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7"/>
  </p:notesMasterIdLst>
  <p:sldIdLst>
    <p:sldId id="445" r:id="rId2"/>
    <p:sldId id="1073" r:id="rId3"/>
    <p:sldId id="1096" r:id="rId4"/>
    <p:sldId id="1082" r:id="rId5"/>
    <p:sldId id="1083" r:id="rId6"/>
    <p:sldId id="1085" r:id="rId7"/>
    <p:sldId id="1086" r:id="rId8"/>
    <p:sldId id="1087" r:id="rId9"/>
    <p:sldId id="1090" r:id="rId10"/>
    <p:sldId id="1093" r:id="rId11"/>
    <p:sldId id="1091" r:id="rId12"/>
    <p:sldId id="1092" r:id="rId13"/>
    <p:sldId id="1094" r:id="rId14"/>
    <p:sldId id="1095" r:id="rId15"/>
    <p:sldId id="1097" r:id="rId16"/>
    <p:sldId id="1100" r:id="rId17"/>
    <p:sldId id="1098" r:id="rId18"/>
    <p:sldId id="1099" r:id="rId19"/>
    <p:sldId id="1101" r:id="rId20"/>
    <p:sldId id="1102" r:id="rId21"/>
    <p:sldId id="1103" r:id="rId22"/>
    <p:sldId id="1104" r:id="rId23"/>
    <p:sldId id="1105" r:id="rId24"/>
    <p:sldId id="1106" r:id="rId25"/>
    <p:sldId id="110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0" autoAdjust="0"/>
    <p:restoredTop sz="96980" autoAdjust="0"/>
  </p:normalViewPr>
  <p:slideViewPr>
    <p:cSldViewPr>
      <p:cViewPr>
        <p:scale>
          <a:sx n="50" d="100"/>
          <a:sy n="50" d="100"/>
        </p:scale>
        <p:origin x="-108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6AA9C-C781-4F26-B6CB-D244D58BD789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16EE2-1D9B-4258-A1AD-BBDE1A15A8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419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09800" y="6400797"/>
            <a:ext cx="4713516" cy="2286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9800" y="6400797"/>
            <a:ext cx="4713516" cy="2286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2" y="6477000"/>
            <a:ext cx="609598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fld id="{1E32015C-E597-49C4-B278-585ED5F3176A}" type="slidenum">
              <a:rPr lang="en-US" sz="14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pPr/>
              <a:t>‹#›</a:t>
            </a:fld>
            <a:endParaRPr lang="en-US" sz="1400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program/Derived_function_with_virtual.cpp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program/abtract_base_class_pure_virtual.cpp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program/Person_example_virtual_function.cpp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program/virtual_destructor.cpp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program/virtual_public_inherit.cpp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program/Derived_function_no_virtual.cp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458200" cy="1470025"/>
          </a:xfrm>
        </p:spPr>
        <p:txBody>
          <a:bodyPr/>
          <a:lstStyle/>
          <a:p>
            <a:r>
              <a:rPr lang="en-US" dirty="0" smtClean="0"/>
              <a:t>CSC241: Object Oriented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144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Lecture No 19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56"/>
    </mc:Choice>
    <mc:Fallback xmlns="">
      <p:transition spd="slow" advTm="1356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Virtual Member Functions </a:t>
            </a:r>
            <a:r>
              <a:rPr lang="en-US" dirty="0" smtClean="0"/>
              <a:t>Accessed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3496" y="1127125"/>
            <a:ext cx="3505200" cy="5632311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/>
              <a:t>class Base </a:t>
            </a:r>
            <a:r>
              <a:rPr lang="en-US" sz="2400" dirty="0" smtClean="0"/>
              <a:t>{</a:t>
            </a:r>
            <a:endParaRPr lang="en-US" sz="2400" dirty="0"/>
          </a:p>
          <a:p>
            <a:pPr marL="230188" lvl="1">
              <a:defRPr/>
            </a:pPr>
            <a:r>
              <a:rPr lang="en-US" sz="2400" dirty="0"/>
              <a:t>public:</a:t>
            </a:r>
          </a:p>
          <a:p>
            <a:pPr marL="230188" lvl="1">
              <a:defRPr/>
            </a:pPr>
            <a:r>
              <a:rPr lang="en-US" sz="2400" dirty="0"/>
              <a:t>v</a:t>
            </a:r>
            <a:r>
              <a:rPr lang="en-US" sz="2400" dirty="0" smtClean="0"/>
              <a:t>irtual void </a:t>
            </a:r>
            <a:r>
              <a:rPr lang="en-US" sz="2400" dirty="0"/>
              <a:t>show</a:t>
            </a:r>
            <a:r>
              <a:rPr lang="en-US" sz="2400" dirty="0" smtClean="0"/>
              <a:t>()</a:t>
            </a:r>
            <a:endParaRPr lang="en-US" sz="2400" dirty="0">
              <a:solidFill>
                <a:srgbClr val="00B0F0"/>
              </a:solidFill>
            </a:endParaRPr>
          </a:p>
          <a:p>
            <a:pPr marL="230188" lvl="1">
              <a:defRPr/>
            </a:pPr>
            <a:r>
              <a:rPr lang="en-US" sz="2400" dirty="0"/>
              <a:t>{ </a:t>
            </a:r>
            <a:r>
              <a:rPr lang="en-US" sz="2400" dirty="0" err="1"/>
              <a:t>cout</a:t>
            </a:r>
            <a:r>
              <a:rPr lang="en-US" sz="2400" dirty="0"/>
              <a:t> &lt;&lt; “Base\n”; }</a:t>
            </a:r>
          </a:p>
          <a:p>
            <a:pPr>
              <a:defRPr/>
            </a:pPr>
            <a:r>
              <a:rPr lang="en-US" sz="2400" dirty="0" smtClean="0"/>
              <a:t>};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3657600" y="1128262"/>
            <a:ext cx="2209800" cy="341632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/>
              <a:t>main() {</a:t>
            </a:r>
            <a:endParaRPr lang="en-US" sz="2400" dirty="0"/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79611" y="3012662"/>
            <a:ext cx="3460845" cy="193899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/>
              <a:t>class </a:t>
            </a:r>
            <a:r>
              <a:rPr lang="en-US" sz="2400" dirty="0"/>
              <a:t>Derv1 : public Base </a:t>
            </a:r>
            <a:r>
              <a:rPr lang="en-US" sz="2400" dirty="0" smtClean="0"/>
              <a:t>{</a:t>
            </a:r>
            <a:endParaRPr lang="en-US" sz="2400" dirty="0"/>
          </a:p>
          <a:p>
            <a:pPr marL="225425">
              <a:defRPr/>
            </a:pPr>
            <a:r>
              <a:rPr lang="en-US" sz="2400" dirty="0"/>
              <a:t>public:</a:t>
            </a:r>
          </a:p>
          <a:p>
            <a:pPr marL="225425">
              <a:defRPr/>
            </a:pPr>
            <a:r>
              <a:rPr lang="en-US" sz="2400" dirty="0"/>
              <a:t>void show()</a:t>
            </a:r>
          </a:p>
          <a:p>
            <a:pPr marL="225425">
              <a:defRPr/>
            </a:pPr>
            <a:r>
              <a:rPr lang="en-US" sz="2400" dirty="0"/>
              <a:t>{ </a:t>
            </a:r>
            <a:r>
              <a:rPr lang="en-US" sz="2400" dirty="0" err="1"/>
              <a:t>cout</a:t>
            </a:r>
            <a:r>
              <a:rPr lang="en-US" sz="2400" dirty="0"/>
              <a:t> &lt;&lt; “Derv1\n”; }</a:t>
            </a:r>
          </a:p>
          <a:p>
            <a:pPr>
              <a:defRPr/>
            </a:pPr>
            <a:r>
              <a:rPr lang="en-US" sz="2400" dirty="0" smtClean="0"/>
              <a:t>};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17143" y="4850768"/>
            <a:ext cx="3505200" cy="193899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/>
              <a:t>class </a:t>
            </a:r>
            <a:r>
              <a:rPr lang="en-US" sz="2400" dirty="0"/>
              <a:t>Derv2 : public Base </a:t>
            </a:r>
            <a:r>
              <a:rPr lang="en-US" sz="2400" dirty="0" smtClean="0"/>
              <a:t>{</a:t>
            </a:r>
            <a:endParaRPr lang="en-US" sz="2400" dirty="0"/>
          </a:p>
          <a:p>
            <a:pPr marL="225425">
              <a:defRPr/>
            </a:pPr>
            <a:r>
              <a:rPr lang="en-US" sz="2400" dirty="0"/>
              <a:t>public:</a:t>
            </a:r>
          </a:p>
          <a:p>
            <a:pPr marL="225425">
              <a:defRPr/>
            </a:pPr>
            <a:r>
              <a:rPr lang="en-US" sz="2400" dirty="0"/>
              <a:t>void show()</a:t>
            </a:r>
          </a:p>
          <a:p>
            <a:pPr marL="225425">
              <a:defRPr/>
            </a:pPr>
            <a:r>
              <a:rPr lang="en-US" sz="2400" dirty="0"/>
              <a:t>{ </a:t>
            </a:r>
            <a:r>
              <a:rPr lang="en-US" sz="2400" dirty="0" err="1"/>
              <a:t>cout</a:t>
            </a:r>
            <a:r>
              <a:rPr lang="en-US" sz="2400" dirty="0"/>
              <a:t> &lt;&lt; “Derv2\n”; }</a:t>
            </a:r>
          </a:p>
          <a:p>
            <a:pPr>
              <a:defRPr/>
            </a:pPr>
            <a:r>
              <a:rPr lang="en-US" sz="2400" dirty="0" smtClean="0"/>
              <a:t>};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6629400" y="2741462"/>
            <a:ext cx="914400" cy="5447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dv1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72400" y="2741462"/>
            <a:ext cx="914400" cy="5447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dv2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49639" y="1553570"/>
            <a:ext cx="2209800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30188" lvl="1">
              <a:defRPr/>
            </a:pPr>
            <a:r>
              <a:rPr lang="en-US" sz="2400" dirty="0" smtClean="0"/>
              <a:t>Derv1 </a:t>
            </a:r>
            <a:r>
              <a:rPr lang="en-US" sz="2400" dirty="0"/>
              <a:t>dv1; </a:t>
            </a:r>
            <a:endParaRPr lang="en-US" sz="2400" dirty="0" smtClean="0"/>
          </a:p>
          <a:p>
            <a:pPr marL="230188" lvl="1">
              <a:defRPr/>
            </a:pPr>
            <a:r>
              <a:rPr lang="en-US" sz="2400" dirty="0" smtClean="0"/>
              <a:t>Derv2 </a:t>
            </a:r>
            <a:r>
              <a:rPr lang="en-US" sz="2400" dirty="0"/>
              <a:t>dv2; </a:t>
            </a:r>
            <a:endParaRPr lang="en-US" sz="24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3657600" y="2286000"/>
            <a:ext cx="2209800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30188" lvl="1">
              <a:defRPr/>
            </a:pPr>
            <a:r>
              <a:rPr lang="en-US" sz="2400" dirty="0" smtClean="0"/>
              <a:t>Base</a:t>
            </a:r>
            <a:r>
              <a:rPr lang="en-US" sz="2400" dirty="0"/>
              <a:t>* </a:t>
            </a:r>
            <a:r>
              <a:rPr lang="en-US" sz="2400" dirty="0" err="1"/>
              <a:t>ptr</a:t>
            </a:r>
            <a:r>
              <a:rPr lang="en-US" sz="2400" dirty="0"/>
              <a:t>; 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57600" y="2662535"/>
            <a:ext cx="2209800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30188" lvl="1">
              <a:defRPr/>
            </a:pPr>
            <a:r>
              <a:rPr lang="en-US" sz="2400" dirty="0" err="1" smtClean="0"/>
              <a:t>ptr</a:t>
            </a:r>
            <a:r>
              <a:rPr lang="en-US" sz="2400" dirty="0" smtClean="0"/>
              <a:t> </a:t>
            </a:r>
            <a:r>
              <a:rPr lang="en-US" sz="2400" dirty="0"/>
              <a:t>= &amp;dv1</a:t>
            </a:r>
            <a:r>
              <a:rPr lang="en-US" sz="2400" dirty="0" smtClean="0"/>
              <a:t>;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643952" y="3007056"/>
            <a:ext cx="2209800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30188" lvl="1">
              <a:defRPr/>
            </a:pPr>
            <a:r>
              <a:rPr lang="en-US" sz="2400" dirty="0" err="1" smtClean="0"/>
              <a:t>ptr</a:t>
            </a:r>
            <a:r>
              <a:rPr lang="en-US" sz="2400" dirty="0" smtClean="0"/>
              <a:t>-</a:t>
            </a:r>
            <a:r>
              <a:rPr lang="en-US" sz="2400" dirty="0"/>
              <a:t>&gt;show(); 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30304" y="3372722"/>
            <a:ext cx="2209800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30188" lvl="1">
              <a:defRPr/>
            </a:pPr>
            <a:r>
              <a:rPr lang="en-US" sz="2400" dirty="0" err="1" smtClean="0"/>
              <a:t>ptr</a:t>
            </a:r>
            <a:r>
              <a:rPr lang="en-US" sz="2400" dirty="0" smtClean="0"/>
              <a:t> </a:t>
            </a:r>
            <a:r>
              <a:rPr lang="en-US" sz="2400" dirty="0"/>
              <a:t>= &amp;dv2; 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616656" y="3747448"/>
            <a:ext cx="2209800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30188" lvl="1">
              <a:defRPr/>
            </a:pPr>
            <a:r>
              <a:rPr lang="en-US" sz="2400" dirty="0" err="1" smtClean="0"/>
              <a:t>ptr</a:t>
            </a:r>
            <a:r>
              <a:rPr lang="en-US" sz="2400" dirty="0" smtClean="0"/>
              <a:t>-</a:t>
            </a:r>
            <a:r>
              <a:rPr lang="en-US" sz="2400" dirty="0"/>
              <a:t>&gt;show(); 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84158" y="1172916"/>
            <a:ext cx="914400" cy="5447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*</a:t>
            </a:r>
            <a:r>
              <a:rPr lang="en-US" sz="2800" b="1" dirty="0" err="1" smtClean="0">
                <a:solidFill>
                  <a:schemeClr val="tx1"/>
                </a:solidFill>
              </a:rPr>
              <a:t>ptr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6547407" y="1591638"/>
            <a:ext cx="706892" cy="1146412"/>
          </a:xfrm>
          <a:custGeom>
            <a:avLst/>
            <a:gdLst>
              <a:gd name="connsiteX0" fmla="*/ 481190 w 706892"/>
              <a:gd name="connsiteY0" fmla="*/ 0 h 1146412"/>
              <a:gd name="connsiteX1" fmla="*/ 685906 w 706892"/>
              <a:gd name="connsiteY1" fmla="*/ 518615 h 1146412"/>
              <a:gd name="connsiteX2" fmla="*/ 30814 w 706892"/>
              <a:gd name="connsiteY2" fmla="*/ 518615 h 1146412"/>
              <a:gd name="connsiteX3" fmla="*/ 167292 w 706892"/>
              <a:gd name="connsiteY3" fmla="*/ 1146412 h 1146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6892" h="1146412">
                <a:moveTo>
                  <a:pt x="481190" y="0"/>
                </a:moveTo>
                <a:cubicBezTo>
                  <a:pt x="621079" y="216089"/>
                  <a:pt x="760969" y="432179"/>
                  <a:pt x="685906" y="518615"/>
                </a:cubicBezTo>
                <a:cubicBezTo>
                  <a:pt x="610843" y="605051"/>
                  <a:pt x="117250" y="413982"/>
                  <a:pt x="30814" y="518615"/>
                </a:cubicBezTo>
                <a:cubicBezTo>
                  <a:pt x="-55622" y="623248"/>
                  <a:pt x="55835" y="884830"/>
                  <a:pt x="167292" y="1146412"/>
                </a:cubicBezTo>
              </a:path>
            </a:pathLst>
          </a:custGeom>
          <a:ln w="444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042245" y="1605286"/>
            <a:ext cx="969012" cy="1119116"/>
          </a:xfrm>
          <a:custGeom>
            <a:avLst/>
            <a:gdLst>
              <a:gd name="connsiteX0" fmla="*/ 0 w 969012"/>
              <a:gd name="connsiteY0" fmla="*/ 0 h 1119116"/>
              <a:gd name="connsiteX1" fmla="*/ 941695 w 969012"/>
              <a:gd name="connsiteY1" fmla="*/ 491319 h 1119116"/>
              <a:gd name="connsiteX2" fmla="*/ 723331 w 969012"/>
              <a:gd name="connsiteY2" fmla="*/ 709683 h 1119116"/>
              <a:gd name="connsiteX3" fmla="*/ 805218 w 969012"/>
              <a:gd name="connsiteY3" fmla="*/ 1119116 h 1119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9012" h="1119116">
                <a:moveTo>
                  <a:pt x="0" y="0"/>
                </a:moveTo>
                <a:cubicBezTo>
                  <a:pt x="410570" y="186519"/>
                  <a:pt x="821140" y="373039"/>
                  <a:pt x="941695" y="491319"/>
                </a:cubicBezTo>
                <a:cubicBezTo>
                  <a:pt x="1062250" y="609600"/>
                  <a:pt x="746077" y="605050"/>
                  <a:pt x="723331" y="709683"/>
                </a:cubicBezTo>
                <a:cubicBezTo>
                  <a:pt x="700585" y="814316"/>
                  <a:pt x="752901" y="966716"/>
                  <a:pt x="805218" y="1119116"/>
                </a:cubicBezTo>
              </a:path>
            </a:pathLst>
          </a:custGeom>
          <a:ln w="444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198358" y="3438635"/>
            <a:ext cx="2945642" cy="5232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u="sng" dirty="0"/>
              <a:t>Program </a:t>
            </a:r>
            <a:r>
              <a:rPr lang="en-US" sz="2800" b="1" u="sng" dirty="0" smtClean="0"/>
              <a:t>Output</a:t>
            </a:r>
            <a:endParaRPr lang="en-US" sz="2800" b="1" u="sng" dirty="0"/>
          </a:p>
        </p:txBody>
      </p:sp>
      <p:sp>
        <p:nvSpPr>
          <p:cNvPr id="21" name="Rectangle 20"/>
          <p:cNvSpPr/>
          <p:nvPr/>
        </p:nvSpPr>
        <p:spPr>
          <a:xfrm>
            <a:off x="6193809" y="3910028"/>
            <a:ext cx="2945642" cy="5232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 smtClean="0"/>
              <a:t>Derv1</a:t>
            </a:r>
            <a:endParaRPr lang="en-US" sz="2800" b="1" dirty="0"/>
          </a:p>
        </p:txBody>
      </p:sp>
      <p:sp>
        <p:nvSpPr>
          <p:cNvPr id="23" name="Rectangle 22"/>
          <p:cNvSpPr/>
          <p:nvPr/>
        </p:nvSpPr>
        <p:spPr>
          <a:xfrm>
            <a:off x="6191524" y="4429780"/>
            <a:ext cx="2945642" cy="5232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 smtClean="0"/>
              <a:t>Derv2</a:t>
            </a:r>
            <a:endParaRPr lang="en-US" sz="2800" b="1" dirty="0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3733800" y="5029200"/>
            <a:ext cx="5301008" cy="1815882"/>
          </a:xfrm>
          <a:prstGeom prst="rect">
            <a:avLst/>
          </a:prstGeom>
          <a:solidFill>
            <a:schemeClr val="tx2">
              <a:lumMod val="20000"/>
              <a:lumOff val="80000"/>
              <a:alpha val="42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Note: Compiler </a:t>
            </a:r>
            <a:r>
              <a:rPr lang="en-US" sz="2800" dirty="0"/>
              <a:t>selects the function based on the </a:t>
            </a:r>
            <a:r>
              <a:rPr lang="en-US" sz="2800" i="1" dirty="0"/>
              <a:t>contents of the pointer </a:t>
            </a:r>
            <a:r>
              <a:rPr lang="en-US" sz="2800" i="1" dirty="0" err="1"/>
              <a:t>ptr</a:t>
            </a:r>
            <a:r>
              <a:rPr lang="en-US" sz="2800" i="1" dirty="0"/>
              <a:t>, not on the type of the </a:t>
            </a:r>
            <a:r>
              <a:rPr lang="en-US" sz="2800" i="1" dirty="0" smtClean="0"/>
              <a:t>pointer</a:t>
            </a:r>
            <a:endParaRPr lang="en-US" sz="2800" dirty="0"/>
          </a:p>
        </p:txBody>
      </p:sp>
      <p:sp>
        <p:nvSpPr>
          <p:cNvPr id="25" name="Rectangle 24">
            <a:hlinkClick r:id="rId2" action="ppaction://hlinkfile"/>
          </p:cNvPr>
          <p:cNvSpPr/>
          <p:nvPr/>
        </p:nvSpPr>
        <p:spPr>
          <a:xfrm>
            <a:off x="3733800" y="4608459"/>
            <a:ext cx="2209800" cy="4846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Go to program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425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 animBg="1"/>
      <p:bldP spid="9" grpId="0" animBg="1"/>
      <p:bldP spid="10" grpId="0"/>
      <p:bldP spid="12" grpId="0"/>
      <p:bldP spid="13" grpId="0"/>
      <p:bldP spid="14" grpId="0"/>
      <p:bldP spid="15" grpId="0"/>
      <p:bldP spid="16" grpId="0"/>
      <p:bldP spid="17" grpId="0" animBg="1"/>
      <p:bldP spid="18" grpId="0" animBg="1"/>
      <p:bldP spid="18" grpId="1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Virtual pointer </a:t>
            </a:r>
            <a:r>
              <a:rPr lang="en-US" i="1" dirty="0" smtClean="0"/>
              <a:t>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021156"/>
            <a:ext cx="7010400" cy="5797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937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binding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When a member function/virtual function is called with the object of that class</a:t>
            </a:r>
          </a:p>
          <a:p>
            <a:r>
              <a:rPr lang="en-US" dirty="0" smtClean="0"/>
              <a:t>For example</a:t>
            </a:r>
          </a:p>
          <a:p>
            <a:pPr lvl="1"/>
            <a:r>
              <a:rPr lang="en-US" dirty="0" smtClean="0"/>
              <a:t>dist1.getdist();</a:t>
            </a:r>
          </a:p>
          <a:p>
            <a:pPr lvl="1"/>
            <a:r>
              <a:rPr lang="en-US" dirty="0" smtClean="0"/>
              <a:t>derv1.show();</a:t>
            </a:r>
          </a:p>
          <a:p>
            <a:pPr lvl="1"/>
            <a:r>
              <a:rPr lang="en-US" dirty="0" smtClean="0"/>
              <a:t>base1.show();</a:t>
            </a:r>
          </a:p>
          <a:p>
            <a:r>
              <a:rPr lang="en-US" dirty="0" smtClean="0"/>
              <a:t>Function invocation is resolved at compile time. </a:t>
            </a:r>
          </a:p>
          <a:p>
            <a:r>
              <a:rPr lang="en-US" dirty="0" smtClean="0"/>
              <a:t>This is called static or early binding</a:t>
            </a:r>
          </a:p>
          <a:p>
            <a:r>
              <a:rPr lang="en-US" dirty="0" smtClean="0"/>
              <a:t>This is not a polymorphic behavior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497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binding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Virtual function can be invoked using base class pointer to a derive class object </a:t>
            </a:r>
          </a:p>
          <a:p>
            <a:pPr lvl="1"/>
            <a:r>
              <a:rPr lang="en-US" dirty="0" err="1" smtClean="0"/>
              <a:t>shapePtr</a:t>
            </a:r>
            <a:r>
              <a:rPr lang="en-US" dirty="0" smtClean="0"/>
              <a:t>—&gt;draw()</a:t>
            </a:r>
          </a:p>
          <a:p>
            <a:r>
              <a:rPr lang="en-US" dirty="0" smtClean="0"/>
              <a:t>Now the correct derived class draw function will be selected dynamically (execution time)</a:t>
            </a:r>
          </a:p>
          <a:p>
            <a:r>
              <a:rPr lang="en-US" dirty="0" smtClean="0"/>
              <a:t>This is called dynamic or late binding</a:t>
            </a:r>
          </a:p>
          <a:p>
            <a:r>
              <a:rPr lang="en-US" dirty="0" smtClean="0"/>
              <a:t>At run time, when it knows what class is pointed by </a:t>
            </a:r>
            <a:r>
              <a:rPr lang="en-US" dirty="0" err="1" smtClean="0"/>
              <a:t>shapePtr</a:t>
            </a:r>
            <a:r>
              <a:rPr lang="en-US" dirty="0" smtClean="0"/>
              <a:t>, the draw function of that class is called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503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Allowable assignments b/w base and derived class object and 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Four ways to aim base and derive class pointer at base and derived class objects</a:t>
            </a:r>
          </a:p>
          <a:p>
            <a:pPr lvl="1"/>
            <a:r>
              <a:rPr lang="en-US" dirty="0" smtClean="0"/>
              <a:t>Base class pointer to base class objects</a:t>
            </a:r>
          </a:p>
          <a:p>
            <a:pPr lvl="1"/>
            <a:r>
              <a:rPr lang="en-US" dirty="0" smtClean="0"/>
              <a:t>Derived class pointer to derived class objects</a:t>
            </a:r>
          </a:p>
          <a:p>
            <a:pPr lvl="1"/>
            <a:r>
              <a:rPr lang="en-US" dirty="0" smtClean="0"/>
              <a:t>Base class pointer to derive class objects</a:t>
            </a:r>
          </a:p>
          <a:p>
            <a:pPr lvl="2"/>
            <a:r>
              <a:rPr lang="en-US" dirty="0" smtClean="0"/>
              <a:t>Derive class object is also object of base class</a:t>
            </a:r>
          </a:p>
          <a:p>
            <a:pPr lvl="1"/>
            <a:r>
              <a:rPr lang="en-US" dirty="0" smtClean="0"/>
              <a:t>Derive class pointer to base class object.</a:t>
            </a:r>
          </a:p>
          <a:p>
            <a:pPr lvl="2"/>
            <a:r>
              <a:rPr lang="en-US" dirty="0" smtClean="0"/>
              <a:t>Not allowed</a:t>
            </a:r>
          </a:p>
          <a:p>
            <a:pPr lvl="2"/>
            <a:r>
              <a:rPr lang="en-US" dirty="0" smtClean="0"/>
              <a:t>“is a” relationship applies only from derive class to base class not vice versa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126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Abstract Classes and Pure Virtual Functions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103496" y="1004293"/>
            <a:ext cx="3505200" cy="5262979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/>
              <a:t>class Base </a:t>
            </a:r>
            <a:r>
              <a:rPr lang="en-US" sz="2400" dirty="0" smtClean="0"/>
              <a:t>{</a:t>
            </a:r>
            <a:endParaRPr lang="en-US" sz="2400" dirty="0"/>
          </a:p>
          <a:p>
            <a:pPr marL="230188" lvl="1">
              <a:defRPr/>
            </a:pPr>
            <a:r>
              <a:rPr lang="en-US" sz="2400" dirty="0"/>
              <a:t>public:</a:t>
            </a:r>
          </a:p>
          <a:p>
            <a:pPr marL="230188" lvl="1">
              <a:defRPr/>
            </a:pPr>
            <a:r>
              <a:rPr lang="en-US" sz="2400" dirty="0"/>
              <a:t>v</a:t>
            </a:r>
            <a:r>
              <a:rPr lang="en-US" sz="2400" dirty="0" smtClean="0"/>
              <a:t>irtual void </a:t>
            </a:r>
            <a:r>
              <a:rPr lang="en-US" sz="2400" dirty="0"/>
              <a:t>show</a:t>
            </a:r>
            <a:r>
              <a:rPr lang="en-US" sz="2400" dirty="0" smtClean="0"/>
              <a:t>() = 0;</a:t>
            </a:r>
            <a:endParaRPr lang="en-US" sz="2400" dirty="0"/>
          </a:p>
          <a:p>
            <a:pPr>
              <a:defRPr/>
            </a:pPr>
            <a:r>
              <a:rPr lang="en-US" sz="2400" dirty="0" smtClean="0"/>
              <a:t>};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79611" y="2467968"/>
            <a:ext cx="3460845" cy="193899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/>
              <a:t>class </a:t>
            </a:r>
            <a:r>
              <a:rPr lang="en-US" sz="2400" dirty="0"/>
              <a:t>Derv1 : public Base </a:t>
            </a:r>
            <a:r>
              <a:rPr lang="en-US" sz="2400" dirty="0" smtClean="0"/>
              <a:t>{</a:t>
            </a:r>
            <a:endParaRPr lang="en-US" sz="2400" dirty="0"/>
          </a:p>
          <a:p>
            <a:pPr marL="225425">
              <a:defRPr/>
            </a:pPr>
            <a:r>
              <a:rPr lang="en-US" sz="2400" dirty="0"/>
              <a:t>public:</a:t>
            </a:r>
          </a:p>
          <a:p>
            <a:pPr marL="225425">
              <a:defRPr/>
            </a:pPr>
            <a:r>
              <a:rPr lang="en-US" sz="2400" dirty="0"/>
              <a:t>void show()</a:t>
            </a:r>
          </a:p>
          <a:p>
            <a:pPr marL="225425">
              <a:defRPr/>
            </a:pPr>
            <a:r>
              <a:rPr lang="en-US" sz="2400" dirty="0"/>
              <a:t>{ </a:t>
            </a:r>
            <a:r>
              <a:rPr lang="en-US" sz="2400" dirty="0" err="1"/>
              <a:t>cout</a:t>
            </a:r>
            <a:r>
              <a:rPr lang="en-US" sz="2400" dirty="0"/>
              <a:t> &lt;&lt; “Derv1\n”; }</a:t>
            </a:r>
          </a:p>
          <a:p>
            <a:pPr>
              <a:defRPr/>
            </a:pPr>
            <a:r>
              <a:rPr lang="en-US" sz="2400" dirty="0" smtClean="0"/>
              <a:t>};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17143" y="4372968"/>
            <a:ext cx="3505200" cy="193899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/>
              <a:t>class </a:t>
            </a:r>
            <a:r>
              <a:rPr lang="en-US" sz="2400" dirty="0"/>
              <a:t>Derv2 : public Base </a:t>
            </a:r>
            <a:r>
              <a:rPr lang="en-US" sz="2400" dirty="0" smtClean="0"/>
              <a:t>{</a:t>
            </a:r>
            <a:endParaRPr lang="en-US" sz="2400" dirty="0"/>
          </a:p>
          <a:p>
            <a:pPr marL="225425">
              <a:defRPr/>
            </a:pPr>
            <a:r>
              <a:rPr lang="en-US" sz="2400" dirty="0"/>
              <a:t>public:</a:t>
            </a:r>
          </a:p>
          <a:p>
            <a:pPr marL="225425">
              <a:defRPr/>
            </a:pPr>
            <a:r>
              <a:rPr lang="en-US" sz="2400" dirty="0"/>
              <a:t>void show()</a:t>
            </a:r>
          </a:p>
          <a:p>
            <a:pPr marL="225425">
              <a:defRPr/>
            </a:pPr>
            <a:r>
              <a:rPr lang="en-US" sz="2400" dirty="0"/>
              <a:t>{ </a:t>
            </a:r>
            <a:r>
              <a:rPr lang="en-US" sz="2400" dirty="0" err="1"/>
              <a:t>cout</a:t>
            </a:r>
            <a:r>
              <a:rPr lang="en-US" sz="2400" dirty="0"/>
              <a:t> &lt;&lt; “Derv2\n”; }</a:t>
            </a:r>
          </a:p>
          <a:p>
            <a:pPr>
              <a:defRPr/>
            </a:pPr>
            <a:r>
              <a:rPr lang="en-US" sz="2400" dirty="0" smtClean="0"/>
              <a:t>};</a:t>
            </a:r>
            <a:endParaRPr lang="en-US" sz="240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657600" y="2514600"/>
            <a:ext cx="2438400" cy="3785652"/>
          </a:xfrm>
          <a:prstGeom prst="rect">
            <a:avLst/>
          </a:prstGeom>
          <a:solidFill>
            <a:srgbClr val="FFFF00">
              <a:alpha val="39999"/>
            </a:srgb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main()  {</a:t>
            </a:r>
            <a:endParaRPr lang="en-US" sz="2400" dirty="0"/>
          </a:p>
          <a:p>
            <a:r>
              <a:rPr lang="en-US" sz="2400" dirty="0" smtClean="0"/>
              <a:t>   Base</a:t>
            </a:r>
            <a:r>
              <a:rPr lang="en-US" sz="2400" dirty="0"/>
              <a:t>* </a:t>
            </a:r>
            <a:r>
              <a:rPr lang="en-US" sz="2400" dirty="0" err="1"/>
              <a:t>arr</a:t>
            </a:r>
            <a:r>
              <a:rPr lang="en-US" sz="2400" dirty="0"/>
              <a:t>[2]; 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6572535" y="3758614"/>
            <a:ext cx="914400" cy="5447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dv1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975980" y="3758614"/>
            <a:ext cx="914400" cy="5447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dv2</a:t>
            </a:r>
            <a:endParaRPr lang="en-US" sz="2800" b="1" dirty="0">
              <a:solidFill>
                <a:schemeClr val="tx1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993642" y="2095500"/>
            <a:ext cx="2895600" cy="1001973"/>
            <a:chOff x="6019800" y="1055427"/>
            <a:chExt cx="2895600" cy="1001973"/>
          </a:xfrm>
        </p:grpSpPr>
        <p:sp>
          <p:nvSpPr>
            <p:cNvPr id="10" name="Rectangle 9"/>
            <p:cNvSpPr/>
            <p:nvPr/>
          </p:nvSpPr>
          <p:spPr>
            <a:xfrm>
              <a:off x="7112758" y="1512627"/>
              <a:ext cx="914400" cy="5447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001000" y="1512627"/>
              <a:ext cx="914400" cy="5447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019800" y="1512627"/>
              <a:ext cx="1066800" cy="5447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err="1">
                  <a:solidFill>
                    <a:schemeClr val="tx1"/>
                  </a:solidFill>
                </a:rPr>
                <a:t>a</a:t>
              </a:r>
              <a:r>
                <a:rPr lang="en-US" sz="2800" b="1" dirty="0" err="1" smtClean="0">
                  <a:solidFill>
                    <a:schemeClr val="tx1"/>
                  </a:solidFill>
                </a:rPr>
                <a:t>rr</a:t>
              </a:r>
              <a:r>
                <a:rPr lang="en-US" sz="2800" b="1" dirty="0" smtClean="0">
                  <a:solidFill>
                    <a:schemeClr val="tx1"/>
                  </a:solidFill>
                </a:rPr>
                <a:t>[2]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086600" y="1055427"/>
              <a:ext cx="914400" cy="5447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/>
                  </a:solidFill>
                </a:rPr>
                <a:t>0</a:t>
              </a:r>
              <a:endParaRPr lang="en-US" sz="32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974842" y="1055427"/>
              <a:ext cx="914400" cy="5447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/>
                  </a:solidFill>
                </a:rPr>
                <a:t>1</a:t>
              </a:r>
              <a:endParaRPr lang="en-US" sz="32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886200" y="5497810"/>
            <a:ext cx="2209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  Base b;</a:t>
            </a:r>
            <a:endParaRPr lang="en-US" sz="2400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657600" y="3256996"/>
            <a:ext cx="243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   Derv1 </a:t>
            </a:r>
            <a:r>
              <a:rPr lang="en-US" sz="2400" dirty="0"/>
              <a:t>dv1; </a:t>
            </a:r>
            <a:endParaRPr lang="en-US" sz="2400" dirty="0">
              <a:solidFill>
                <a:srgbClr val="00B0F0"/>
              </a:solidFill>
            </a:endParaRPr>
          </a:p>
          <a:p>
            <a:r>
              <a:rPr lang="en-US" sz="2400" dirty="0" smtClean="0"/>
              <a:t>   Derv2 </a:t>
            </a:r>
            <a:r>
              <a:rPr lang="en-US" sz="2400" dirty="0"/>
              <a:t>dv2</a:t>
            </a:r>
            <a:r>
              <a:rPr lang="en-US" sz="2400" dirty="0" smtClean="0"/>
              <a:t>;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3657600" y="3978275"/>
            <a:ext cx="243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   </a:t>
            </a:r>
            <a:r>
              <a:rPr lang="en-US" sz="2400" dirty="0" err="1" smtClean="0"/>
              <a:t>arr</a:t>
            </a:r>
            <a:r>
              <a:rPr lang="en-US" sz="2400" dirty="0" smtClean="0"/>
              <a:t>[0</a:t>
            </a:r>
            <a:r>
              <a:rPr lang="en-US" sz="2400" dirty="0"/>
              <a:t>] = &amp;dv1; </a:t>
            </a:r>
            <a:endParaRPr lang="en-US" sz="2400" dirty="0" smtClean="0"/>
          </a:p>
          <a:p>
            <a:r>
              <a:rPr lang="en-US" sz="2400" dirty="0" smtClean="0"/>
              <a:t>   </a:t>
            </a:r>
            <a:r>
              <a:rPr lang="en-US" sz="2400" dirty="0" err="1" smtClean="0"/>
              <a:t>arr</a:t>
            </a:r>
            <a:r>
              <a:rPr lang="en-US" sz="2400" dirty="0" smtClean="0"/>
              <a:t>[1</a:t>
            </a:r>
            <a:r>
              <a:rPr lang="en-US" sz="2400" dirty="0"/>
              <a:t>] = &amp;dv2; 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3662149" y="4730590"/>
            <a:ext cx="243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   </a:t>
            </a:r>
            <a:r>
              <a:rPr lang="en-US" sz="2400" dirty="0" err="1" smtClean="0"/>
              <a:t>arr</a:t>
            </a:r>
            <a:r>
              <a:rPr lang="en-US" sz="2400" dirty="0" smtClean="0"/>
              <a:t>[0</a:t>
            </a:r>
            <a:r>
              <a:rPr lang="en-US" sz="2400" dirty="0"/>
              <a:t>]-&gt;show(); </a:t>
            </a:r>
            <a:endParaRPr lang="en-US" sz="2400" dirty="0">
              <a:solidFill>
                <a:srgbClr val="00B0F0"/>
              </a:solidFill>
            </a:endParaRPr>
          </a:p>
          <a:p>
            <a:r>
              <a:rPr lang="en-US" sz="2400" dirty="0" smtClean="0"/>
              <a:t>   </a:t>
            </a:r>
            <a:r>
              <a:rPr lang="en-US" sz="2400" dirty="0" err="1" smtClean="0"/>
              <a:t>arr</a:t>
            </a:r>
            <a:r>
              <a:rPr lang="en-US" sz="2400" dirty="0" smtClean="0"/>
              <a:t>[1</a:t>
            </a:r>
            <a:r>
              <a:rPr lang="en-US" sz="2400" dirty="0"/>
              <a:t>]-&gt;show</a:t>
            </a:r>
            <a:r>
              <a:rPr lang="en-US" sz="2400" dirty="0" smtClean="0"/>
              <a:t>();</a:t>
            </a:r>
            <a:endParaRPr lang="en-US" sz="2400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3810000" y="5502275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//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810000" y="1218630"/>
            <a:ext cx="2209800" cy="7284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Pure virtual function</a:t>
            </a:r>
            <a:endParaRPr lang="en-US" sz="2800" b="1" dirty="0">
              <a:solidFill>
                <a:schemeClr val="tx1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81000" y="1477368"/>
            <a:ext cx="3657600" cy="685800"/>
            <a:chOff x="381000" y="1600200"/>
            <a:chExt cx="3657600" cy="685800"/>
          </a:xfrm>
        </p:grpSpPr>
        <p:sp>
          <p:nvSpPr>
            <p:cNvPr id="21" name="Rounded Rectangle 20"/>
            <p:cNvSpPr/>
            <p:nvPr/>
          </p:nvSpPr>
          <p:spPr>
            <a:xfrm>
              <a:off x="381000" y="1905000"/>
              <a:ext cx="2895600" cy="38100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Arrow Connector 23"/>
            <p:cNvCxnSpPr>
              <a:stCxn id="21" idx="3"/>
            </p:cNvCxnSpPr>
            <p:nvPr/>
          </p:nvCxnSpPr>
          <p:spPr>
            <a:xfrm flipV="1">
              <a:off x="3276600" y="1600200"/>
              <a:ext cx="762000" cy="495300"/>
            </a:xfrm>
            <a:prstGeom prst="straightConnector1">
              <a:avLst/>
            </a:prstGeom>
            <a:ln w="412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Freeform 25"/>
          <p:cNvSpPr/>
          <p:nvPr/>
        </p:nvSpPr>
        <p:spPr>
          <a:xfrm>
            <a:off x="6632812" y="2961564"/>
            <a:ext cx="586854" cy="777923"/>
          </a:xfrm>
          <a:custGeom>
            <a:avLst/>
            <a:gdLst>
              <a:gd name="connsiteX0" fmla="*/ 586854 w 586854"/>
              <a:gd name="connsiteY0" fmla="*/ 0 h 777923"/>
              <a:gd name="connsiteX1" fmla="*/ 13648 w 586854"/>
              <a:gd name="connsiteY1" fmla="*/ 313899 h 777923"/>
              <a:gd name="connsiteX2" fmla="*/ 354842 w 586854"/>
              <a:gd name="connsiteY2" fmla="*/ 382137 h 777923"/>
              <a:gd name="connsiteX3" fmla="*/ 0 w 586854"/>
              <a:gd name="connsiteY3" fmla="*/ 777923 h 777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6854" h="777923">
                <a:moveTo>
                  <a:pt x="586854" y="0"/>
                </a:moveTo>
                <a:cubicBezTo>
                  <a:pt x="319585" y="125105"/>
                  <a:pt x="52317" y="250210"/>
                  <a:pt x="13648" y="313899"/>
                </a:cubicBezTo>
                <a:cubicBezTo>
                  <a:pt x="-25021" y="377588"/>
                  <a:pt x="357117" y="304800"/>
                  <a:pt x="354842" y="382137"/>
                </a:cubicBezTo>
                <a:cubicBezTo>
                  <a:pt x="352567" y="459474"/>
                  <a:pt x="176283" y="618698"/>
                  <a:pt x="0" y="777923"/>
                </a:cubicBezTo>
              </a:path>
            </a:pathLst>
          </a:custGeom>
          <a:ln w="444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7884943" y="2975212"/>
            <a:ext cx="362547" cy="777922"/>
          </a:xfrm>
          <a:custGeom>
            <a:avLst/>
            <a:gdLst>
              <a:gd name="connsiteX0" fmla="*/ 208179 w 362547"/>
              <a:gd name="connsiteY0" fmla="*/ 0 h 777922"/>
              <a:gd name="connsiteX1" fmla="*/ 3463 w 362547"/>
              <a:gd name="connsiteY1" fmla="*/ 382137 h 777922"/>
              <a:gd name="connsiteX2" fmla="*/ 358305 w 362547"/>
              <a:gd name="connsiteY2" fmla="*/ 341194 h 777922"/>
              <a:gd name="connsiteX3" fmla="*/ 167236 w 362547"/>
              <a:gd name="connsiteY3" fmla="*/ 777922 h 777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2547" h="777922">
                <a:moveTo>
                  <a:pt x="208179" y="0"/>
                </a:moveTo>
                <a:cubicBezTo>
                  <a:pt x="93310" y="162635"/>
                  <a:pt x="-21558" y="325271"/>
                  <a:pt x="3463" y="382137"/>
                </a:cubicBezTo>
                <a:cubicBezTo>
                  <a:pt x="28484" y="439003"/>
                  <a:pt x="331010" y="275230"/>
                  <a:pt x="358305" y="341194"/>
                </a:cubicBezTo>
                <a:cubicBezTo>
                  <a:pt x="385601" y="407158"/>
                  <a:pt x="276418" y="592540"/>
                  <a:pt x="167236" y="777922"/>
                </a:cubicBezTo>
              </a:path>
            </a:pathLst>
          </a:custGeom>
          <a:ln w="444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322325" y="4581635"/>
            <a:ext cx="2669275" cy="5232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u="sng" dirty="0"/>
              <a:t>Program </a:t>
            </a:r>
            <a:r>
              <a:rPr lang="en-US" sz="2800" b="1" u="sng" dirty="0" smtClean="0"/>
              <a:t>Output</a:t>
            </a:r>
            <a:endParaRPr lang="en-US" sz="2800" b="1" u="sng" dirty="0"/>
          </a:p>
        </p:txBody>
      </p:sp>
      <p:sp>
        <p:nvSpPr>
          <p:cNvPr id="29" name="Rectangle 28"/>
          <p:cNvSpPr/>
          <p:nvPr/>
        </p:nvSpPr>
        <p:spPr>
          <a:xfrm>
            <a:off x="6317776" y="5053028"/>
            <a:ext cx="2669275" cy="5232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 smtClean="0"/>
              <a:t>Derv1</a:t>
            </a:r>
            <a:endParaRPr lang="en-US" sz="2800" b="1" dirty="0"/>
          </a:p>
        </p:txBody>
      </p:sp>
      <p:sp>
        <p:nvSpPr>
          <p:cNvPr id="30" name="Rectangle 29"/>
          <p:cNvSpPr/>
          <p:nvPr/>
        </p:nvSpPr>
        <p:spPr>
          <a:xfrm>
            <a:off x="6315491" y="5572780"/>
            <a:ext cx="2669275" cy="5232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 smtClean="0"/>
              <a:t>Derv2</a:t>
            </a:r>
            <a:endParaRPr lang="en-US" sz="2800" b="1" dirty="0"/>
          </a:p>
        </p:txBody>
      </p:sp>
      <p:sp>
        <p:nvSpPr>
          <p:cNvPr id="31" name="Rectangle 30">
            <a:hlinkClick r:id="rId2" action="ppaction://hlinkfile"/>
          </p:cNvPr>
          <p:cNvSpPr/>
          <p:nvPr/>
        </p:nvSpPr>
        <p:spPr>
          <a:xfrm>
            <a:off x="6658971" y="1327814"/>
            <a:ext cx="2209800" cy="4846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Go to program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2253018" y="6356388"/>
            <a:ext cx="6205182" cy="461665"/>
          </a:xfrm>
          <a:prstGeom prst="rect">
            <a:avLst/>
          </a:prstGeom>
          <a:solidFill>
            <a:schemeClr val="tx2">
              <a:lumMod val="20000"/>
              <a:lumOff val="80000"/>
              <a:alpha val="42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Note: objects of abstract class cannot be created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5992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 animBg="1"/>
      <p:bldP spid="8" grpId="0" animBg="1"/>
      <p:bldP spid="9" grpId="0" animBg="1"/>
      <p:bldP spid="16" grpId="0"/>
      <p:bldP spid="17" grpId="0"/>
      <p:bldP spid="18" grpId="0"/>
      <p:bldP spid="19" grpId="0"/>
      <p:bldP spid="20" grpId="0"/>
      <p:bldP spid="22" grpId="0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54563"/>
          </a:xfrm>
        </p:spPr>
        <p:txBody>
          <a:bodyPr/>
          <a:lstStyle/>
          <a:p>
            <a:r>
              <a:rPr lang="en-US" dirty="0"/>
              <a:t>After aiming a base-class pointer at a derived-class object, attempting to reference derived-class-only members with the base-class pointer is a compilation error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" y="3308277"/>
            <a:ext cx="3276600" cy="156966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/>
              <a:t>class </a:t>
            </a:r>
            <a:r>
              <a:rPr lang="en-US" sz="2400" dirty="0" smtClean="0"/>
              <a:t>B {</a:t>
            </a:r>
            <a:endParaRPr lang="en-US" sz="2400" dirty="0"/>
          </a:p>
          <a:p>
            <a:pPr marL="230188" lvl="1">
              <a:defRPr/>
            </a:pPr>
            <a:r>
              <a:rPr lang="en-US" sz="2400" dirty="0"/>
              <a:t>public:</a:t>
            </a:r>
          </a:p>
          <a:p>
            <a:pPr marL="230188" lvl="1">
              <a:defRPr/>
            </a:pPr>
            <a:r>
              <a:rPr lang="en-US" sz="2400" dirty="0"/>
              <a:t>v</a:t>
            </a:r>
            <a:r>
              <a:rPr lang="en-US" sz="2400" dirty="0" smtClean="0"/>
              <a:t>irtual void </a:t>
            </a:r>
            <a:r>
              <a:rPr lang="en-US" sz="2400" dirty="0"/>
              <a:t>show</a:t>
            </a:r>
            <a:r>
              <a:rPr lang="en-US" sz="2400" dirty="0" smtClean="0"/>
              <a:t>() = 0;</a:t>
            </a:r>
            <a:endParaRPr lang="en-US" sz="2400" dirty="0"/>
          </a:p>
          <a:p>
            <a:pPr>
              <a:defRPr/>
            </a:pPr>
            <a:r>
              <a:rPr lang="en-US" sz="2400" dirty="0" smtClean="0"/>
              <a:t>};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3429001" y="3308277"/>
            <a:ext cx="3276600" cy="2677656"/>
          </a:xfrm>
          <a:prstGeom prst="rect">
            <a:avLst/>
          </a:prstGeom>
          <a:solidFill>
            <a:srgbClr val="FFFF00">
              <a:alpha val="45000"/>
            </a:srgb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/>
              <a:t>class </a:t>
            </a:r>
            <a:r>
              <a:rPr lang="en-US" sz="2400" dirty="0"/>
              <a:t>Derv1 : public </a:t>
            </a:r>
            <a:r>
              <a:rPr lang="en-US" sz="2400" dirty="0" smtClean="0"/>
              <a:t>B {</a:t>
            </a:r>
            <a:endParaRPr lang="en-US" sz="2400" dirty="0"/>
          </a:p>
          <a:p>
            <a:pPr marL="225425">
              <a:defRPr/>
            </a:pPr>
            <a:r>
              <a:rPr lang="en-US" sz="2400" dirty="0"/>
              <a:t>public:</a:t>
            </a:r>
          </a:p>
          <a:p>
            <a:pPr marL="225425">
              <a:defRPr/>
            </a:pPr>
            <a:r>
              <a:rPr lang="en-US" sz="2400" dirty="0"/>
              <a:t>void show()</a:t>
            </a:r>
          </a:p>
          <a:p>
            <a:pPr marL="225425">
              <a:defRPr/>
            </a:pPr>
            <a:r>
              <a:rPr lang="en-US" sz="2400" dirty="0"/>
              <a:t>{ </a:t>
            </a:r>
            <a:r>
              <a:rPr lang="en-US" sz="2400" dirty="0" err="1"/>
              <a:t>cout</a:t>
            </a:r>
            <a:r>
              <a:rPr lang="en-US" sz="2400" dirty="0"/>
              <a:t> &lt;&lt; “Derv1\n”; </a:t>
            </a:r>
            <a:r>
              <a:rPr lang="en-US" sz="2400" dirty="0" smtClean="0"/>
              <a:t>}</a:t>
            </a:r>
          </a:p>
          <a:p>
            <a:pPr marL="225425">
              <a:defRPr/>
            </a:pPr>
            <a:r>
              <a:rPr lang="en-US" sz="2400" dirty="0" smtClean="0"/>
              <a:t>void display()</a:t>
            </a:r>
          </a:p>
          <a:p>
            <a:pPr marL="225425">
              <a:defRPr/>
            </a:pPr>
            <a:r>
              <a:rPr lang="en-US" sz="2400" dirty="0" smtClean="0"/>
              <a:t>{</a:t>
            </a:r>
            <a:r>
              <a:rPr lang="en-US" sz="2400" dirty="0" err="1" smtClean="0"/>
              <a:t>cout</a:t>
            </a:r>
            <a:r>
              <a:rPr lang="en-US" sz="2400" dirty="0" smtClean="0"/>
              <a:t>&lt;&lt;“hello derv1”; } </a:t>
            </a:r>
            <a:endParaRPr lang="en-US" sz="2400" dirty="0"/>
          </a:p>
          <a:p>
            <a:pPr>
              <a:defRPr/>
            </a:pPr>
            <a:r>
              <a:rPr lang="en-US" sz="2400" dirty="0" smtClean="0"/>
              <a:t>};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6858000" y="3308277"/>
            <a:ext cx="2133600" cy="2677656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main(){</a:t>
            </a:r>
          </a:p>
          <a:p>
            <a:r>
              <a:rPr lang="en-US" sz="2400" dirty="0" smtClean="0"/>
              <a:t>B *</a:t>
            </a:r>
            <a:r>
              <a:rPr lang="en-US" sz="2400" dirty="0" err="1" smtClean="0"/>
              <a:t>ptr</a:t>
            </a:r>
            <a:r>
              <a:rPr lang="en-US" sz="2400" dirty="0" smtClean="0"/>
              <a:t>; </a:t>
            </a:r>
          </a:p>
          <a:p>
            <a:r>
              <a:rPr lang="en-US" sz="2400" dirty="0" smtClean="0"/>
              <a:t>Derv1 </a:t>
            </a:r>
            <a:r>
              <a:rPr lang="en-US" sz="2400" dirty="0"/>
              <a:t>dv1; </a:t>
            </a:r>
            <a:endParaRPr lang="en-US" sz="2400" dirty="0" smtClean="0"/>
          </a:p>
          <a:p>
            <a:r>
              <a:rPr lang="en-US" sz="2400" dirty="0" err="1" smtClean="0"/>
              <a:t>ptr</a:t>
            </a:r>
            <a:r>
              <a:rPr lang="en-US" sz="2400" dirty="0" smtClean="0"/>
              <a:t> </a:t>
            </a:r>
            <a:r>
              <a:rPr lang="en-US" sz="2400" dirty="0"/>
              <a:t>= &amp;</a:t>
            </a:r>
            <a:r>
              <a:rPr lang="en-US" sz="2400" dirty="0" smtClean="0"/>
              <a:t>dv1;</a:t>
            </a:r>
          </a:p>
          <a:p>
            <a:r>
              <a:rPr lang="en-US" sz="2400" dirty="0" err="1"/>
              <a:t>p</a:t>
            </a:r>
            <a:r>
              <a:rPr lang="en-US" sz="2400" dirty="0" err="1" smtClean="0"/>
              <a:t>tr</a:t>
            </a:r>
            <a:r>
              <a:rPr lang="en-US" sz="2400" dirty="0" smtClean="0"/>
              <a:t>—&gt;show();</a:t>
            </a:r>
          </a:p>
          <a:p>
            <a:r>
              <a:rPr lang="en-US" sz="2400" dirty="0" err="1" smtClean="0"/>
              <a:t>ptr</a:t>
            </a:r>
            <a:r>
              <a:rPr lang="en-US" sz="2400" dirty="0" smtClean="0"/>
              <a:t>—&gt;display();</a:t>
            </a:r>
          </a:p>
          <a:p>
            <a:r>
              <a:rPr lang="en-US" sz="2400" dirty="0" smtClean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3734937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program: Person class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6200" y="1219200"/>
            <a:ext cx="4267200" cy="5262979"/>
          </a:xfrm>
          <a:prstGeom prst="rect">
            <a:avLst/>
          </a:prstGeom>
          <a:solidFill>
            <a:srgbClr val="FFFF00">
              <a:alpha val="39999"/>
            </a:srgb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/>
              <a:t>class person </a:t>
            </a:r>
            <a:r>
              <a:rPr lang="en-US" sz="2400" dirty="0" smtClean="0"/>
              <a:t> {</a:t>
            </a:r>
            <a:endParaRPr lang="en-US" sz="2400" dirty="0"/>
          </a:p>
          <a:p>
            <a:pPr marL="123825" lvl="1"/>
            <a:r>
              <a:rPr lang="en-US" sz="2400" dirty="0"/>
              <a:t>protected:</a:t>
            </a:r>
          </a:p>
          <a:p>
            <a:pPr marL="223838" lvl="2"/>
            <a:r>
              <a:rPr lang="en-US" sz="2400" dirty="0"/>
              <a:t>char name[40];</a:t>
            </a:r>
          </a:p>
          <a:p>
            <a:pPr marL="123825" lvl="1"/>
            <a:r>
              <a:rPr lang="en-US" sz="2400" dirty="0"/>
              <a:t>public:</a:t>
            </a:r>
          </a:p>
          <a:p>
            <a:pPr marL="223838" lvl="2"/>
            <a:r>
              <a:rPr lang="en-US" sz="2400" dirty="0"/>
              <a:t>void </a:t>
            </a:r>
            <a:r>
              <a:rPr lang="en-US" sz="2400" dirty="0" err="1"/>
              <a:t>getName</a:t>
            </a:r>
            <a:r>
              <a:rPr lang="en-US" sz="2400" dirty="0" smtClean="0"/>
              <a:t>() { </a:t>
            </a:r>
          </a:p>
          <a:p>
            <a:pPr marL="223838" lvl="2"/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 err="1" smtClean="0"/>
              <a:t>cout</a:t>
            </a:r>
            <a:r>
              <a:rPr lang="en-US" sz="2400" dirty="0" smtClean="0"/>
              <a:t> </a:t>
            </a:r>
            <a:r>
              <a:rPr lang="en-US" sz="2400" dirty="0"/>
              <a:t>&lt;&lt; “ Enter name: “; </a:t>
            </a:r>
            <a:endParaRPr lang="en-US" sz="2400" dirty="0" smtClean="0"/>
          </a:p>
          <a:p>
            <a:pPr marL="223838" lvl="2"/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 err="1" smtClean="0"/>
              <a:t>cin</a:t>
            </a:r>
            <a:r>
              <a:rPr lang="en-US" sz="2400" dirty="0" smtClean="0"/>
              <a:t> </a:t>
            </a:r>
            <a:r>
              <a:rPr lang="en-US" sz="2400" dirty="0"/>
              <a:t>&gt;&gt; name; </a:t>
            </a:r>
            <a:endParaRPr lang="en-US" sz="2400" dirty="0" smtClean="0"/>
          </a:p>
          <a:p>
            <a:pPr marL="223838" lvl="2"/>
            <a:r>
              <a:rPr lang="en-US" sz="2400" dirty="0" smtClean="0"/>
              <a:t>}</a:t>
            </a:r>
            <a:endParaRPr lang="en-US" sz="2400" dirty="0"/>
          </a:p>
          <a:p>
            <a:pPr marL="223838" lvl="2"/>
            <a:r>
              <a:rPr lang="en-US" sz="2400" dirty="0"/>
              <a:t>void </a:t>
            </a:r>
            <a:r>
              <a:rPr lang="en-US" sz="2400" dirty="0" err="1"/>
              <a:t>putName</a:t>
            </a:r>
            <a:r>
              <a:rPr lang="en-US" sz="2400" dirty="0" smtClean="0"/>
              <a:t>() { </a:t>
            </a:r>
          </a:p>
          <a:p>
            <a:pPr marL="223838" lvl="2"/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 err="1" smtClean="0"/>
              <a:t>cout</a:t>
            </a:r>
            <a:r>
              <a:rPr lang="en-US" sz="2400" dirty="0" smtClean="0"/>
              <a:t> </a:t>
            </a:r>
            <a:r>
              <a:rPr lang="en-US" sz="2400" dirty="0"/>
              <a:t>&lt;&lt; “Name is: “ &lt;&lt; </a:t>
            </a:r>
            <a:r>
              <a:rPr lang="en-US" sz="2400" dirty="0" smtClean="0"/>
              <a:t>name; </a:t>
            </a:r>
          </a:p>
          <a:p>
            <a:pPr marL="223838" lvl="2"/>
            <a:r>
              <a:rPr lang="en-US" sz="2400" dirty="0" smtClean="0"/>
              <a:t>}</a:t>
            </a:r>
            <a:endParaRPr lang="en-US" sz="2400" dirty="0"/>
          </a:p>
          <a:p>
            <a:pPr marL="114300" lvl="2"/>
            <a:r>
              <a:rPr lang="it-IT" sz="2400" dirty="0"/>
              <a:t>virtual void </a:t>
            </a:r>
            <a:r>
              <a:rPr lang="it-IT" sz="2400" b="1" dirty="0">
                <a:solidFill>
                  <a:schemeClr val="accent6">
                    <a:lumMod val="75000"/>
                  </a:schemeClr>
                </a:solidFill>
              </a:rPr>
              <a:t>getData</a:t>
            </a:r>
            <a:r>
              <a:rPr lang="it-IT" sz="2400" dirty="0"/>
              <a:t>() = </a:t>
            </a:r>
            <a:r>
              <a:rPr lang="it-IT" sz="2400" dirty="0" smtClean="0"/>
              <a:t>0;</a:t>
            </a:r>
          </a:p>
          <a:p>
            <a:pPr marL="114300" lvl="2"/>
            <a:r>
              <a:rPr lang="en-US" sz="2400" dirty="0" smtClean="0"/>
              <a:t>virtual </a:t>
            </a:r>
            <a:r>
              <a:rPr lang="en-US" sz="2400" dirty="0" err="1"/>
              <a:t>bool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</a:rPr>
              <a:t>isOutstanding</a:t>
            </a:r>
            <a:r>
              <a:rPr lang="en-US" sz="2400" dirty="0"/>
              <a:t>() = 0</a:t>
            </a:r>
            <a:r>
              <a:rPr lang="en-US" sz="2400" dirty="0" smtClean="0"/>
              <a:t>;</a:t>
            </a:r>
            <a:endParaRPr lang="en-US" sz="2400" dirty="0">
              <a:solidFill>
                <a:srgbClr val="00B0F0"/>
              </a:solidFill>
            </a:endParaRPr>
          </a:p>
          <a:p>
            <a:r>
              <a:rPr lang="en-US" sz="2400" dirty="0"/>
              <a:t>};</a:t>
            </a:r>
          </a:p>
        </p:txBody>
      </p:sp>
      <p:sp>
        <p:nvSpPr>
          <p:cNvPr id="5" name="Rectangle 4"/>
          <p:cNvSpPr/>
          <p:nvPr/>
        </p:nvSpPr>
        <p:spPr>
          <a:xfrm>
            <a:off x="4419600" y="1237357"/>
            <a:ext cx="4495800" cy="5262979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/>
              <a:t>class professor : public </a:t>
            </a:r>
            <a:r>
              <a:rPr lang="en-US" sz="2400" dirty="0" smtClean="0"/>
              <a:t>person {</a:t>
            </a:r>
            <a:endParaRPr lang="en-US" sz="2400" dirty="0"/>
          </a:p>
          <a:p>
            <a:pPr marL="119063">
              <a:defRPr/>
            </a:pPr>
            <a:r>
              <a:rPr lang="en-US" sz="2400" dirty="0"/>
              <a:t>private:</a:t>
            </a:r>
          </a:p>
          <a:p>
            <a:pPr marL="225425">
              <a:defRPr/>
            </a:pP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numPubs</a:t>
            </a:r>
            <a:r>
              <a:rPr lang="en-US" sz="2400" dirty="0"/>
              <a:t>; </a:t>
            </a:r>
            <a:endParaRPr lang="en-US" sz="2400" dirty="0">
              <a:solidFill>
                <a:srgbClr val="00B0F0"/>
              </a:solidFill>
            </a:endParaRPr>
          </a:p>
          <a:p>
            <a:pPr marL="119063">
              <a:defRPr/>
            </a:pPr>
            <a:r>
              <a:rPr lang="en-US" sz="2400" dirty="0"/>
              <a:t>public:</a:t>
            </a:r>
          </a:p>
          <a:p>
            <a:pPr marL="225425">
              <a:defRPr/>
            </a:pPr>
            <a:r>
              <a:rPr lang="en-US" sz="2400" dirty="0"/>
              <a:t>void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</a:rPr>
              <a:t>getData</a:t>
            </a:r>
            <a:r>
              <a:rPr lang="en-US" sz="2400" dirty="0" smtClean="0"/>
              <a:t>() {</a:t>
            </a:r>
            <a:endParaRPr lang="en-US" sz="2400" dirty="0"/>
          </a:p>
          <a:p>
            <a:pPr marL="225425">
              <a:defRPr/>
            </a:pPr>
            <a:r>
              <a:rPr lang="en-US" sz="2400" dirty="0" smtClean="0"/>
              <a:t>   person</a:t>
            </a:r>
            <a:r>
              <a:rPr lang="en-US" sz="2400" dirty="0"/>
              <a:t>::</a:t>
            </a:r>
            <a:r>
              <a:rPr lang="en-US" sz="2400" dirty="0" err="1"/>
              <a:t>getName</a:t>
            </a:r>
            <a:r>
              <a:rPr lang="en-US" sz="2400" dirty="0"/>
              <a:t>();</a:t>
            </a:r>
          </a:p>
          <a:p>
            <a:pPr marL="225425">
              <a:defRPr/>
            </a:pPr>
            <a:r>
              <a:rPr lang="en-US" sz="2400" dirty="0" smtClean="0"/>
              <a:t>   </a:t>
            </a:r>
            <a:r>
              <a:rPr lang="en-US" sz="2400" dirty="0" err="1" smtClean="0"/>
              <a:t>cout</a:t>
            </a:r>
            <a:r>
              <a:rPr lang="en-US" sz="2400" dirty="0" smtClean="0"/>
              <a:t> </a:t>
            </a:r>
            <a:r>
              <a:rPr lang="en-US" sz="2400" dirty="0"/>
              <a:t>&lt;&lt; “ Enter </a:t>
            </a:r>
            <a:r>
              <a:rPr lang="en-US" sz="2400" dirty="0" smtClean="0"/>
              <a:t>publications</a:t>
            </a:r>
            <a:r>
              <a:rPr lang="en-US" sz="2400" dirty="0"/>
              <a:t>: “;</a:t>
            </a:r>
          </a:p>
          <a:p>
            <a:pPr marL="225425">
              <a:defRPr/>
            </a:pPr>
            <a:r>
              <a:rPr lang="en-US" sz="2400" dirty="0" smtClean="0"/>
              <a:t>   </a:t>
            </a:r>
            <a:r>
              <a:rPr lang="en-US" sz="2400" dirty="0" err="1" smtClean="0"/>
              <a:t>cin</a:t>
            </a:r>
            <a:r>
              <a:rPr lang="en-US" sz="2400" dirty="0" smtClean="0"/>
              <a:t> </a:t>
            </a:r>
            <a:r>
              <a:rPr lang="en-US" sz="2400" dirty="0"/>
              <a:t>&gt;&gt; </a:t>
            </a:r>
            <a:r>
              <a:rPr lang="en-US" sz="2400" dirty="0" err="1"/>
              <a:t>numPubs</a:t>
            </a:r>
            <a:r>
              <a:rPr lang="en-US" sz="2400" dirty="0"/>
              <a:t>;</a:t>
            </a:r>
          </a:p>
          <a:p>
            <a:pPr marL="225425">
              <a:defRPr/>
            </a:pPr>
            <a:r>
              <a:rPr lang="en-US" sz="2400" dirty="0"/>
              <a:t>}</a:t>
            </a:r>
          </a:p>
          <a:p>
            <a:pPr marL="225425">
              <a:defRPr/>
            </a:pPr>
            <a:r>
              <a:rPr lang="en-US" sz="2400" dirty="0" err="1"/>
              <a:t>bool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</a:rPr>
              <a:t>isOutstanding</a:t>
            </a:r>
            <a:r>
              <a:rPr lang="en-US" sz="2400" dirty="0" smtClean="0"/>
              <a:t>() { </a:t>
            </a:r>
          </a:p>
          <a:p>
            <a:pPr marL="225425">
              <a:defRPr/>
            </a:pPr>
            <a:r>
              <a:rPr lang="en-US" sz="2400" dirty="0"/>
              <a:t> </a:t>
            </a:r>
            <a:r>
              <a:rPr lang="en-US" sz="2400" dirty="0" smtClean="0"/>
              <a:t> return </a:t>
            </a:r>
            <a:r>
              <a:rPr lang="en-US" sz="2400" dirty="0"/>
              <a:t>(</a:t>
            </a:r>
            <a:r>
              <a:rPr lang="en-US" sz="2400" dirty="0" err="1"/>
              <a:t>numPubs</a:t>
            </a:r>
            <a:r>
              <a:rPr lang="en-US" sz="2400" dirty="0"/>
              <a:t> &gt; 100) ? true : </a:t>
            </a:r>
            <a:endParaRPr lang="en-US" sz="2400" dirty="0" smtClean="0"/>
          </a:p>
          <a:p>
            <a:pPr marL="225425">
              <a:defRPr/>
            </a:pPr>
            <a:r>
              <a:rPr lang="en-US" sz="2400" dirty="0"/>
              <a:t> </a:t>
            </a:r>
            <a:r>
              <a:rPr lang="en-US" sz="2400" dirty="0" smtClean="0"/>
              <a:t> false</a:t>
            </a:r>
            <a:r>
              <a:rPr lang="en-US" sz="2400" dirty="0"/>
              <a:t>; </a:t>
            </a:r>
            <a:endParaRPr lang="en-US" sz="2400" dirty="0" smtClean="0"/>
          </a:p>
          <a:p>
            <a:pPr marL="225425">
              <a:defRPr/>
            </a:pPr>
            <a:r>
              <a:rPr lang="en-US" sz="2400" dirty="0" smtClean="0"/>
              <a:t>}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757008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382000" cy="715962"/>
          </a:xfrm>
        </p:spPr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" y="1295400"/>
            <a:ext cx="4495800" cy="4893647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/>
              <a:t>class student : public </a:t>
            </a:r>
            <a:r>
              <a:rPr lang="en-US" sz="2400" dirty="0" smtClean="0"/>
              <a:t>person {</a:t>
            </a:r>
            <a:endParaRPr lang="en-US" sz="2400" dirty="0"/>
          </a:p>
          <a:p>
            <a:pPr marL="119063">
              <a:defRPr/>
            </a:pPr>
            <a:r>
              <a:rPr lang="en-US" sz="2400" dirty="0"/>
              <a:t>private:</a:t>
            </a:r>
          </a:p>
          <a:p>
            <a:pPr marL="225425">
              <a:defRPr/>
            </a:pPr>
            <a:r>
              <a:rPr lang="en-US" sz="2400" dirty="0"/>
              <a:t>float </a:t>
            </a:r>
            <a:r>
              <a:rPr lang="en-US" sz="2400" dirty="0" err="1"/>
              <a:t>gpa</a:t>
            </a:r>
            <a:r>
              <a:rPr lang="en-US" sz="2400" dirty="0"/>
              <a:t>; </a:t>
            </a:r>
            <a:endParaRPr lang="en-US" sz="2400" dirty="0">
              <a:solidFill>
                <a:srgbClr val="00B0F0"/>
              </a:solidFill>
            </a:endParaRPr>
          </a:p>
          <a:p>
            <a:pPr marL="119063">
              <a:defRPr/>
            </a:pPr>
            <a:r>
              <a:rPr lang="en-US" sz="2400" dirty="0"/>
              <a:t>public:</a:t>
            </a:r>
          </a:p>
          <a:p>
            <a:pPr marL="225425">
              <a:defRPr/>
            </a:pPr>
            <a:r>
              <a:rPr lang="en-US" sz="2400" dirty="0"/>
              <a:t>void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</a:rPr>
              <a:t>getData</a:t>
            </a:r>
            <a:r>
              <a:rPr lang="en-US" sz="2400" dirty="0" smtClean="0"/>
              <a:t>() {</a:t>
            </a:r>
            <a:endParaRPr lang="en-US" sz="2400" dirty="0"/>
          </a:p>
          <a:p>
            <a:pPr marL="225425">
              <a:defRPr/>
            </a:pPr>
            <a:r>
              <a:rPr lang="en-US" sz="2400" dirty="0" smtClean="0"/>
              <a:t>  person</a:t>
            </a:r>
            <a:r>
              <a:rPr lang="en-US" sz="2400" dirty="0"/>
              <a:t>::</a:t>
            </a:r>
            <a:r>
              <a:rPr lang="en-US" sz="2400" dirty="0" err="1"/>
              <a:t>getName</a:t>
            </a:r>
            <a:r>
              <a:rPr lang="en-US" sz="2400" dirty="0"/>
              <a:t>();</a:t>
            </a:r>
          </a:p>
          <a:p>
            <a:pPr marL="225425">
              <a:defRPr/>
            </a:pPr>
            <a:r>
              <a:rPr lang="en-US" sz="2400" dirty="0" smtClean="0"/>
              <a:t>   </a:t>
            </a:r>
            <a:r>
              <a:rPr lang="en-US" sz="2400" dirty="0" err="1" smtClean="0"/>
              <a:t>cout</a:t>
            </a:r>
            <a:r>
              <a:rPr lang="en-US" sz="2400" dirty="0" smtClean="0"/>
              <a:t> </a:t>
            </a:r>
            <a:r>
              <a:rPr lang="en-US" sz="2400" dirty="0"/>
              <a:t>&lt;&lt; “ Enter </a:t>
            </a:r>
            <a:r>
              <a:rPr lang="en-US" sz="2400" dirty="0" smtClean="0"/>
              <a:t>GPA</a:t>
            </a:r>
            <a:r>
              <a:rPr lang="en-US" sz="2400" dirty="0"/>
              <a:t>: “; </a:t>
            </a:r>
            <a:endParaRPr lang="en-US" sz="2400" dirty="0" smtClean="0"/>
          </a:p>
          <a:p>
            <a:pPr marL="225425">
              <a:defRPr/>
            </a:pP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 err="1" smtClean="0"/>
              <a:t>cin</a:t>
            </a:r>
            <a:r>
              <a:rPr lang="en-US" sz="2400" dirty="0" smtClean="0"/>
              <a:t> </a:t>
            </a:r>
            <a:r>
              <a:rPr lang="en-US" sz="2400" dirty="0"/>
              <a:t>&gt;&gt; </a:t>
            </a:r>
            <a:r>
              <a:rPr lang="en-US" sz="2400" dirty="0" err="1"/>
              <a:t>gpa</a:t>
            </a:r>
            <a:r>
              <a:rPr lang="en-US" sz="2400" dirty="0"/>
              <a:t>;</a:t>
            </a:r>
          </a:p>
          <a:p>
            <a:pPr marL="225425">
              <a:defRPr/>
            </a:pPr>
            <a:r>
              <a:rPr lang="en-US" sz="2400" dirty="0"/>
              <a:t>}</a:t>
            </a:r>
          </a:p>
          <a:p>
            <a:pPr marL="225425">
              <a:defRPr/>
            </a:pPr>
            <a:r>
              <a:rPr lang="en-US" sz="2400" dirty="0" err="1"/>
              <a:t>bool</a:t>
            </a:r>
            <a:r>
              <a:rPr lang="en-US" sz="2400" dirty="0"/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</a:rPr>
              <a:t>isOutstanding</a:t>
            </a:r>
            <a:r>
              <a:rPr lang="en-US" sz="2400" dirty="0" smtClean="0"/>
              <a:t>() { </a:t>
            </a:r>
          </a:p>
          <a:p>
            <a:pPr marL="225425">
              <a:defRPr/>
            </a:pPr>
            <a:r>
              <a:rPr lang="en-US" sz="2400" dirty="0"/>
              <a:t> </a:t>
            </a:r>
            <a:r>
              <a:rPr lang="en-US" sz="2400" dirty="0" smtClean="0"/>
              <a:t>  return </a:t>
            </a:r>
            <a:r>
              <a:rPr lang="en-US" sz="2400" dirty="0"/>
              <a:t>(</a:t>
            </a:r>
            <a:r>
              <a:rPr lang="en-US" sz="2400" dirty="0" err="1"/>
              <a:t>gpa</a:t>
            </a:r>
            <a:r>
              <a:rPr lang="en-US" sz="2400" dirty="0"/>
              <a:t> &gt; 3.5) ? true : false; }</a:t>
            </a:r>
          </a:p>
          <a:p>
            <a:pPr>
              <a:defRPr/>
            </a:pPr>
            <a:r>
              <a:rPr lang="en-US" sz="2400" dirty="0"/>
              <a:t>};</a:t>
            </a:r>
          </a:p>
        </p:txBody>
      </p:sp>
      <p:sp>
        <p:nvSpPr>
          <p:cNvPr id="5" name="Rectangle 4"/>
          <p:cNvSpPr/>
          <p:nvPr/>
        </p:nvSpPr>
        <p:spPr>
          <a:xfrm>
            <a:off x="4648200" y="1290221"/>
            <a:ext cx="4343400" cy="5262979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marL="123825" lvl="1">
              <a:defRPr/>
            </a:pPr>
            <a:r>
              <a:rPr lang="en-US" sz="2400" dirty="0" smtClean="0"/>
              <a:t>person</a:t>
            </a:r>
            <a:r>
              <a:rPr lang="en-US" sz="2400" dirty="0"/>
              <a:t>* </a:t>
            </a:r>
            <a:r>
              <a:rPr lang="en-US" sz="2400" dirty="0" err="1"/>
              <a:t>persPtr</a:t>
            </a:r>
            <a:r>
              <a:rPr lang="en-US" sz="2400" dirty="0"/>
              <a:t>[100</a:t>
            </a:r>
            <a:r>
              <a:rPr lang="en-US" sz="2400" dirty="0" smtClean="0"/>
              <a:t>];</a:t>
            </a:r>
          </a:p>
          <a:p>
            <a:pPr marL="123825" lvl="1">
              <a:defRPr/>
            </a:pPr>
            <a:r>
              <a:rPr lang="en-US" sz="2400" dirty="0" err="1"/>
              <a:t>i</a:t>
            </a:r>
            <a:r>
              <a:rPr lang="en-US" sz="2400" dirty="0" err="1" smtClean="0"/>
              <a:t>nt</a:t>
            </a:r>
            <a:r>
              <a:rPr lang="en-US" sz="2400" dirty="0" smtClean="0"/>
              <a:t> n =0; </a:t>
            </a:r>
            <a:endParaRPr lang="en-US" sz="2400" dirty="0">
              <a:solidFill>
                <a:srgbClr val="00B0F0"/>
              </a:solidFill>
            </a:endParaRPr>
          </a:p>
          <a:p>
            <a:pPr marL="123825" lvl="1">
              <a:defRPr/>
            </a:pPr>
            <a:endParaRPr lang="en-US" sz="2400" dirty="0" smtClean="0"/>
          </a:p>
          <a:p>
            <a:pPr marL="123825" lvl="1">
              <a:defRPr/>
            </a:pPr>
            <a:endParaRPr lang="en-US" sz="2400" dirty="0"/>
          </a:p>
          <a:p>
            <a:pPr marL="123825" lvl="1">
              <a:defRPr/>
            </a:pPr>
            <a:endParaRPr lang="en-US" sz="2400" dirty="0" smtClean="0"/>
          </a:p>
          <a:p>
            <a:pPr marL="123825" lvl="1">
              <a:defRPr/>
            </a:pPr>
            <a:endParaRPr lang="en-US" sz="2400" dirty="0"/>
          </a:p>
          <a:p>
            <a:pPr marL="123825" lvl="1">
              <a:defRPr/>
            </a:pPr>
            <a:endParaRPr lang="en-US" sz="2400" dirty="0" smtClean="0"/>
          </a:p>
          <a:p>
            <a:pPr marL="123825" lvl="1">
              <a:defRPr/>
            </a:pPr>
            <a:endParaRPr lang="en-US" sz="2400" dirty="0"/>
          </a:p>
          <a:p>
            <a:pPr marL="123825" lvl="1">
              <a:defRPr/>
            </a:pPr>
            <a:endParaRPr lang="en-US" sz="2400" dirty="0" smtClean="0"/>
          </a:p>
          <a:p>
            <a:pPr marL="123825" lvl="1">
              <a:defRPr/>
            </a:pPr>
            <a:endParaRPr lang="en-US" sz="2400" dirty="0"/>
          </a:p>
          <a:p>
            <a:pPr marL="123825" lvl="1">
              <a:defRPr/>
            </a:pPr>
            <a:endParaRPr lang="en-US" sz="2400" dirty="0" smtClean="0"/>
          </a:p>
          <a:p>
            <a:pPr marL="123825" lvl="1">
              <a:defRPr/>
            </a:pPr>
            <a:endParaRPr lang="en-US" sz="2400" dirty="0"/>
          </a:p>
          <a:p>
            <a:pPr marL="123825" lvl="1">
              <a:defRPr/>
            </a:pPr>
            <a:endParaRPr lang="en-US" sz="2400" dirty="0" smtClean="0"/>
          </a:p>
          <a:p>
            <a:pPr marL="123825" lvl="1">
              <a:defRPr/>
            </a:pP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4648200" y="2005839"/>
            <a:ext cx="4343400" cy="120032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123825" lvl="1">
              <a:defRPr/>
            </a:pPr>
            <a:r>
              <a:rPr lang="en-US" sz="2400" dirty="0" err="1" smtClean="0"/>
              <a:t>persPtr</a:t>
            </a:r>
            <a:r>
              <a:rPr lang="en-US" sz="2400" dirty="0" smtClean="0"/>
              <a:t>[n] </a:t>
            </a:r>
            <a:r>
              <a:rPr lang="en-US" sz="2400" dirty="0"/>
              <a:t>= new student; </a:t>
            </a:r>
            <a:endParaRPr lang="en-US" sz="2400" dirty="0" smtClean="0"/>
          </a:p>
          <a:p>
            <a:pPr marL="123825" lvl="1">
              <a:defRPr/>
            </a:pPr>
            <a:r>
              <a:rPr lang="en-US" sz="2400" dirty="0" err="1" smtClean="0"/>
              <a:t>persPtr</a:t>
            </a:r>
            <a:r>
              <a:rPr lang="en-US" sz="2400" dirty="0" smtClean="0"/>
              <a:t>[n]-&gt;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</a:rPr>
              <a:t>getData</a:t>
            </a:r>
            <a:r>
              <a:rPr lang="en-US" sz="2400" dirty="0" smtClean="0"/>
              <a:t>();</a:t>
            </a:r>
          </a:p>
          <a:p>
            <a:pPr marL="123825" lvl="1">
              <a:defRPr/>
            </a:pPr>
            <a:r>
              <a:rPr lang="en-US" sz="2400" dirty="0"/>
              <a:t>n</a:t>
            </a:r>
            <a:r>
              <a:rPr lang="en-US" sz="2400" dirty="0" smtClean="0"/>
              <a:t>++;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648200" y="3087466"/>
            <a:ext cx="4343400" cy="120032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123825" lvl="1">
              <a:defRPr/>
            </a:pPr>
            <a:r>
              <a:rPr lang="en-US" sz="2400" dirty="0" err="1" smtClean="0"/>
              <a:t>persPtr</a:t>
            </a:r>
            <a:r>
              <a:rPr lang="en-US" sz="2400" dirty="0" smtClean="0"/>
              <a:t>[n</a:t>
            </a:r>
            <a:r>
              <a:rPr lang="en-US" sz="2400" dirty="0"/>
              <a:t>] = new </a:t>
            </a:r>
            <a:r>
              <a:rPr lang="en-US" sz="2400" dirty="0" smtClean="0"/>
              <a:t>professor;</a:t>
            </a:r>
          </a:p>
          <a:p>
            <a:pPr marL="123825" lvl="1">
              <a:defRPr/>
            </a:pPr>
            <a:r>
              <a:rPr lang="en-US" sz="2400" dirty="0" err="1" smtClean="0"/>
              <a:t>persPtr</a:t>
            </a:r>
            <a:r>
              <a:rPr lang="en-US" sz="2400" dirty="0" smtClean="0"/>
              <a:t>[n]-&gt;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</a:rPr>
              <a:t>getData</a:t>
            </a:r>
            <a:r>
              <a:rPr lang="en-US" sz="2400" dirty="0"/>
              <a:t>(); </a:t>
            </a:r>
            <a:endParaRPr lang="en-US" sz="2400" dirty="0" smtClean="0"/>
          </a:p>
          <a:p>
            <a:pPr marL="123825" lvl="1">
              <a:defRPr/>
            </a:pPr>
            <a:r>
              <a:rPr lang="en-US" sz="2400" dirty="0"/>
              <a:t>n</a:t>
            </a:r>
            <a:r>
              <a:rPr lang="en-US" sz="2400" dirty="0" smtClean="0"/>
              <a:t>++;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4672083" y="4247612"/>
            <a:ext cx="4343400" cy="230832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123825" lvl="1">
              <a:defRPr/>
            </a:pPr>
            <a:r>
              <a:rPr lang="en-US" sz="2400" dirty="0" smtClean="0"/>
              <a:t>for(</a:t>
            </a:r>
            <a:r>
              <a:rPr lang="en-US" sz="2400" dirty="0" err="1" smtClean="0"/>
              <a:t>int</a:t>
            </a:r>
            <a:r>
              <a:rPr lang="en-US" sz="2400" dirty="0" smtClean="0"/>
              <a:t> j=0; j&lt;n; j++){</a:t>
            </a:r>
          </a:p>
          <a:p>
            <a:pPr marL="123825" lvl="1">
              <a:defRPr/>
            </a:pPr>
            <a:r>
              <a:rPr lang="en-US" sz="2400" dirty="0" smtClean="0"/>
              <a:t>  </a:t>
            </a:r>
            <a:r>
              <a:rPr lang="en-US" sz="2400" dirty="0" err="1" smtClean="0"/>
              <a:t>persPtr</a:t>
            </a:r>
            <a:r>
              <a:rPr lang="en-US" sz="2400" dirty="0" smtClean="0"/>
              <a:t>[j</a:t>
            </a:r>
            <a:r>
              <a:rPr lang="en-US" sz="2400" dirty="0"/>
              <a:t>]-&gt;</a:t>
            </a:r>
            <a:r>
              <a:rPr lang="en-US" sz="2400" dirty="0" err="1"/>
              <a:t>putName</a:t>
            </a:r>
            <a:r>
              <a:rPr lang="en-US" sz="2400" dirty="0"/>
              <a:t>(); </a:t>
            </a:r>
            <a:endParaRPr lang="en-US" sz="2400" dirty="0">
              <a:solidFill>
                <a:srgbClr val="00B0F0"/>
              </a:solidFill>
            </a:endParaRPr>
          </a:p>
          <a:p>
            <a:pPr marL="284163" lvl="2">
              <a:defRPr/>
            </a:pPr>
            <a:r>
              <a:rPr lang="en-US" sz="2400" dirty="0"/>
              <a:t>if( </a:t>
            </a:r>
            <a:r>
              <a:rPr lang="en-US" sz="2400" dirty="0" err="1"/>
              <a:t>persPtr</a:t>
            </a:r>
            <a:r>
              <a:rPr lang="en-US" sz="2400" dirty="0"/>
              <a:t>[j]-&gt;</a:t>
            </a:r>
            <a:r>
              <a:rPr lang="en-US" sz="2400" dirty="0" err="1"/>
              <a:t>isOutstanding</a:t>
            </a:r>
            <a:r>
              <a:rPr lang="en-US" sz="2400" dirty="0"/>
              <a:t>() )</a:t>
            </a:r>
          </a:p>
          <a:p>
            <a:pPr marL="461963" lvl="2">
              <a:defRPr/>
            </a:pPr>
            <a:r>
              <a:rPr lang="en-US" sz="2400" dirty="0" err="1"/>
              <a:t>cout</a:t>
            </a:r>
            <a:r>
              <a:rPr lang="en-US" sz="2400" dirty="0"/>
              <a:t> &lt;&lt; “ This person is outstanding\n”;</a:t>
            </a:r>
          </a:p>
          <a:p>
            <a:pPr marL="123825" lvl="1">
              <a:defRPr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9" name="Rectangle 8">
            <a:hlinkClick r:id="rId2" action="ppaction://hlinkfile"/>
          </p:cNvPr>
          <p:cNvSpPr/>
          <p:nvPr/>
        </p:nvSpPr>
        <p:spPr>
          <a:xfrm>
            <a:off x="2355384" y="6248400"/>
            <a:ext cx="2209800" cy="4846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Go to program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328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Destructors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/>
              <a:t>A problem can occur when using polymorphism to process dynamically allocated objects of a class </a:t>
            </a:r>
            <a:r>
              <a:rPr lang="en-US" dirty="0" smtClean="0"/>
              <a:t>hierarchy</a:t>
            </a:r>
          </a:p>
          <a:p>
            <a:r>
              <a:rPr lang="en-US" dirty="0" smtClean="0"/>
              <a:t>E.g. applying delete operator to a base class pointer, which point to derived class objects</a:t>
            </a:r>
          </a:p>
          <a:p>
            <a:pPr lvl="1"/>
            <a:r>
              <a:rPr lang="en-US" sz="2400" dirty="0"/>
              <a:t>B *</a:t>
            </a:r>
            <a:r>
              <a:rPr lang="en-US" sz="2400" dirty="0" err="1"/>
              <a:t>ptr</a:t>
            </a:r>
            <a:r>
              <a:rPr lang="en-US" sz="2400" dirty="0"/>
              <a:t>; </a:t>
            </a:r>
          </a:p>
          <a:p>
            <a:pPr lvl="1"/>
            <a:r>
              <a:rPr lang="en-US" sz="2400" dirty="0"/>
              <a:t>Derv1 dv1; </a:t>
            </a:r>
          </a:p>
          <a:p>
            <a:pPr lvl="1"/>
            <a:r>
              <a:rPr lang="en-US" sz="2400" dirty="0" err="1"/>
              <a:t>ptr</a:t>
            </a:r>
            <a:r>
              <a:rPr lang="en-US" sz="2400" dirty="0"/>
              <a:t> = &amp;dv1</a:t>
            </a:r>
            <a:r>
              <a:rPr lang="en-US" sz="2400" dirty="0" smtClean="0"/>
              <a:t>;</a:t>
            </a:r>
          </a:p>
          <a:p>
            <a:pPr lvl="1"/>
            <a:r>
              <a:rPr lang="en-US" sz="2400" dirty="0"/>
              <a:t>d</a:t>
            </a:r>
            <a:r>
              <a:rPr lang="en-US" sz="2400" dirty="0" smtClean="0"/>
              <a:t>elete </a:t>
            </a:r>
            <a:r>
              <a:rPr lang="en-US" sz="2400" dirty="0" err="1" smtClean="0"/>
              <a:t>ptr</a:t>
            </a:r>
            <a:r>
              <a:rPr lang="en-US" sz="2400" dirty="0" smtClean="0"/>
              <a:t>;</a:t>
            </a:r>
            <a:endParaRPr lang="en-US" dirty="0" smtClean="0"/>
          </a:p>
          <a:p>
            <a:r>
              <a:rPr lang="en-US" dirty="0" smtClean="0"/>
              <a:t>Solution : virtual destructor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32848" y="5418160"/>
            <a:ext cx="1295400" cy="76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184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Default copy constructor</a:t>
            </a:r>
          </a:p>
          <a:p>
            <a:r>
              <a:rPr lang="en-US" dirty="0" smtClean="0"/>
              <a:t>Memory management</a:t>
            </a:r>
          </a:p>
          <a:p>
            <a:pPr lvl="1"/>
            <a:r>
              <a:rPr lang="en-US" dirty="0" smtClean="0"/>
              <a:t>String class using </a:t>
            </a:r>
            <a:r>
              <a:rPr lang="en-US" b="1" dirty="0" smtClean="0"/>
              <a:t>new</a:t>
            </a:r>
            <a:r>
              <a:rPr lang="en-US" dirty="0" smtClean="0"/>
              <a:t> operator</a:t>
            </a:r>
          </a:p>
          <a:p>
            <a:pPr lvl="1"/>
            <a:r>
              <a:rPr lang="en-US" dirty="0" smtClean="0"/>
              <a:t>Pointer to object</a:t>
            </a:r>
          </a:p>
          <a:p>
            <a:pPr lvl="1"/>
            <a:r>
              <a:rPr lang="en-US" dirty="0" smtClean="0"/>
              <a:t>Array of pointers to objects</a:t>
            </a:r>
          </a:p>
          <a:p>
            <a:r>
              <a:rPr lang="en-US" dirty="0" smtClean="0"/>
              <a:t>Polymorphism</a:t>
            </a:r>
          </a:p>
          <a:p>
            <a:pPr lvl="1"/>
            <a:r>
              <a:rPr lang="en-US" sz="3200" dirty="0" smtClean="0"/>
              <a:t>Two examples</a:t>
            </a:r>
          </a:p>
          <a:p>
            <a:pPr lvl="2"/>
            <a:r>
              <a:rPr lang="en-US" sz="2800" dirty="0" smtClean="0"/>
              <a:t>Animal : frog, fish, bird</a:t>
            </a:r>
          </a:p>
          <a:p>
            <a:pPr lvl="2"/>
            <a:r>
              <a:rPr lang="en-US" sz="2800" dirty="0" smtClean="0"/>
              <a:t>Shape: circle, triangle, rectangle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549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virtual destructor in base class makes all derived class destructor virtual</a:t>
            </a:r>
          </a:p>
          <a:p>
            <a:pPr lvl="1"/>
            <a:r>
              <a:rPr lang="en-US" sz="2400" dirty="0"/>
              <a:t>B *</a:t>
            </a:r>
            <a:r>
              <a:rPr lang="en-US" sz="2400" dirty="0" err="1"/>
              <a:t>ptr</a:t>
            </a:r>
            <a:r>
              <a:rPr lang="en-US" sz="2400" dirty="0"/>
              <a:t>; </a:t>
            </a:r>
            <a:r>
              <a:rPr lang="en-US" sz="2400" dirty="0" smtClean="0"/>
              <a:t> Derv1 </a:t>
            </a:r>
            <a:r>
              <a:rPr lang="en-US" sz="2400" dirty="0"/>
              <a:t>dv1; </a:t>
            </a:r>
          </a:p>
          <a:p>
            <a:pPr lvl="1"/>
            <a:r>
              <a:rPr lang="en-US" sz="2400" dirty="0" err="1"/>
              <a:t>ptr</a:t>
            </a:r>
            <a:r>
              <a:rPr lang="en-US" sz="2400" dirty="0"/>
              <a:t> = &amp;dv1;</a:t>
            </a:r>
          </a:p>
          <a:p>
            <a:pPr lvl="1"/>
            <a:r>
              <a:rPr lang="en-US" sz="2400" dirty="0"/>
              <a:t>delete </a:t>
            </a:r>
            <a:r>
              <a:rPr lang="en-US" sz="2400" dirty="0" err="1"/>
              <a:t>ptr</a:t>
            </a:r>
            <a:r>
              <a:rPr lang="en-US" sz="2400" dirty="0" smtClean="0"/>
              <a:t>;</a:t>
            </a:r>
            <a:endParaRPr lang="en-US" dirty="0" smtClean="0"/>
          </a:p>
          <a:p>
            <a:r>
              <a:rPr lang="en-US" dirty="0" smtClean="0"/>
              <a:t>Now destructor for appropriate class is called </a:t>
            </a:r>
          </a:p>
          <a:p>
            <a:r>
              <a:rPr lang="en-US" dirty="0" smtClean="0"/>
              <a:t>When derived class object is destroyed, base class part of derive class object is also destroyed</a:t>
            </a:r>
          </a:p>
          <a:p>
            <a:r>
              <a:rPr lang="en-US" dirty="0" smtClean="0"/>
              <a:t>Base class destructor is executed after derived class destructor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590800" y="3124200"/>
            <a:ext cx="381000" cy="304800"/>
            <a:chOff x="2743200" y="3810000"/>
            <a:chExt cx="381000" cy="3048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743200" y="3962400"/>
              <a:ext cx="76200" cy="152400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2819400" y="3810000"/>
              <a:ext cx="304800" cy="304800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08215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Example – virtual destructor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838200"/>
            <a:ext cx="3505200" cy="6001643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/>
              <a:t>class </a:t>
            </a:r>
            <a:r>
              <a:rPr lang="en-US" sz="2400" dirty="0" smtClean="0"/>
              <a:t>Base {</a:t>
            </a:r>
            <a:endParaRPr lang="en-US" sz="2400" dirty="0"/>
          </a:p>
          <a:p>
            <a:pPr marL="171450" lvl="1">
              <a:defRPr/>
            </a:pPr>
            <a:r>
              <a:rPr lang="en-US" sz="2400" dirty="0"/>
              <a:t>public:</a:t>
            </a:r>
          </a:p>
          <a:p>
            <a:pPr marL="171450" lvl="1">
              <a:defRPr/>
            </a:pPr>
            <a:r>
              <a:rPr lang="en-US" sz="2400" dirty="0" smtClean="0"/>
              <a:t> </a:t>
            </a:r>
            <a:endParaRPr lang="en-US" sz="2400" dirty="0">
              <a:solidFill>
                <a:srgbClr val="00B0F0"/>
              </a:solidFill>
            </a:endParaRPr>
          </a:p>
          <a:p>
            <a:pPr marL="171450" lvl="1">
              <a:defRPr/>
            </a:pPr>
            <a:r>
              <a:rPr lang="en-US" sz="2400" dirty="0"/>
              <a:t>{ </a:t>
            </a:r>
            <a:r>
              <a:rPr lang="en-US" sz="2400" dirty="0" err="1"/>
              <a:t>cout</a:t>
            </a:r>
            <a:r>
              <a:rPr lang="en-US" sz="2400" dirty="0"/>
              <a:t> &lt;&lt; “Base destroyed\n”; }</a:t>
            </a:r>
          </a:p>
          <a:p>
            <a:pPr>
              <a:defRPr/>
            </a:pPr>
            <a:r>
              <a:rPr lang="en-US" sz="2400" dirty="0" smtClean="0"/>
              <a:t>};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class Derv : public </a:t>
            </a:r>
            <a:r>
              <a:rPr lang="en-US" sz="2400" dirty="0" smtClean="0"/>
              <a:t>Base {</a:t>
            </a:r>
            <a:endParaRPr lang="en-US" sz="2400" dirty="0"/>
          </a:p>
          <a:p>
            <a:pPr marL="166688">
              <a:defRPr/>
            </a:pPr>
            <a:r>
              <a:rPr lang="en-US" sz="2400" dirty="0"/>
              <a:t>public:</a:t>
            </a:r>
          </a:p>
          <a:p>
            <a:pPr marL="166688">
              <a:defRPr/>
            </a:pPr>
            <a:r>
              <a:rPr lang="en-US" sz="2400" dirty="0"/>
              <a:t>~Derv()</a:t>
            </a:r>
          </a:p>
          <a:p>
            <a:pPr marL="166688">
              <a:defRPr/>
            </a:pPr>
            <a:r>
              <a:rPr lang="en-US" sz="2400" dirty="0"/>
              <a:t>{ </a:t>
            </a:r>
            <a:r>
              <a:rPr lang="en-US" sz="2400" dirty="0" err="1"/>
              <a:t>cout</a:t>
            </a:r>
            <a:r>
              <a:rPr lang="en-US" sz="2400" dirty="0"/>
              <a:t> &lt;&lt; “Derv destroyed\n”; }</a:t>
            </a:r>
          </a:p>
          <a:p>
            <a:pPr>
              <a:defRPr/>
            </a:pPr>
            <a:r>
              <a:rPr lang="en-US" sz="2400" dirty="0" smtClean="0"/>
              <a:t>};</a:t>
            </a:r>
            <a:endParaRPr lang="en-US" sz="2400" dirty="0"/>
          </a:p>
          <a:p>
            <a:pPr>
              <a:defRPr/>
            </a:pPr>
            <a:r>
              <a:rPr lang="en-US" sz="2400" dirty="0" smtClean="0"/>
              <a:t>main() {</a:t>
            </a:r>
            <a:endParaRPr lang="en-US" sz="2400" dirty="0"/>
          </a:p>
          <a:p>
            <a:pPr marL="166688">
              <a:defRPr/>
            </a:pPr>
            <a:r>
              <a:rPr lang="en-US" sz="2400" dirty="0"/>
              <a:t>Base* </a:t>
            </a:r>
            <a:r>
              <a:rPr lang="en-US" sz="2400" dirty="0" err="1"/>
              <a:t>pBase</a:t>
            </a:r>
            <a:r>
              <a:rPr lang="en-US" sz="2400" dirty="0"/>
              <a:t> = new Derv;</a:t>
            </a:r>
          </a:p>
          <a:p>
            <a:pPr marL="166688">
              <a:defRPr/>
            </a:pPr>
            <a:r>
              <a:rPr lang="en-US" sz="2400" dirty="0"/>
              <a:t>delete </a:t>
            </a:r>
            <a:r>
              <a:rPr lang="en-US" sz="2400" dirty="0" err="1"/>
              <a:t>pBase</a:t>
            </a:r>
            <a:r>
              <a:rPr lang="en-US" sz="2400" dirty="0" smtClean="0"/>
              <a:t>;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4343400" y="2743200"/>
            <a:ext cx="2256452" cy="83099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u="sng" dirty="0">
                <a:solidFill>
                  <a:schemeClr val="bg1"/>
                </a:solidFill>
              </a:rPr>
              <a:t>Program Output</a:t>
            </a:r>
          </a:p>
          <a:p>
            <a:pPr>
              <a:defRPr/>
            </a:pPr>
            <a:r>
              <a:rPr lang="en-US" sz="2400" dirty="0">
                <a:solidFill>
                  <a:schemeClr val="bg1"/>
                </a:solidFill>
              </a:rPr>
              <a:t>Base destroyed</a:t>
            </a:r>
          </a:p>
        </p:txBody>
      </p:sp>
      <p:sp>
        <p:nvSpPr>
          <p:cNvPr id="6" name="Rectangle 5"/>
          <p:cNvSpPr/>
          <p:nvPr/>
        </p:nvSpPr>
        <p:spPr>
          <a:xfrm>
            <a:off x="4495800" y="5105400"/>
            <a:ext cx="2792412" cy="120032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u="sng" dirty="0">
                <a:solidFill>
                  <a:schemeClr val="bg1"/>
                </a:solidFill>
              </a:rPr>
              <a:t>Program Output</a:t>
            </a:r>
          </a:p>
          <a:p>
            <a:pPr>
              <a:defRPr/>
            </a:pPr>
            <a:r>
              <a:rPr lang="en-US" sz="2400" dirty="0">
                <a:solidFill>
                  <a:schemeClr val="bg1"/>
                </a:solidFill>
              </a:rPr>
              <a:t>Derv destroyed</a:t>
            </a:r>
          </a:p>
          <a:p>
            <a:pPr>
              <a:defRPr/>
            </a:pPr>
            <a:r>
              <a:rPr lang="en-US" sz="2400" dirty="0">
                <a:solidFill>
                  <a:schemeClr val="bg1"/>
                </a:solidFill>
              </a:rPr>
              <a:t>Base destroyed</a:t>
            </a:r>
          </a:p>
        </p:txBody>
      </p:sp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4495800" y="1219200"/>
            <a:ext cx="3962400" cy="685800"/>
            <a:chOff x="4038600" y="1066800"/>
            <a:chExt cx="4191000" cy="914400"/>
          </a:xfrm>
        </p:grpSpPr>
        <p:sp>
          <p:nvSpPr>
            <p:cNvPr id="9" name="Rectangle 8"/>
            <p:cNvSpPr/>
            <p:nvPr/>
          </p:nvSpPr>
          <p:spPr>
            <a:xfrm>
              <a:off x="4038600" y="1066800"/>
              <a:ext cx="1531327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u="sng" dirty="0"/>
                <a:t>*</a:t>
              </a:r>
              <a:r>
                <a:rPr lang="en-US" sz="2800" b="1" u="sng" dirty="0" err="1"/>
                <a:t>pBase</a:t>
              </a:r>
              <a:endParaRPr lang="en-US" sz="2400" u="sng" dirty="0"/>
            </a:p>
            <a:p>
              <a:pPr algn="ctr">
                <a:defRPr/>
              </a:pPr>
              <a:endParaRPr lang="en-US" sz="1200" u="sng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553872" y="1066800"/>
              <a:ext cx="1675728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u="sng" dirty="0"/>
                <a:t>Object of </a:t>
              </a:r>
              <a:r>
                <a:rPr lang="en-US" sz="2400" u="sng" dirty="0" smtClean="0"/>
                <a:t>Derv</a:t>
              </a:r>
              <a:endParaRPr lang="en-US" sz="2400" u="sng" dirty="0"/>
            </a:p>
          </p:txBody>
        </p:sp>
        <p:cxnSp>
          <p:nvCxnSpPr>
            <p:cNvPr id="11" name="Straight Arrow Connector 10"/>
            <p:cNvCxnSpPr>
              <a:endCxn id="10" idx="1"/>
            </p:cNvCxnSpPr>
            <p:nvPr/>
          </p:nvCxnSpPr>
          <p:spPr>
            <a:xfrm flipV="1">
              <a:off x="5326460" y="1524000"/>
              <a:ext cx="1227412" cy="233231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6873875" y="2010567"/>
            <a:ext cx="1600200" cy="6564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u="sng" dirty="0"/>
              <a:t>Object of </a:t>
            </a:r>
            <a:r>
              <a:rPr lang="en-US" sz="2400" u="sng" dirty="0" smtClean="0"/>
              <a:t>Derv</a:t>
            </a:r>
            <a:endParaRPr lang="en-US" sz="2400" u="sng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3962400" y="3668712"/>
            <a:ext cx="5105400" cy="0"/>
          </a:xfrm>
          <a:prstGeom prst="line">
            <a:avLst/>
          </a:prstGeom>
          <a:ln w="349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962400" y="3821112"/>
            <a:ext cx="4495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u="sng" dirty="0"/>
              <a:t>With virtual Destructor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962400" y="762000"/>
            <a:ext cx="3581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u="sng" dirty="0"/>
              <a:t>Without virtual Destructor</a:t>
            </a:r>
          </a:p>
        </p:txBody>
      </p:sp>
      <p:grpSp>
        <p:nvGrpSpPr>
          <p:cNvPr id="16" name="Group 21"/>
          <p:cNvGrpSpPr>
            <a:grpSpLocks/>
          </p:cNvGrpSpPr>
          <p:nvPr/>
        </p:nvGrpSpPr>
        <p:grpSpPr bwMode="auto">
          <a:xfrm>
            <a:off x="4572000" y="4343400"/>
            <a:ext cx="3962400" cy="685802"/>
            <a:chOff x="4038600" y="950382"/>
            <a:chExt cx="4191000" cy="914402"/>
          </a:xfrm>
        </p:grpSpPr>
        <p:sp>
          <p:nvSpPr>
            <p:cNvPr id="17" name="Rectangle 16"/>
            <p:cNvSpPr/>
            <p:nvPr/>
          </p:nvSpPr>
          <p:spPr>
            <a:xfrm>
              <a:off x="4038600" y="950382"/>
              <a:ext cx="1324800" cy="91440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u="sng" dirty="0"/>
                <a:t>*</a:t>
              </a:r>
              <a:r>
                <a:rPr lang="en-US" sz="2400" b="1" u="sng" dirty="0" err="1" smtClean="0"/>
                <a:t>pBase</a:t>
              </a:r>
              <a:endParaRPr lang="en-US" sz="2400" u="sng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553872" y="963083"/>
              <a:ext cx="1675728" cy="90170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u="sng" dirty="0"/>
                <a:t>Object of </a:t>
              </a:r>
              <a:r>
                <a:rPr lang="en-US" sz="2400" u="sng" dirty="0" smtClean="0"/>
                <a:t>Derv</a:t>
              </a:r>
              <a:endParaRPr lang="en-US" sz="2400" u="sng" dirty="0"/>
            </a:p>
          </p:txBody>
        </p:sp>
        <p:cxnSp>
          <p:nvCxnSpPr>
            <p:cNvPr id="19" name="Straight Arrow Connector 18"/>
            <p:cNvCxnSpPr>
              <a:endCxn id="18" idx="1"/>
            </p:cNvCxnSpPr>
            <p:nvPr/>
          </p:nvCxnSpPr>
          <p:spPr>
            <a:xfrm flipV="1">
              <a:off x="5182058" y="1413934"/>
              <a:ext cx="1371813" cy="247648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426311" y="1595735"/>
            <a:ext cx="20120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virtual</a:t>
            </a:r>
            <a:r>
              <a:rPr lang="en-US" sz="2400" dirty="0" smtClean="0"/>
              <a:t> </a:t>
            </a:r>
            <a:r>
              <a:rPr lang="en-US" sz="2400" dirty="0"/>
              <a:t>~Base()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28600" y="1611312"/>
            <a:ext cx="12859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lvl="1">
              <a:defRPr/>
            </a:pPr>
            <a:r>
              <a:rPr lang="en-US" sz="2400" dirty="0"/>
              <a:t>~Base()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26" name="Rectangle 25">
            <a:hlinkClick r:id="rId2" action="ppaction://hlinkfile"/>
          </p:cNvPr>
          <p:cNvSpPr/>
          <p:nvPr/>
        </p:nvSpPr>
        <p:spPr>
          <a:xfrm>
            <a:off x="6172200" y="6338248"/>
            <a:ext cx="2209800" cy="4846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Go to program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668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2" grpId="0" animBg="1"/>
      <p:bldP spid="14" grpId="0"/>
      <p:bldP spid="15" grpId="0"/>
      <p:bldP spid="22" grpId="0"/>
      <p:bldP spid="23" grpId="0"/>
      <p:bldP spid="23" grpId="1"/>
      <p:bldP spid="2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Virtual base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problem can arise if a member function in the </a:t>
            </a:r>
            <a:r>
              <a:rPr lang="en-US" i="1" dirty="0"/>
              <a:t>Grandchild</a:t>
            </a:r>
            <a:r>
              <a:rPr lang="en-US" dirty="0"/>
              <a:t> class wants to access data or functions in the </a:t>
            </a:r>
            <a:r>
              <a:rPr lang="en-US" i="1" dirty="0"/>
              <a:t>Parent</a:t>
            </a:r>
            <a:r>
              <a:rPr lang="en-US" dirty="0"/>
              <a:t> class</a:t>
            </a:r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124200"/>
            <a:ext cx="4495800" cy="3229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838200" y="3189744"/>
            <a:ext cx="3810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/>
              <a:t>When the </a:t>
            </a:r>
            <a:r>
              <a:rPr lang="en-US" sz="2800" i="1" dirty="0"/>
              <a:t>Child1</a:t>
            </a:r>
            <a:r>
              <a:rPr lang="en-US" sz="2800" dirty="0"/>
              <a:t> and </a:t>
            </a:r>
            <a:r>
              <a:rPr lang="en-US" sz="2800" i="1" dirty="0"/>
              <a:t>Child2</a:t>
            </a:r>
            <a:r>
              <a:rPr lang="en-US" sz="2800" dirty="0"/>
              <a:t> classes are derived from </a:t>
            </a:r>
            <a:r>
              <a:rPr lang="en-US" sz="2800" i="1" dirty="0"/>
              <a:t>Parent</a:t>
            </a:r>
            <a:r>
              <a:rPr lang="en-US" sz="2800" dirty="0"/>
              <a:t>, each inherits a copy of </a:t>
            </a:r>
            <a:r>
              <a:rPr lang="en-US" sz="2800" i="1" dirty="0"/>
              <a:t>Parent</a:t>
            </a:r>
            <a:r>
              <a:rPr lang="en-US" sz="2800" dirty="0"/>
              <a:t>; this copy is called a </a:t>
            </a:r>
            <a:r>
              <a:rPr lang="en-US" sz="2800" i="1" u="sng" dirty="0" err="1"/>
              <a:t>subobject</a:t>
            </a:r>
            <a:r>
              <a:rPr lang="en-US" sz="2800" i="1" u="sng" dirty="0"/>
              <a:t> </a:t>
            </a:r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3233763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038074"/>
            <a:ext cx="4495800" cy="4372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6096000" y="1568439"/>
            <a:ext cx="1320939" cy="46166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400" dirty="0" err="1">
                <a:solidFill>
                  <a:schemeClr val="tx1"/>
                </a:solidFill>
              </a:rPr>
              <a:t>basedata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1304" y="1066800"/>
            <a:ext cx="4294496" cy="5262979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/>
              <a:t>class </a:t>
            </a:r>
            <a:r>
              <a:rPr lang="en-US" sz="2400" dirty="0" smtClean="0"/>
              <a:t>Parent {</a:t>
            </a:r>
            <a:endParaRPr lang="en-US" sz="2400" dirty="0"/>
          </a:p>
          <a:p>
            <a:pPr marL="166688">
              <a:defRPr/>
            </a:pPr>
            <a:r>
              <a:rPr lang="en-US" sz="2400" dirty="0"/>
              <a:t>protected:</a:t>
            </a:r>
          </a:p>
          <a:p>
            <a:pPr>
              <a:defRPr/>
            </a:pPr>
            <a:r>
              <a:rPr lang="en-US" sz="2400" dirty="0"/>
              <a:t>      </a:t>
            </a: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basedata</a:t>
            </a:r>
            <a:r>
              <a:rPr lang="en-US" sz="2400" dirty="0"/>
              <a:t>;</a:t>
            </a:r>
          </a:p>
          <a:p>
            <a:pPr>
              <a:defRPr/>
            </a:pPr>
            <a:r>
              <a:rPr lang="en-US" sz="2400" dirty="0"/>
              <a:t>};</a:t>
            </a:r>
          </a:p>
          <a:p>
            <a:pPr>
              <a:defRPr/>
            </a:pPr>
            <a:r>
              <a:rPr lang="en-US" sz="2400" dirty="0"/>
              <a:t>class Child1 : public Parent</a:t>
            </a:r>
          </a:p>
          <a:p>
            <a:pPr>
              <a:defRPr/>
            </a:pPr>
            <a:r>
              <a:rPr lang="en-US" sz="2400" dirty="0"/>
              <a:t>{ };</a:t>
            </a:r>
          </a:p>
          <a:p>
            <a:pPr>
              <a:defRPr/>
            </a:pPr>
            <a:r>
              <a:rPr lang="en-US" sz="2400" dirty="0"/>
              <a:t>class Child2 : public Parent</a:t>
            </a:r>
          </a:p>
          <a:p>
            <a:pPr>
              <a:defRPr/>
            </a:pPr>
            <a:r>
              <a:rPr lang="en-US" sz="2400" dirty="0"/>
              <a:t>{ };</a:t>
            </a:r>
          </a:p>
          <a:p>
            <a:pPr>
              <a:defRPr/>
            </a:pPr>
            <a:r>
              <a:rPr lang="en-US" sz="2400" dirty="0"/>
              <a:t>class Grandchild : public Child1, </a:t>
            </a:r>
            <a:endParaRPr lang="en-US" sz="2400" dirty="0" smtClean="0"/>
          </a:p>
          <a:p>
            <a:pPr>
              <a:defRPr/>
            </a:pPr>
            <a:r>
              <a:rPr lang="en-US" sz="2400" dirty="0"/>
              <a:t> </a:t>
            </a:r>
            <a:r>
              <a:rPr lang="en-US" sz="2400" dirty="0" smtClean="0"/>
              <a:t>                                public Child2 {</a:t>
            </a:r>
            <a:endParaRPr lang="en-US" sz="2400" dirty="0"/>
          </a:p>
          <a:p>
            <a:pPr marL="119063">
              <a:defRPr/>
            </a:pPr>
            <a:r>
              <a:rPr lang="en-US" sz="2400" dirty="0"/>
              <a:t>public:</a:t>
            </a:r>
          </a:p>
          <a:p>
            <a:pPr marL="119063">
              <a:defRPr/>
            </a:pPr>
            <a:r>
              <a:rPr lang="en-US" sz="2400" dirty="0"/>
              <a:t>  </a:t>
            </a: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getdata</a:t>
            </a:r>
            <a:r>
              <a:rPr lang="en-US" sz="2400" dirty="0"/>
              <a:t>()</a:t>
            </a:r>
          </a:p>
          <a:p>
            <a:pPr marL="119063">
              <a:defRPr/>
            </a:pPr>
            <a:r>
              <a:rPr lang="en-US" sz="2400" dirty="0"/>
              <a:t>  { return </a:t>
            </a:r>
            <a:r>
              <a:rPr lang="en-US" sz="2400" dirty="0" err="1" smtClean="0"/>
              <a:t>basedata</a:t>
            </a:r>
            <a:r>
              <a:rPr lang="en-US" sz="2400" dirty="0" smtClean="0"/>
              <a:t>; </a:t>
            </a:r>
            <a:r>
              <a:rPr lang="en-US" sz="2400" dirty="0"/>
              <a:t>}</a:t>
            </a:r>
          </a:p>
          <a:p>
            <a:pPr>
              <a:defRPr/>
            </a:pPr>
            <a:r>
              <a:rPr lang="en-US" sz="2400" dirty="0"/>
              <a:t>};</a:t>
            </a:r>
          </a:p>
        </p:txBody>
      </p:sp>
      <p:sp>
        <p:nvSpPr>
          <p:cNvPr id="7" name="Rectangle 6"/>
          <p:cNvSpPr/>
          <p:nvPr/>
        </p:nvSpPr>
        <p:spPr>
          <a:xfrm>
            <a:off x="4724400" y="3200400"/>
            <a:ext cx="1320939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dirty="0" err="1">
                <a:solidFill>
                  <a:schemeClr val="tx1"/>
                </a:solidFill>
              </a:rPr>
              <a:t>basedata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16504" y="3186752"/>
            <a:ext cx="1320939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dirty="0" err="1">
                <a:solidFill>
                  <a:schemeClr val="tx1"/>
                </a:solidFill>
              </a:rPr>
              <a:t>basedata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70461" y="4800600"/>
            <a:ext cx="13209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basedata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4539328" y="5696127"/>
            <a:ext cx="42981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This </a:t>
            </a:r>
            <a:r>
              <a:rPr lang="en-US" sz="2400" dirty="0"/>
              <a:t>situation is ambiguous, </a:t>
            </a:r>
            <a:r>
              <a:rPr lang="en-US" sz="2400" dirty="0" smtClean="0"/>
              <a:t>and that’s </a:t>
            </a:r>
            <a:r>
              <a:rPr lang="en-US" sz="2400" dirty="0"/>
              <a:t>what the compiler </a:t>
            </a:r>
            <a:r>
              <a:rPr lang="en-US" sz="2400" dirty="0" smtClean="0"/>
              <a:t>reports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42880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  <p:bldP spid="7" grpId="0" animBg="1"/>
      <p:bldP spid="8" grpId="0" animBg="1"/>
      <p:bldP spid="9" grpId="0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295400"/>
            <a:ext cx="4800600" cy="5262979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/>
              <a:t>class </a:t>
            </a:r>
            <a:r>
              <a:rPr lang="en-US" sz="2400" dirty="0" smtClean="0"/>
              <a:t>Parent {</a:t>
            </a:r>
            <a:endParaRPr lang="en-US" sz="2400" dirty="0"/>
          </a:p>
          <a:p>
            <a:pPr marL="119063">
              <a:defRPr/>
            </a:pPr>
            <a:r>
              <a:rPr lang="en-US" sz="2400" dirty="0"/>
              <a:t>protected:</a:t>
            </a:r>
          </a:p>
          <a:p>
            <a:pPr marL="119063">
              <a:defRPr/>
            </a:pPr>
            <a:r>
              <a:rPr lang="en-US" sz="2400" dirty="0" smtClean="0"/>
              <a:t> 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/>
              <a:t>basedata</a:t>
            </a:r>
            <a:r>
              <a:rPr lang="en-US" sz="2400" dirty="0"/>
              <a:t>;</a:t>
            </a:r>
          </a:p>
          <a:p>
            <a:pPr>
              <a:defRPr/>
            </a:pPr>
            <a:r>
              <a:rPr lang="en-US" sz="2400" dirty="0"/>
              <a:t>};</a:t>
            </a:r>
          </a:p>
          <a:p>
            <a:pPr>
              <a:defRPr/>
            </a:pPr>
            <a:r>
              <a:rPr lang="en-US" sz="2400" dirty="0"/>
              <a:t>class Child1 : virtual public </a:t>
            </a:r>
            <a:r>
              <a:rPr lang="en-US" sz="2400" dirty="0" smtClean="0"/>
              <a:t>Parent</a:t>
            </a:r>
            <a:endParaRPr lang="en-US" sz="2400" dirty="0">
              <a:solidFill>
                <a:srgbClr val="00B0F0"/>
              </a:solidFill>
            </a:endParaRPr>
          </a:p>
          <a:p>
            <a:pPr>
              <a:defRPr/>
            </a:pPr>
            <a:r>
              <a:rPr lang="en-US" sz="2400" dirty="0"/>
              <a:t>{ };</a:t>
            </a:r>
          </a:p>
          <a:p>
            <a:pPr>
              <a:defRPr/>
            </a:pPr>
            <a:r>
              <a:rPr lang="en-US" sz="2400" dirty="0"/>
              <a:t>class Child2 : virtual public </a:t>
            </a:r>
            <a:r>
              <a:rPr lang="en-US" sz="2400" dirty="0" smtClean="0"/>
              <a:t>Parent</a:t>
            </a:r>
            <a:endParaRPr lang="en-US" sz="2400" dirty="0">
              <a:solidFill>
                <a:srgbClr val="00B0F0"/>
              </a:solidFill>
            </a:endParaRPr>
          </a:p>
          <a:p>
            <a:pPr>
              <a:defRPr/>
            </a:pPr>
            <a:r>
              <a:rPr lang="en-US" sz="2400" dirty="0"/>
              <a:t>{ };</a:t>
            </a:r>
          </a:p>
          <a:p>
            <a:pPr>
              <a:defRPr/>
            </a:pPr>
            <a:r>
              <a:rPr lang="en-US" sz="2400" dirty="0"/>
              <a:t>class Grandchild : public Child1, public </a:t>
            </a:r>
            <a:r>
              <a:rPr lang="en-US" sz="2400" dirty="0" smtClean="0"/>
              <a:t>Child2  {</a:t>
            </a:r>
            <a:endParaRPr lang="en-US" sz="2400" dirty="0"/>
          </a:p>
          <a:p>
            <a:pPr>
              <a:defRPr/>
            </a:pPr>
            <a:r>
              <a:rPr lang="en-US" sz="2400" dirty="0" smtClean="0"/>
              <a:t>  public</a:t>
            </a:r>
            <a:r>
              <a:rPr lang="en-US" sz="2400" dirty="0"/>
              <a:t>:</a:t>
            </a:r>
          </a:p>
          <a:p>
            <a:pPr marL="166688">
              <a:defRPr/>
            </a:pPr>
            <a:r>
              <a:rPr lang="en-US" sz="2400" dirty="0" smtClean="0"/>
              <a:t> 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/>
              <a:t>getdata</a:t>
            </a:r>
            <a:r>
              <a:rPr lang="en-US" sz="2400" dirty="0"/>
              <a:t>()</a:t>
            </a:r>
          </a:p>
          <a:p>
            <a:pPr marL="166688">
              <a:defRPr/>
            </a:pPr>
            <a:r>
              <a:rPr lang="en-US" sz="2400" dirty="0" smtClean="0"/>
              <a:t>  { </a:t>
            </a:r>
            <a:r>
              <a:rPr lang="en-US" sz="2400" dirty="0"/>
              <a:t>return </a:t>
            </a:r>
            <a:r>
              <a:rPr lang="en-US" sz="2400" dirty="0" err="1"/>
              <a:t>basedata</a:t>
            </a:r>
            <a:r>
              <a:rPr lang="en-US" sz="2400" dirty="0"/>
              <a:t>; </a:t>
            </a:r>
            <a:r>
              <a:rPr lang="en-US" sz="2400" dirty="0" smtClean="0"/>
              <a:t>}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};</a:t>
            </a:r>
          </a:p>
        </p:txBody>
      </p:sp>
      <p:sp>
        <p:nvSpPr>
          <p:cNvPr id="5" name="Rectangle 4"/>
          <p:cNvSpPr/>
          <p:nvPr/>
        </p:nvSpPr>
        <p:spPr>
          <a:xfrm>
            <a:off x="5410200" y="1296453"/>
            <a:ext cx="3429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keyword virtual in these two classes causes them to share a single common</a:t>
            </a:r>
          </a:p>
          <a:p>
            <a:r>
              <a:rPr lang="en-US" sz="2400" dirty="0" err="1"/>
              <a:t>subobject</a:t>
            </a:r>
            <a:r>
              <a:rPr lang="en-US" sz="2400" dirty="0"/>
              <a:t> of their base class </a:t>
            </a:r>
            <a:r>
              <a:rPr lang="en-US" sz="2400" dirty="0" smtClean="0"/>
              <a:t>Parent</a:t>
            </a:r>
            <a:endParaRPr lang="en-US" sz="2400" dirty="0"/>
          </a:p>
        </p:txBody>
      </p:sp>
      <p:sp>
        <p:nvSpPr>
          <p:cNvPr id="6" name="Rectangle 5">
            <a:hlinkClick r:id="rId2" action="ppaction://hlinkfile"/>
          </p:cNvPr>
          <p:cNvSpPr/>
          <p:nvPr/>
        </p:nvSpPr>
        <p:spPr>
          <a:xfrm>
            <a:off x="6019800" y="4114800"/>
            <a:ext cx="2209800" cy="4846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Go to program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987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49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Polymorphism</a:t>
            </a:r>
          </a:p>
          <a:p>
            <a:pPr lvl="1"/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Virtual function</a:t>
            </a:r>
          </a:p>
          <a:p>
            <a:r>
              <a:rPr lang="en-US" dirty="0" smtClean="0"/>
              <a:t>Static and dynamic binding</a:t>
            </a:r>
          </a:p>
          <a:p>
            <a:r>
              <a:rPr lang="en-US" dirty="0" smtClean="0"/>
              <a:t>Abstract class and pure virtual functions</a:t>
            </a:r>
          </a:p>
        </p:txBody>
      </p:sp>
    </p:spTree>
    <p:extLst>
      <p:ext uri="{BB962C8B-B14F-4D97-AF65-F5344CB8AC3E}">
        <p14:creationId xmlns:p14="http://schemas.microsoft.com/office/powerpoint/2010/main" val="231430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Polymorphism – Example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/>
              <a:t>Suppose you have a </a:t>
            </a:r>
            <a:r>
              <a:rPr lang="en-US" sz="3200" dirty="0" smtClean="0"/>
              <a:t>objects </a:t>
            </a:r>
            <a:r>
              <a:rPr lang="en-US" sz="3200" dirty="0"/>
              <a:t>of different </a:t>
            </a:r>
            <a:r>
              <a:rPr lang="en-US" sz="3200" dirty="0" smtClean="0"/>
              <a:t>classes </a:t>
            </a:r>
          </a:p>
          <a:p>
            <a:pPr marL="742950" lvl="2" indent="-342900"/>
            <a:r>
              <a:rPr lang="en-US" sz="2800" dirty="0" smtClean="0"/>
              <a:t>All are inherited from a base class </a:t>
            </a:r>
          </a:p>
          <a:p>
            <a:pPr marL="742950" lvl="2" indent="-342900"/>
            <a:r>
              <a:rPr lang="en-US" sz="2800" dirty="0" smtClean="0"/>
              <a:t>you </a:t>
            </a:r>
            <a:r>
              <a:rPr lang="en-US" sz="2800" dirty="0"/>
              <a:t>want to put them all in an array </a:t>
            </a:r>
            <a:endParaRPr lang="en-US" sz="2800" dirty="0" smtClean="0"/>
          </a:p>
          <a:p>
            <a:pPr marL="742950" lvl="2" indent="-342900"/>
            <a:r>
              <a:rPr lang="en-US" sz="2800" dirty="0" smtClean="0"/>
              <a:t>perform </a:t>
            </a:r>
            <a:r>
              <a:rPr lang="en-US" sz="2800" dirty="0"/>
              <a:t>a particular operation on them using the same function call</a:t>
            </a:r>
            <a:r>
              <a:rPr lang="en-US" sz="2800" dirty="0" smtClean="0"/>
              <a:t>.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504364" y="4719282"/>
            <a:ext cx="4114800" cy="1818564"/>
            <a:chOff x="4419600" y="4201236"/>
            <a:chExt cx="4114800" cy="1818564"/>
          </a:xfrm>
        </p:grpSpPr>
        <p:sp>
          <p:nvSpPr>
            <p:cNvPr id="5" name="Rectangle 4"/>
            <p:cNvSpPr/>
            <p:nvPr/>
          </p:nvSpPr>
          <p:spPr>
            <a:xfrm>
              <a:off x="5715000" y="4201236"/>
              <a:ext cx="15240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S</a:t>
              </a:r>
              <a:r>
                <a:rPr lang="en-US" sz="2400" b="1" dirty="0" smtClean="0"/>
                <a:t>hape</a:t>
              </a:r>
              <a:endParaRPr lang="en-US" sz="2400" b="1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419600" y="5410200"/>
              <a:ext cx="12192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Circle</a:t>
              </a:r>
              <a:endParaRPr lang="en-US" sz="2400" b="1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867400" y="5410200"/>
              <a:ext cx="12192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S</a:t>
              </a:r>
              <a:r>
                <a:rPr lang="en-US" sz="2400" b="1" dirty="0" smtClean="0"/>
                <a:t>quare</a:t>
              </a:r>
              <a:endParaRPr lang="en-US" sz="2400" b="1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315200" y="5410200"/>
              <a:ext cx="12192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T</a:t>
              </a:r>
              <a:r>
                <a:rPr lang="en-US" sz="2400" b="1" dirty="0" smtClean="0"/>
                <a:t>riangle</a:t>
              </a:r>
              <a:endParaRPr lang="en-US" sz="2400" b="1" dirty="0"/>
            </a:p>
          </p:txBody>
        </p:sp>
        <p:cxnSp>
          <p:nvCxnSpPr>
            <p:cNvPr id="9" name="Straight Arrow Connector 8"/>
            <p:cNvCxnSpPr>
              <a:stCxn id="7" idx="0"/>
              <a:endCxn id="5" idx="2"/>
            </p:cNvCxnSpPr>
            <p:nvPr/>
          </p:nvCxnSpPr>
          <p:spPr>
            <a:xfrm flipV="1">
              <a:off x="6477000" y="4810836"/>
              <a:ext cx="0" cy="599364"/>
            </a:xfrm>
            <a:prstGeom prst="straightConnector1">
              <a:avLst/>
            </a:prstGeom>
            <a:ln w="349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6" idx="0"/>
            </p:cNvCxnSpPr>
            <p:nvPr/>
          </p:nvCxnSpPr>
          <p:spPr>
            <a:xfrm flipV="1">
              <a:off x="5029200" y="4810836"/>
              <a:ext cx="685800" cy="599364"/>
            </a:xfrm>
            <a:prstGeom prst="straightConnector1">
              <a:avLst/>
            </a:prstGeom>
            <a:ln w="349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8" idx="0"/>
            </p:cNvCxnSpPr>
            <p:nvPr/>
          </p:nvCxnSpPr>
          <p:spPr>
            <a:xfrm flipH="1" flipV="1">
              <a:off x="7239000" y="4810836"/>
              <a:ext cx="685800" cy="599364"/>
            </a:xfrm>
            <a:prstGeom prst="straightConnector1">
              <a:avLst/>
            </a:prstGeom>
            <a:ln w="349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38474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01087"/>
            <a:ext cx="8229600" cy="4754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shape* </a:t>
            </a:r>
            <a:r>
              <a:rPr lang="en-US" sz="2800" dirty="0" err="1" smtClean="0"/>
              <a:t>ptrArray</a:t>
            </a:r>
            <a:r>
              <a:rPr lang="en-US" sz="2800" dirty="0" smtClean="0"/>
              <a:t>[4];</a:t>
            </a:r>
          </a:p>
          <a:p>
            <a:pPr>
              <a:buFont typeface="Arial" charset="0"/>
              <a:buNone/>
            </a:pPr>
            <a:r>
              <a:rPr lang="en-US" sz="2800" dirty="0" err="1" smtClean="0"/>
              <a:t>ptrArray</a:t>
            </a:r>
            <a:r>
              <a:rPr lang="en-US" sz="2800" dirty="0" smtClean="0"/>
              <a:t>[0] = new Circle;</a:t>
            </a:r>
          </a:p>
          <a:p>
            <a:pPr>
              <a:buNone/>
            </a:pPr>
            <a:r>
              <a:rPr lang="en-US" sz="2800" dirty="0" err="1" smtClean="0"/>
              <a:t>ptrArray</a:t>
            </a:r>
            <a:r>
              <a:rPr lang="en-US" sz="2800" dirty="0" smtClean="0"/>
              <a:t>[1] </a:t>
            </a:r>
            <a:r>
              <a:rPr lang="en-US" sz="2800" dirty="0"/>
              <a:t>= new </a:t>
            </a:r>
            <a:r>
              <a:rPr lang="en-US" sz="2800" dirty="0" smtClean="0"/>
              <a:t>Triangle;</a:t>
            </a:r>
            <a:endParaRPr lang="en-US" sz="2800" dirty="0"/>
          </a:p>
          <a:p>
            <a:pPr>
              <a:buNone/>
            </a:pPr>
            <a:r>
              <a:rPr lang="en-US" sz="2800" dirty="0" err="1"/>
              <a:t>ptrArray</a:t>
            </a:r>
            <a:r>
              <a:rPr lang="en-US" sz="2800" dirty="0"/>
              <a:t>[0] = new </a:t>
            </a:r>
            <a:r>
              <a:rPr lang="en-US" sz="2800" dirty="0" smtClean="0"/>
              <a:t>Circle;</a:t>
            </a:r>
            <a:endParaRPr lang="en-US" sz="2800" dirty="0"/>
          </a:p>
          <a:p>
            <a:pPr>
              <a:buNone/>
            </a:pPr>
            <a:r>
              <a:rPr lang="en-US" sz="2800" dirty="0" err="1"/>
              <a:t>ptrArray</a:t>
            </a:r>
            <a:r>
              <a:rPr lang="en-US" sz="2800" dirty="0"/>
              <a:t>[0] = new </a:t>
            </a:r>
            <a:r>
              <a:rPr lang="en-US" sz="2800" dirty="0" smtClean="0"/>
              <a:t>Square;</a:t>
            </a:r>
            <a:endParaRPr lang="en-US" sz="2800" dirty="0"/>
          </a:p>
          <a:p>
            <a:pPr>
              <a:buFont typeface="Arial" charset="0"/>
              <a:buNone/>
            </a:pPr>
            <a:r>
              <a:rPr lang="en-US" sz="2800" dirty="0" smtClean="0"/>
              <a:t>for(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/>
              <a:t>j=0; </a:t>
            </a:r>
            <a:r>
              <a:rPr lang="en-US" sz="2800" dirty="0" smtClean="0"/>
              <a:t>j&lt;4; </a:t>
            </a:r>
            <a:r>
              <a:rPr lang="en-US" sz="2800" dirty="0"/>
              <a:t>j++)</a:t>
            </a:r>
          </a:p>
          <a:p>
            <a:pPr>
              <a:buFont typeface="Arial" charset="0"/>
              <a:buNone/>
            </a:pPr>
            <a:r>
              <a:rPr lang="en-US" sz="2800" dirty="0" smtClean="0"/>
              <a:t>   </a:t>
            </a:r>
            <a:r>
              <a:rPr lang="en-US" sz="2800" dirty="0" err="1" smtClean="0"/>
              <a:t>ptrarr</a:t>
            </a:r>
            <a:r>
              <a:rPr lang="en-US" sz="2800" dirty="0" smtClean="0"/>
              <a:t>[j</a:t>
            </a:r>
            <a:r>
              <a:rPr lang="en-US" sz="2800" dirty="0"/>
              <a:t>]-&gt;draw();</a:t>
            </a:r>
          </a:p>
          <a:p>
            <a:endParaRPr lang="en-US" sz="28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4724400" y="838200"/>
            <a:ext cx="4267200" cy="990600"/>
            <a:chOff x="4419600" y="1066800"/>
            <a:chExt cx="4267200" cy="990600"/>
          </a:xfrm>
        </p:grpSpPr>
        <p:sp>
          <p:nvSpPr>
            <p:cNvPr id="4" name="Rectangle 3"/>
            <p:cNvSpPr/>
            <p:nvPr/>
          </p:nvSpPr>
          <p:spPr>
            <a:xfrm>
              <a:off x="6248400" y="1524000"/>
              <a:ext cx="6096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858000" y="1524000"/>
              <a:ext cx="6096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7467600" y="1524000"/>
              <a:ext cx="6096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8077200" y="1524000"/>
              <a:ext cx="6096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248400" y="1066800"/>
              <a:ext cx="6096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0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858000" y="1066800"/>
              <a:ext cx="6096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1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467600" y="1066800"/>
              <a:ext cx="6096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2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077200" y="1066800"/>
              <a:ext cx="6096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3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419600" y="1524000"/>
              <a:ext cx="18288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*</a:t>
              </a:r>
              <a:r>
                <a:rPr lang="en-US" sz="3200" dirty="0" err="1" smtClean="0">
                  <a:solidFill>
                    <a:schemeClr val="tx1"/>
                  </a:solidFill>
                </a:rPr>
                <a:t>ptrArray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334000" y="1695734"/>
            <a:ext cx="1412543" cy="1452918"/>
            <a:chOff x="5334000" y="1695734"/>
            <a:chExt cx="1412543" cy="1452918"/>
          </a:xfrm>
        </p:grpSpPr>
        <p:sp>
          <p:nvSpPr>
            <p:cNvPr id="14" name="Rectangle 13"/>
            <p:cNvSpPr/>
            <p:nvPr/>
          </p:nvSpPr>
          <p:spPr>
            <a:xfrm>
              <a:off x="5334000" y="2615252"/>
              <a:ext cx="1032681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circle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5450006" y="1695734"/>
              <a:ext cx="1296537" cy="900753"/>
            </a:xfrm>
            <a:custGeom>
              <a:avLst/>
              <a:gdLst>
                <a:gd name="connsiteX0" fmla="*/ 1296537 w 1296537"/>
                <a:gd name="connsiteY0" fmla="*/ 0 h 900753"/>
                <a:gd name="connsiteX1" fmla="*/ 382137 w 1296537"/>
                <a:gd name="connsiteY1" fmla="*/ 436729 h 900753"/>
                <a:gd name="connsiteX2" fmla="*/ 832513 w 1296537"/>
                <a:gd name="connsiteY2" fmla="*/ 573206 h 900753"/>
                <a:gd name="connsiteX3" fmla="*/ 0 w 1296537"/>
                <a:gd name="connsiteY3" fmla="*/ 900753 h 900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96537" h="900753">
                  <a:moveTo>
                    <a:pt x="1296537" y="0"/>
                  </a:moveTo>
                  <a:cubicBezTo>
                    <a:pt x="878005" y="170597"/>
                    <a:pt x="459474" y="341195"/>
                    <a:pt x="382137" y="436729"/>
                  </a:cubicBezTo>
                  <a:cubicBezTo>
                    <a:pt x="304800" y="532263"/>
                    <a:pt x="896202" y="495869"/>
                    <a:pt x="832513" y="573206"/>
                  </a:cubicBezTo>
                  <a:cubicBezTo>
                    <a:pt x="768823" y="650543"/>
                    <a:pt x="384411" y="775648"/>
                    <a:pt x="0" y="900753"/>
                  </a:cubicBezTo>
                </a:path>
              </a:pathLst>
            </a:custGeom>
            <a:ln w="44450">
              <a:solidFill>
                <a:srgbClr val="FF0000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019801" y="1723030"/>
            <a:ext cx="1286300" cy="2086970"/>
            <a:chOff x="6019801" y="1723030"/>
            <a:chExt cx="1286300" cy="2086970"/>
          </a:xfrm>
        </p:grpSpPr>
        <p:sp>
          <p:nvSpPr>
            <p:cNvPr id="15" name="Rectangle 14"/>
            <p:cNvSpPr/>
            <p:nvPr/>
          </p:nvSpPr>
          <p:spPr>
            <a:xfrm>
              <a:off x="6019801" y="3276600"/>
              <a:ext cx="1156648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triangle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6337110" y="1723030"/>
              <a:ext cx="968991" cy="1583140"/>
            </a:xfrm>
            <a:custGeom>
              <a:avLst/>
              <a:gdLst>
                <a:gd name="connsiteX0" fmla="*/ 968991 w 968991"/>
                <a:gd name="connsiteY0" fmla="*/ 0 h 1583140"/>
                <a:gd name="connsiteX1" fmla="*/ 218365 w 968991"/>
                <a:gd name="connsiteY1" fmla="*/ 641445 h 1583140"/>
                <a:gd name="connsiteX2" fmla="*/ 655093 w 968991"/>
                <a:gd name="connsiteY2" fmla="*/ 832513 h 1583140"/>
                <a:gd name="connsiteX3" fmla="*/ 0 w 968991"/>
                <a:gd name="connsiteY3" fmla="*/ 1583140 h 1583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8991" h="1583140">
                  <a:moveTo>
                    <a:pt x="968991" y="0"/>
                  </a:moveTo>
                  <a:cubicBezTo>
                    <a:pt x="619836" y="251346"/>
                    <a:pt x="270681" y="502693"/>
                    <a:pt x="218365" y="641445"/>
                  </a:cubicBezTo>
                  <a:cubicBezTo>
                    <a:pt x="166049" y="780197"/>
                    <a:pt x="691487" y="675564"/>
                    <a:pt x="655093" y="832513"/>
                  </a:cubicBezTo>
                  <a:cubicBezTo>
                    <a:pt x="618699" y="989462"/>
                    <a:pt x="309349" y="1286301"/>
                    <a:pt x="0" y="1583140"/>
                  </a:cubicBezTo>
                </a:path>
              </a:pathLst>
            </a:custGeom>
            <a:ln w="44450">
              <a:solidFill>
                <a:srgbClr val="FF0000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349319" y="1641143"/>
            <a:ext cx="1032681" cy="2164308"/>
            <a:chOff x="7349319" y="1641143"/>
            <a:chExt cx="1032681" cy="2164308"/>
          </a:xfrm>
        </p:grpSpPr>
        <p:sp>
          <p:nvSpPr>
            <p:cNvPr id="16" name="Rectangle 15"/>
            <p:cNvSpPr/>
            <p:nvPr/>
          </p:nvSpPr>
          <p:spPr>
            <a:xfrm>
              <a:off x="7349319" y="3272051"/>
              <a:ext cx="1032681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circle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7387988" y="1641143"/>
              <a:ext cx="545911" cy="1651379"/>
            </a:xfrm>
            <a:custGeom>
              <a:avLst/>
              <a:gdLst>
                <a:gd name="connsiteX0" fmla="*/ 545911 w 545911"/>
                <a:gd name="connsiteY0" fmla="*/ 0 h 1651379"/>
                <a:gd name="connsiteX1" fmla="*/ 218364 w 545911"/>
                <a:gd name="connsiteY1" fmla="*/ 709684 h 1651379"/>
                <a:gd name="connsiteX2" fmla="*/ 450376 w 545911"/>
                <a:gd name="connsiteY2" fmla="*/ 968991 h 1651379"/>
                <a:gd name="connsiteX3" fmla="*/ 0 w 545911"/>
                <a:gd name="connsiteY3" fmla="*/ 1651379 h 1651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5911" h="1651379">
                  <a:moveTo>
                    <a:pt x="545911" y="0"/>
                  </a:moveTo>
                  <a:cubicBezTo>
                    <a:pt x="390098" y="274093"/>
                    <a:pt x="234286" y="548186"/>
                    <a:pt x="218364" y="709684"/>
                  </a:cubicBezTo>
                  <a:cubicBezTo>
                    <a:pt x="202442" y="871182"/>
                    <a:pt x="486770" y="812042"/>
                    <a:pt x="450376" y="968991"/>
                  </a:cubicBezTo>
                  <a:cubicBezTo>
                    <a:pt x="413982" y="1125940"/>
                    <a:pt x="206991" y="1388659"/>
                    <a:pt x="0" y="1651379"/>
                  </a:cubicBezTo>
                </a:path>
              </a:pathLst>
            </a:custGeom>
            <a:ln w="44450">
              <a:solidFill>
                <a:srgbClr val="FF0000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8111319" y="1682087"/>
            <a:ext cx="1032681" cy="1365913"/>
            <a:chOff x="8111319" y="1682087"/>
            <a:chExt cx="1032681" cy="1365913"/>
          </a:xfrm>
        </p:grpSpPr>
        <p:sp>
          <p:nvSpPr>
            <p:cNvPr id="17" name="Rectangle 16"/>
            <p:cNvSpPr/>
            <p:nvPr/>
          </p:nvSpPr>
          <p:spPr>
            <a:xfrm>
              <a:off x="8111319" y="2514600"/>
              <a:ext cx="1032681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square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1" name="Freeform 20"/>
            <p:cNvSpPr/>
            <p:nvPr/>
          </p:nvSpPr>
          <p:spPr>
            <a:xfrm>
              <a:off x="8220501" y="1682087"/>
              <a:ext cx="354842" cy="832513"/>
            </a:xfrm>
            <a:custGeom>
              <a:avLst/>
              <a:gdLst>
                <a:gd name="connsiteX0" fmla="*/ 354842 w 354842"/>
                <a:gd name="connsiteY0" fmla="*/ 0 h 832513"/>
                <a:gd name="connsiteX1" fmla="*/ 95535 w 354842"/>
                <a:gd name="connsiteY1" fmla="*/ 477671 h 832513"/>
                <a:gd name="connsiteX2" fmla="*/ 341195 w 354842"/>
                <a:gd name="connsiteY2" fmla="*/ 614149 h 832513"/>
                <a:gd name="connsiteX3" fmla="*/ 0 w 354842"/>
                <a:gd name="connsiteY3" fmla="*/ 832513 h 832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4842" h="832513">
                  <a:moveTo>
                    <a:pt x="354842" y="0"/>
                  </a:moveTo>
                  <a:cubicBezTo>
                    <a:pt x="226325" y="187656"/>
                    <a:pt x="97809" y="375313"/>
                    <a:pt x="95535" y="477671"/>
                  </a:cubicBezTo>
                  <a:cubicBezTo>
                    <a:pt x="93261" y="580029"/>
                    <a:pt x="357118" y="555009"/>
                    <a:pt x="341195" y="614149"/>
                  </a:cubicBezTo>
                  <a:cubicBezTo>
                    <a:pt x="325272" y="673289"/>
                    <a:pt x="162636" y="752901"/>
                    <a:pt x="0" y="832513"/>
                  </a:cubicBezTo>
                </a:path>
              </a:pathLst>
            </a:custGeom>
            <a:ln w="44450">
              <a:solidFill>
                <a:srgbClr val="FF0000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Oval 26"/>
          <p:cNvSpPr/>
          <p:nvPr/>
        </p:nvSpPr>
        <p:spPr>
          <a:xfrm>
            <a:off x="2057400" y="5181600"/>
            <a:ext cx="1447800" cy="1295400"/>
          </a:xfrm>
          <a:prstGeom prst="ellipse">
            <a:avLst/>
          </a:prstGeom>
          <a:solidFill>
            <a:schemeClr val="accent1">
              <a:alpha val="36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/>
          <p:cNvSpPr/>
          <p:nvPr/>
        </p:nvSpPr>
        <p:spPr>
          <a:xfrm>
            <a:off x="3733800" y="5257800"/>
            <a:ext cx="1752600" cy="1143000"/>
          </a:xfrm>
          <a:prstGeom prst="triangle">
            <a:avLst/>
          </a:prstGeom>
          <a:solidFill>
            <a:schemeClr val="accent1">
              <a:alpha val="36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486400" y="5181600"/>
            <a:ext cx="1447800" cy="1295400"/>
          </a:xfrm>
          <a:prstGeom prst="ellipse">
            <a:avLst/>
          </a:prstGeom>
          <a:solidFill>
            <a:schemeClr val="accent1">
              <a:alpha val="36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162800" y="5257800"/>
            <a:ext cx="1412543" cy="1219200"/>
          </a:xfrm>
          <a:prstGeom prst="rect">
            <a:avLst/>
          </a:prstGeom>
          <a:solidFill>
            <a:schemeClr val="accent1">
              <a:alpha val="36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43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 for 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Following condition must be meet in order to achieve polymorphic </a:t>
            </a:r>
            <a:r>
              <a:rPr lang="en-US" dirty="0" err="1" smtClean="0"/>
              <a:t>behaviour</a:t>
            </a:r>
            <a:endParaRPr lang="en-US" dirty="0" smtClean="0"/>
          </a:p>
          <a:p>
            <a:pPr lvl="1"/>
            <a:r>
              <a:rPr lang="en-US" dirty="0"/>
              <a:t>First, all the different classes of shapes, such as </a:t>
            </a:r>
            <a:r>
              <a:rPr lang="en-US" dirty="0" smtClean="0"/>
              <a:t>circle </a:t>
            </a:r>
            <a:r>
              <a:rPr lang="en-US" dirty="0"/>
              <a:t>and triangles, must be </a:t>
            </a:r>
            <a:r>
              <a:rPr lang="en-US" dirty="0" smtClean="0"/>
              <a:t>inherited from </a:t>
            </a:r>
            <a:r>
              <a:rPr lang="en-US" dirty="0"/>
              <a:t>a single base class</a:t>
            </a:r>
          </a:p>
          <a:p>
            <a:pPr lvl="1"/>
            <a:r>
              <a:rPr lang="en-US" dirty="0"/>
              <a:t>Second, the draw() function must be declared to be </a:t>
            </a:r>
            <a:r>
              <a:rPr lang="en-US" b="1" dirty="0"/>
              <a:t>virtual</a:t>
            </a:r>
            <a:r>
              <a:rPr lang="en-US" dirty="0"/>
              <a:t> in the base class</a:t>
            </a:r>
            <a:r>
              <a:rPr lang="en-US" dirty="0" smtClean="0"/>
              <a:t>.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4876800" y="4572000"/>
            <a:ext cx="4114800" cy="2209800"/>
            <a:chOff x="4114800" y="4495800"/>
            <a:chExt cx="4114800" cy="2209800"/>
          </a:xfrm>
        </p:grpSpPr>
        <p:sp>
          <p:nvSpPr>
            <p:cNvPr id="5" name="Rectangle 4"/>
            <p:cNvSpPr/>
            <p:nvPr/>
          </p:nvSpPr>
          <p:spPr>
            <a:xfrm>
              <a:off x="5410200" y="4495800"/>
              <a:ext cx="1524000" cy="8484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Shape</a:t>
              </a:r>
            </a:p>
            <a:p>
              <a:pPr algn="ctr"/>
              <a:r>
                <a:rPr lang="en-US" sz="2400" b="1" dirty="0">
                  <a:solidFill>
                    <a:schemeClr val="tx1"/>
                  </a:solidFill>
                </a:rPr>
                <a:t>d</a:t>
              </a:r>
              <a:r>
                <a:rPr lang="en-US" sz="2400" b="1" dirty="0" smtClean="0">
                  <a:solidFill>
                    <a:schemeClr val="tx1"/>
                  </a:solidFill>
                </a:rPr>
                <a:t>raw()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114800" y="5943600"/>
              <a:ext cx="12192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Circle</a:t>
              </a:r>
            </a:p>
            <a:p>
              <a:pPr algn="ctr"/>
              <a:r>
                <a:rPr lang="en-US" sz="2400" b="1" dirty="0">
                  <a:solidFill>
                    <a:schemeClr val="tx1"/>
                  </a:solidFill>
                </a:rPr>
                <a:t>d</a:t>
              </a:r>
              <a:r>
                <a:rPr lang="en-US" sz="2400" b="1" dirty="0" smtClean="0">
                  <a:solidFill>
                    <a:schemeClr val="tx1"/>
                  </a:solidFill>
                </a:rPr>
                <a:t>raw()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5562600" y="5943600"/>
              <a:ext cx="12192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Square</a:t>
              </a:r>
            </a:p>
            <a:p>
              <a:pPr algn="ctr"/>
              <a:r>
                <a:rPr lang="en-US" sz="2400" b="1" dirty="0">
                  <a:solidFill>
                    <a:schemeClr val="tx1"/>
                  </a:solidFill>
                </a:rPr>
                <a:t>d</a:t>
              </a:r>
              <a:r>
                <a:rPr lang="en-US" sz="2400" b="1" dirty="0" smtClean="0">
                  <a:solidFill>
                    <a:schemeClr val="tx1"/>
                  </a:solidFill>
                </a:rPr>
                <a:t>raw()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7010400" y="5943600"/>
              <a:ext cx="12192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Triangle</a:t>
              </a:r>
            </a:p>
            <a:p>
              <a:pPr algn="ctr"/>
              <a:r>
                <a:rPr lang="en-US" sz="2400" b="1" dirty="0">
                  <a:solidFill>
                    <a:schemeClr val="tx1"/>
                  </a:solidFill>
                </a:rPr>
                <a:t>d</a:t>
              </a:r>
              <a:r>
                <a:rPr lang="en-US" sz="2400" b="1" dirty="0" smtClean="0">
                  <a:solidFill>
                    <a:schemeClr val="tx1"/>
                  </a:solidFill>
                </a:rPr>
                <a:t>raw()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Straight Arrow Connector 8"/>
            <p:cNvCxnSpPr>
              <a:stCxn id="7" idx="0"/>
              <a:endCxn id="5" idx="2"/>
            </p:cNvCxnSpPr>
            <p:nvPr/>
          </p:nvCxnSpPr>
          <p:spPr>
            <a:xfrm flipV="1">
              <a:off x="6172200" y="5344236"/>
              <a:ext cx="0" cy="599364"/>
            </a:xfrm>
            <a:prstGeom prst="straightConnector1">
              <a:avLst/>
            </a:prstGeom>
            <a:ln w="349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6" idx="0"/>
            </p:cNvCxnSpPr>
            <p:nvPr/>
          </p:nvCxnSpPr>
          <p:spPr>
            <a:xfrm flipV="1">
              <a:off x="4724400" y="5344236"/>
              <a:ext cx="685800" cy="599364"/>
            </a:xfrm>
            <a:prstGeom prst="straightConnector1">
              <a:avLst/>
            </a:prstGeom>
            <a:ln w="349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8" idx="0"/>
            </p:cNvCxnSpPr>
            <p:nvPr/>
          </p:nvCxnSpPr>
          <p:spPr>
            <a:xfrm flipH="1" flipV="1">
              <a:off x="6934200" y="5344236"/>
              <a:ext cx="685800" cy="599364"/>
            </a:xfrm>
            <a:prstGeom prst="straightConnector1">
              <a:avLst/>
            </a:prstGeom>
            <a:ln w="349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19"/>
          <p:cNvSpPr/>
          <p:nvPr/>
        </p:nvSpPr>
        <p:spPr>
          <a:xfrm>
            <a:off x="1219200" y="5587425"/>
            <a:ext cx="30342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en-US" sz="3200" dirty="0" err="1"/>
              <a:t>ptrarr</a:t>
            </a:r>
            <a:r>
              <a:rPr lang="en-US" sz="3200" dirty="0"/>
              <a:t>[j]-&gt;draw();</a:t>
            </a:r>
          </a:p>
        </p:txBody>
      </p:sp>
    </p:spTree>
    <p:extLst>
      <p:ext uri="{BB962C8B-B14F-4D97-AF65-F5344CB8AC3E}">
        <p14:creationId xmlns:p14="http://schemas.microsoft.com/office/powerpoint/2010/main" val="3745047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Normal Member Functions Accessed with </a:t>
            </a:r>
            <a:r>
              <a:rPr lang="en-US" dirty="0" smtClean="0"/>
              <a:t>Pointers</a:t>
            </a:r>
          </a:p>
          <a:p>
            <a:r>
              <a:rPr lang="en-US" dirty="0"/>
              <a:t>Virtual Member Functions Accessed with Pointers</a:t>
            </a:r>
          </a:p>
        </p:txBody>
      </p:sp>
    </p:spTree>
    <p:extLst>
      <p:ext uri="{BB962C8B-B14F-4D97-AF65-F5344CB8AC3E}">
        <p14:creationId xmlns:p14="http://schemas.microsoft.com/office/powerpoint/2010/main" val="247570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Normal Member Functions </a:t>
            </a:r>
            <a:r>
              <a:rPr lang="en-US" dirty="0" smtClean="0"/>
              <a:t>Accessed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3496" y="1127125"/>
            <a:ext cx="3505200" cy="5632311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/>
              <a:t>class Base </a:t>
            </a:r>
            <a:r>
              <a:rPr lang="en-US" sz="2400" dirty="0" smtClean="0"/>
              <a:t>{</a:t>
            </a:r>
            <a:endParaRPr lang="en-US" sz="2400" dirty="0"/>
          </a:p>
          <a:p>
            <a:pPr marL="230188" lvl="1">
              <a:defRPr/>
            </a:pPr>
            <a:r>
              <a:rPr lang="en-US" sz="2400" dirty="0"/>
              <a:t>public:</a:t>
            </a:r>
          </a:p>
          <a:p>
            <a:pPr marL="230188" lvl="1">
              <a:defRPr/>
            </a:pPr>
            <a:r>
              <a:rPr lang="en-US" sz="2400" dirty="0"/>
              <a:t>void show</a:t>
            </a:r>
            <a:r>
              <a:rPr lang="en-US" sz="2400" dirty="0" smtClean="0"/>
              <a:t>()</a:t>
            </a:r>
            <a:endParaRPr lang="en-US" sz="2400" dirty="0">
              <a:solidFill>
                <a:srgbClr val="00B0F0"/>
              </a:solidFill>
            </a:endParaRPr>
          </a:p>
          <a:p>
            <a:pPr marL="230188" lvl="1">
              <a:defRPr/>
            </a:pPr>
            <a:r>
              <a:rPr lang="en-US" sz="2400" dirty="0"/>
              <a:t>{ </a:t>
            </a:r>
            <a:r>
              <a:rPr lang="en-US" sz="2400" dirty="0" err="1"/>
              <a:t>cout</a:t>
            </a:r>
            <a:r>
              <a:rPr lang="en-US" sz="2400" dirty="0"/>
              <a:t> &lt;&lt; “Base\n”; }</a:t>
            </a:r>
          </a:p>
          <a:p>
            <a:pPr>
              <a:defRPr/>
            </a:pPr>
            <a:r>
              <a:rPr lang="en-US" sz="2400" dirty="0" smtClean="0"/>
              <a:t>};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3657600" y="1128262"/>
            <a:ext cx="2209800" cy="341632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/>
              <a:t>main() {</a:t>
            </a:r>
            <a:endParaRPr lang="en-US" sz="2400" dirty="0"/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79611" y="3012662"/>
            <a:ext cx="3460845" cy="193899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/>
              <a:t>class </a:t>
            </a:r>
            <a:r>
              <a:rPr lang="en-US" sz="2400" dirty="0"/>
              <a:t>Derv1 : public Base </a:t>
            </a:r>
            <a:r>
              <a:rPr lang="en-US" sz="2400" dirty="0" smtClean="0"/>
              <a:t>{</a:t>
            </a:r>
            <a:endParaRPr lang="en-US" sz="2400" dirty="0"/>
          </a:p>
          <a:p>
            <a:pPr marL="225425">
              <a:defRPr/>
            </a:pPr>
            <a:r>
              <a:rPr lang="en-US" sz="2400" dirty="0"/>
              <a:t>public:</a:t>
            </a:r>
          </a:p>
          <a:p>
            <a:pPr marL="225425">
              <a:defRPr/>
            </a:pPr>
            <a:r>
              <a:rPr lang="en-US" sz="2400" dirty="0"/>
              <a:t>void show()</a:t>
            </a:r>
          </a:p>
          <a:p>
            <a:pPr marL="225425">
              <a:defRPr/>
            </a:pPr>
            <a:r>
              <a:rPr lang="en-US" sz="2400" dirty="0"/>
              <a:t>{ </a:t>
            </a:r>
            <a:r>
              <a:rPr lang="en-US" sz="2400" dirty="0" err="1"/>
              <a:t>cout</a:t>
            </a:r>
            <a:r>
              <a:rPr lang="en-US" sz="2400" dirty="0"/>
              <a:t> &lt;&lt; “Derv1\n”; }</a:t>
            </a:r>
          </a:p>
          <a:p>
            <a:pPr>
              <a:defRPr/>
            </a:pPr>
            <a:r>
              <a:rPr lang="en-US" sz="2400" dirty="0" smtClean="0"/>
              <a:t>};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17143" y="4850768"/>
            <a:ext cx="3505200" cy="193899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/>
              <a:t>class </a:t>
            </a:r>
            <a:r>
              <a:rPr lang="en-US" sz="2400" dirty="0"/>
              <a:t>Derv2 : public Base </a:t>
            </a:r>
            <a:r>
              <a:rPr lang="en-US" sz="2400" dirty="0" smtClean="0"/>
              <a:t>{</a:t>
            </a:r>
            <a:endParaRPr lang="en-US" sz="2400" dirty="0"/>
          </a:p>
          <a:p>
            <a:pPr marL="225425">
              <a:defRPr/>
            </a:pPr>
            <a:r>
              <a:rPr lang="en-US" sz="2400" dirty="0"/>
              <a:t>public:</a:t>
            </a:r>
          </a:p>
          <a:p>
            <a:pPr marL="225425">
              <a:defRPr/>
            </a:pPr>
            <a:r>
              <a:rPr lang="en-US" sz="2400" dirty="0"/>
              <a:t>void show()</a:t>
            </a:r>
          </a:p>
          <a:p>
            <a:pPr marL="225425">
              <a:defRPr/>
            </a:pPr>
            <a:r>
              <a:rPr lang="en-US" sz="2400" dirty="0"/>
              <a:t>{ </a:t>
            </a:r>
            <a:r>
              <a:rPr lang="en-US" sz="2400" dirty="0" err="1"/>
              <a:t>cout</a:t>
            </a:r>
            <a:r>
              <a:rPr lang="en-US" sz="2400" dirty="0"/>
              <a:t> &lt;&lt; “Derv2\n”; }</a:t>
            </a:r>
          </a:p>
          <a:p>
            <a:pPr>
              <a:defRPr/>
            </a:pPr>
            <a:r>
              <a:rPr lang="en-US" sz="2400" dirty="0" smtClean="0"/>
              <a:t>};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6629400" y="2741462"/>
            <a:ext cx="914400" cy="5447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dv1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72400" y="2741462"/>
            <a:ext cx="914400" cy="5447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dv2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49639" y="1553570"/>
            <a:ext cx="2209800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30188" lvl="1">
              <a:defRPr/>
            </a:pPr>
            <a:r>
              <a:rPr lang="en-US" sz="2400" dirty="0" smtClean="0"/>
              <a:t>Derv1 </a:t>
            </a:r>
            <a:r>
              <a:rPr lang="en-US" sz="2400" dirty="0"/>
              <a:t>dv1; </a:t>
            </a:r>
            <a:endParaRPr lang="en-US" sz="2400" dirty="0" smtClean="0"/>
          </a:p>
          <a:p>
            <a:pPr marL="230188" lvl="1">
              <a:defRPr/>
            </a:pPr>
            <a:r>
              <a:rPr lang="en-US" sz="2400" dirty="0" smtClean="0"/>
              <a:t>Derv2 </a:t>
            </a:r>
            <a:r>
              <a:rPr lang="en-US" sz="2400" dirty="0"/>
              <a:t>dv2; </a:t>
            </a:r>
            <a:endParaRPr lang="en-US" sz="24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3657600" y="2286000"/>
            <a:ext cx="2209800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30188" lvl="1">
              <a:defRPr/>
            </a:pPr>
            <a:r>
              <a:rPr lang="en-US" sz="2400" dirty="0" smtClean="0"/>
              <a:t>Base</a:t>
            </a:r>
            <a:r>
              <a:rPr lang="en-US" sz="2400" dirty="0"/>
              <a:t>* </a:t>
            </a:r>
            <a:r>
              <a:rPr lang="en-US" sz="2400" dirty="0" err="1"/>
              <a:t>ptr</a:t>
            </a:r>
            <a:r>
              <a:rPr lang="en-US" sz="2400" dirty="0"/>
              <a:t>; 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57600" y="2662535"/>
            <a:ext cx="2209800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30188" lvl="1">
              <a:defRPr/>
            </a:pPr>
            <a:r>
              <a:rPr lang="en-US" sz="2400" dirty="0" err="1" smtClean="0"/>
              <a:t>ptr</a:t>
            </a:r>
            <a:r>
              <a:rPr lang="en-US" sz="2400" dirty="0" smtClean="0"/>
              <a:t> </a:t>
            </a:r>
            <a:r>
              <a:rPr lang="en-US" sz="2400" dirty="0"/>
              <a:t>= &amp;dv1</a:t>
            </a:r>
            <a:r>
              <a:rPr lang="en-US" sz="2400" dirty="0" smtClean="0"/>
              <a:t>;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643952" y="3007056"/>
            <a:ext cx="2209800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30188" lvl="1">
              <a:defRPr/>
            </a:pPr>
            <a:r>
              <a:rPr lang="en-US" sz="2400" dirty="0" err="1" smtClean="0"/>
              <a:t>ptr</a:t>
            </a:r>
            <a:r>
              <a:rPr lang="en-US" sz="2400" dirty="0" smtClean="0"/>
              <a:t>-</a:t>
            </a:r>
            <a:r>
              <a:rPr lang="en-US" sz="2400" dirty="0"/>
              <a:t>&gt;show(); 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30304" y="3372722"/>
            <a:ext cx="2209800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30188" lvl="1">
              <a:defRPr/>
            </a:pPr>
            <a:r>
              <a:rPr lang="en-US" sz="2400" dirty="0" err="1" smtClean="0"/>
              <a:t>ptr</a:t>
            </a:r>
            <a:r>
              <a:rPr lang="en-US" sz="2400" dirty="0" smtClean="0"/>
              <a:t> </a:t>
            </a:r>
            <a:r>
              <a:rPr lang="en-US" sz="2400" dirty="0"/>
              <a:t>= &amp;dv2; 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616656" y="3747448"/>
            <a:ext cx="2209800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30188" lvl="1">
              <a:defRPr/>
            </a:pPr>
            <a:r>
              <a:rPr lang="en-US" sz="2400" dirty="0" err="1" smtClean="0"/>
              <a:t>ptr</a:t>
            </a:r>
            <a:r>
              <a:rPr lang="en-US" sz="2400" dirty="0" smtClean="0"/>
              <a:t>-</a:t>
            </a:r>
            <a:r>
              <a:rPr lang="en-US" sz="2400" dirty="0"/>
              <a:t>&gt;show(); 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84158" y="1172916"/>
            <a:ext cx="914400" cy="5447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*</a:t>
            </a:r>
            <a:r>
              <a:rPr lang="en-US" sz="2800" b="1" dirty="0" err="1" smtClean="0">
                <a:solidFill>
                  <a:schemeClr val="tx1"/>
                </a:solidFill>
              </a:rPr>
              <a:t>ptr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6547407" y="1591638"/>
            <a:ext cx="706892" cy="1146412"/>
          </a:xfrm>
          <a:custGeom>
            <a:avLst/>
            <a:gdLst>
              <a:gd name="connsiteX0" fmla="*/ 481190 w 706892"/>
              <a:gd name="connsiteY0" fmla="*/ 0 h 1146412"/>
              <a:gd name="connsiteX1" fmla="*/ 685906 w 706892"/>
              <a:gd name="connsiteY1" fmla="*/ 518615 h 1146412"/>
              <a:gd name="connsiteX2" fmla="*/ 30814 w 706892"/>
              <a:gd name="connsiteY2" fmla="*/ 518615 h 1146412"/>
              <a:gd name="connsiteX3" fmla="*/ 167292 w 706892"/>
              <a:gd name="connsiteY3" fmla="*/ 1146412 h 1146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6892" h="1146412">
                <a:moveTo>
                  <a:pt x="481190" y="0"/>
                </a:moveTo>
                <a:cubicBezTo>
                  <a:pt x="621079" y="216089"/>
                  <a:pt x="760969" y="432179"/>
                  <a:pt x="685906" y="518615"/>
                </a:cubicBezTo>
                <a:cubicBezTo>
                  <a:pt x="610843" y="605051"/>
                  <a:pt x="117250" y="413982"/>
                  <a:pt x="30814" y="518615"/>
                </a:cubicBezTo>
                <a:cubicBezTo>
                  <a:pt x="-55622" y="623248"/>
                  <a:pt x="55835" y="884830"/>
                  <a:pt x="167292" y="1146412"/>
                </a:cubicBezTo>
              </a:path>
            </a:pathLst>
          </a:custGeom>
          <a:ln w="444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042245" y="1605286"/>
            <a:ext cx="969012" cy="1119116"/>
          </a:xfrm>
          <a:custGeom>
            <a:avLst/>
            <a:gdLst>
              <a:gd name="connsiteX0" fmla="*/ 0 w 969012"/>
              <a:gd name="connsiteY0" fmla="*/ 0 h 1119116"/>
              <a:gd name="connsiteX1" fmla="*/ 941695 w 969012"/>
              <a:gd name="connsiteY1" fmla="*/ 491319 h 1119116"/>
              <a:gd name="connsiteX2" fmla="*/ 723331 w 969012"/>
              <a:gd name="connsiteY2" fmla="*/ 709683 h 1119116"/>
              <a:gd name="connsiteX3" fmla="*/ 805218 w 969012"/>
              <a:gd name="connsiteY3" fmla="*/ 1119116 h 1119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9012" h="1119116">
                <a:moveTo>
                  <a:pt x="0" y="0"/>
                </a:moveTo>
                <a:cubicBezTo>
                  <a:pt x="410570" y="186519"/>
                  <a:pt x="821140" y="373039"/>
                  <a:pt x="941695" y="491319"/>
                </a:cubicBezTo>
                <a:cubicBezTo>
                  <a:pt x="1062250" y="609600"/>
                  <a:pt x="746077" y="605050"/>
                  <a:pt x="723331" y="709683"/>
                </a:cubicBezTo>
                <a:cubicBezTo>
                  <a:pt x="700585" y="814316"/>
                  <a:pt x="752901" y="966716"/>
                  <a:pt x="805218" y="1119116"/>
                </a:cubicBezTo>
              </a:path>
            </a:pathLst>
          </a:custGeom>
          <a:ln w="444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198358" y="3438635"/>
            <a:ext cx="2945642" cy="5232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u="sng" dirty="0"/>
              <a:t>Program </a:t>
            </a:r>
            <a:r>
              <a:rPr lang="en-US" sz="2800" b="1" u="sng" dirty="0" smtClean="0"/>
              <a:t>Output</a:t>
            </a:r>
            <a:endParaRPr lang="en-US" sz="2800" b="1" u="sng" dirty="0"/>
          </a:p>
        </p:txBody>
      </p:sp>
      <p:sp>
        <p:nvSpPr>
          <p:cNvPr id="21" name="Rectangle 20"/>
          <p:cNvSpPr/>
          <p:nvPr/>
        </p:nvSpPr>
        <p:spPr>
          <a:xfrm>
            <a:off x="6193809" y="3910028"/>
            <a:ext cx="2945642" cy="5232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 smtClean="0"/>
              <a:t>Base</a:t>
            </a:r>
            <a:endParaRPr lang="en-US" sz="2800" b="1" dirty="0"/>
          </a:p>
        </p:txBody>
      </p:sp>
      <p:sp>
        <p:nvSpPr>
          <p:cNvPr id="23" name="Rectangle 22"/>
          <p:cNvSpPr/>
          <p:nvPr/>
        </p:nvSpPr>
        <p:spPr>
          <a:xfrm>
            <a:off x="6191524" y="4429780"/>
            <a:ext cx="2945642" cy="5232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 smtClean="0"/>
              <a:t>Base</a:t>
            </a:r>
            <a:endParaRPr lang="en-US" sz="2800" b="1" dirty="0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3733800" y="5029200"/>
            <a:ext cx="5301008" cy="1815882"/>
          </a:xfrm>
          <a:prstGeom prst="rect">
            <a:avLst/>
          </a:prstGeom>
          <a:solidFill>
            <a:schemeClr val="tx2">
              <a:lumMod val="20000"/>
              <a:lumOff val="80000"/>
              <a:alpha val="42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Note: Compiler </a:t>
            </a:r>
            <a:r>
              <a:rPr lang="en-US" sz="2800" dirty="0"/>
              <a:t>ignores the </a:t>
            </a:r>
            <a:r>
              <a:rPr lang="en-US" sz="2800" i="1" dirty="0"/>
              <a:t>contents of the pointer </a:t>
            </a:r>
            <a:r>
              <a:rPr lang="en-US" sz="2800" i="1" dirty="0" err="1"/>
              <a:t>ptr</a:t>
            </a:r>
            <a:r>
              <a:rPr lang="en-US" sz="2800" i="1" dirty="0"/>
              <a:t> and chooses the member function that matches the type of the </a:t>
            </a:r>
            <a:r>
              <a:rPr lang="en-US" sz="2800" dirty="0"/>
              <a:t>pointer</a:t>
            </a:r>
          </a:p>
        </p:txBody>
      </p:sp>
      <p:sp>
        <p:nvSpPr>
          <p:cNvPr id="25" name="Rectangle 24">
            <a:hlinkClick r:id="rId2" action="ppaction://hlinkfile"/>
          </p:cNvPr>
          <p:cNvSpPr/>
          <p:nvPr/>
        </p:nvSpPr>
        <p:spPr>
          <a:xfrm>
            <a:off x="3733800" y="4608459"/>
            <a:ext cx="2209800" cy="4846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Go to program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874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 animBg="1"/>
      <p:bldP spid="9" grpId="0" animBg="1"/>
      <p:bldP spid="10" grpId="0"/>
      <p:bldP spid="12" grpId="0"/>
      <p:bldP spid="13" grpId="0"/>
      <p:bldP spid="14" grpId="0"/>
      <p:bldP spid="15" grpId="0"/>
      <p:bldP spid="16" grpId="0"/>
      <p:bldP spid="17" grpId="0" animBg="1"/>
      <p:bldP spid="18" grpId="0" animBg="1"/>
      <p:bldP spid="18" grpId="1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Non-virtual </a:t>
            </a:r>
            <a:r>
              <a:rPr lang="en-US" i="1" dirty="0"/>
              <a:t>pointer access.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990600"/>
            <a:ext cx="7086600" cy="5860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582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yPresentatio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myPresentation1</Template>
  <TotalTime>13672</TotalTime>
  <Words>1534</Words>
  <Application>Microsoft Office PowerPoint</Application>
  <PresentationFormat>On-screen Show (4:3)</PresentationFormat>
  <Paragraphs>406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myPresentation1</vt:lpstr>
      <vt:lpstr>CSC241: Object Oriented Programming</vt:lpstr>
      <vt:lpstr>Previous Lecture</vt:lpstr>
      <vt:lpstr>Today’s Lecture</vt:lpstr>
      <vt:lpstr>Polymorphism – Example 2</vt:lpstr>
      <vt:lpstr>Cont.</vt:lpstr>
      <vt:lpstr>Condition for polymorphism</vt:lpstr>
      <vt:lpstr>Example programs</vt:lpstr>
      <vt:lpstr>Normal Member Functions Accessed</vt:lpstr>
      <vt:lpstr>Non-virtual pointer access.</vt:lpstr>
      <vt:lpstr>Virtual Member Functions Accessed</vt:lpstr>
      <vt:lpstr>Virtual pointer access</vt:lpstr>
      <vt:lpstr>Static binding</vt:lpstr>
      <vt:lpstr>Dynamic binding</vt:lpstr>
      <vt:lpstr>Allowable assignments b/w base and derived class object and pointer</vt:lpstr>
      <vt:lpstr>Abstract Classes and Pure Virtual Functions</vt:lpstr>
      <vt:lpstr>Note</vt:lpstr>
      <vt:lpstr>Example program: Person class</vt:lpstr>
      <vt:lpstr>Cont.</vt:lpstr>
      <vt:lpstr>Virtual Destructors</vt:lpstr>
      <vt:lpstr>Cont.</vt:lpstr>
      <vt:lpstr>Example – virtual destructor</vt:lpstr>
      <vt:lpstr>Virtual base classes</vt:lpstr>
      <vt:lpstr>Cont.</vt:lpstr>
      <vt:lpstr>Cont.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Computers &amp; Programming  </dc:title>
  <dc:creator>Najmus Saqib</dc:creator>
  <cp:lastModifiedBy>MyUserName</cp:lastModifiedBy>
  <cp:revision>791</cp:revision>
  <dcterms:created xsi:type="dcterms:W3CDTF">2006-08-16T00:00:00Z</dcterms:created>
  <dcterms:modified xsi:type="dcterms:W3CDTF">2013-01-13T05:19:20Z</dcterms:modified>
</cp:coreProperties>
</file>