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445" r:id="rId2"/>
    <p:sldId id="969" r:id="rId3"/>
    <p:sldId id="982" r:id="rId4"/>
    <p:sldId id="983" r:id="rId5"/>
    <p:sldId id="981" r:id="rId6"/>
    <p:sldId id="984" r:id="rId7"/>
    <p:sldId id="985" r:id="rId8"/>
    <p:sldId id="970" r:id="rId9"/>
    <p:sldId id="971" r:id="rId10"/>
    <p:sldId id="986" r:id="rId11"/>
    <p:sldId id="1000" r:id="rId12"/>
    <p:sldId id="1001" r:id="rId13"/>
    <p:sldId id="1002" r:id="rId14"/>
    <p:sldId id="987" r:id="rId15"/>
    <p:sldId id="999" r:id="rId16"/>
    <p:sldId id="988" r:id="rId17"/>
    <p:sldId id="989" r:id="rId18"/>
    <p:sldId id="9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60" d="100"/>
          <a:sy n="60" d="100"/>
        </p:scale>
        <p:origin x="-133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program/Inheritance/Counter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rogram/km_miles.cp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ogram/explicit%20constructor/Distance.cp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ogram/Distance_overload_stream_operator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is the process of creating new classes, called </a:t>
            </a:r>
            <a:r>
              <a:rPr lang="en-US" i="1" dirty="0" smtClean="0"/>
              <a:t>derived classes, from </a:t>
            </a:r>
            <a:r>
              <a:rPr lang="en-US" dirty="0" smtClean="0"/>
              <a:t>existing or </a:t>
            </a:r>
            <a:r>
              <a:rPr lang="en-US" i="1" dirty="0" smtClean="0"/>
              <a:t>base classes</a:t>
            </a:r>
          </a:p>
          <a:p>
            <a:r>
              <a:rPr lang="en-US" dirty="0" smtClean="0"/>
              <a:t>The derived class inherits all the capabilities of the base class but can add refinements of its own</a:t>
            </a:r>
          </a:p>
          <a:p>
            <a:r>
              <a:rPr lang="en-US" dirty="0" smtClean="0"/>
              <a:t>The base class is unchanged by this process</a:t>
            </a:r>
          </a:p>
        </p:txBody>
      </p:sp>
    </p:spTree>
    <p:extLst>
      <p:ext uri="{BB962C8B-B14F-4D97-AF65-F5344CB8AC3E}">
        <p14:creationId xmlns:p14="http://schemas.microsoft.com/office/powerpoint/2010/main" xmlns="" val="362061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inheritance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5352912"/>
              </p:ext>
            </p:extLst>
          </p:nvPr>
        </p:nvGraphicFramePr>
        <p:xfrm>
          <a:off x="512817" y="1447800"/>
          <a:ext cx="8229600" cy="31318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49383"/>
                <a:gridCol w="638021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Base class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Derived classes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Student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GraduateStudent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UndergraduateStudent</a:t>
                      </a:r>
                      <a:r>
                        <a:rPr lang="en-US" sz="2800" dirty="0"/>
                        <a:t> 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Shape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dirty="0" err="1"/>
                        <a:t>Circle</a:t>
                      </a:r>
                      <a:r>
                        <a:rPr lang="fr-FR" sz="2800" dirty="0"/>
                        <a:t>, Triangle, Rectangle, </a:t>
                      </a:r>
                      <a:r>
                        <a:rPr lang="fr-FR" sz="2800" dirty="0" err="1"/>
                        <a:t>Sphere</a:t>
                      </a:r>
                      <a:r>
                        <a:rPr lang="fr-FR" sz="2800" dirty="0"/>
                        <a:t>, Cube 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Loan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CarLoan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HomeImprovementLoan</a:t>
                      </a:r>
                      <a:r>
                        <a:rPr lang="en-US" sz="2800" dirty="0"/>
                        <a:t>, 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Employee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Faculty, Staff </a:t>
                      </a:r>
                    </a:p>
                  </a:txBody>
                  <a:tcPr marL="47625" marR="47625" marT="47625" marB="47625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Account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/>
                        <a:t>CheckingAccount</a:t>
                      </a:r>
                      <a:r>
                        <a:rPr lang="en-US" sz="2800" dirty="0"/>
                        <a:t>, </a:t>
                      </a:r>
                      <a:r>
                        <a:rPr lang="en-US" sz="2800" dirty="0" err="1"/>
                        <a:t>SavingsAccount</a:t>
                      </a:r>
                      <a:r>
                        <a:rPr lang="en-US" sz="2800" dirty="0"/>
                        <a:t> </a:t>
                      </a: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4" name="AutoShape 2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71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hierarchy for university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25418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659" y="4858077"/>
            <a:ext cx="5133975" cy="10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62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hierarchy for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dirty="0" err="1"/>
              <a:t>TwoDimensionalShape</a:t>
            </a:r>
            <a:r>
              <a:rPr lang="en-US" dirty="0"/>
              <a:t> : public Shape</a:t>
            </a:r>
          </a:p>
        </p:txBody>
      </p:sp>
      <p:sp>
        <p:nvSpPr>
          <p:cNvPr id="4" name="AutoShape 2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mk:@MSITStore:D:\comsats\courses\books\OOP%20book\C_BOOK_,_5_E.chm::/0131857576/images/12fig03_alt.jpg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3" y="1981200"/>
            <a:ext cx="9101521" cy="266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7983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724525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612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represents “is-a relationship” </a:t>
            </a:r>
          </a:p>
          <a:p>
            <a:r>
              <a:rPr lang="en-US" dirty="0"/>
              <a:t>In an is-a relationship, an object of a derived class also can be treated as an object of its base </a:t>
            </a:r>
            <a:r>
              <a:rPr lang="en-US" dirty="0" smtClean="0"/>
              <a:t>class </a:t>
            </a:r>
          </a:p>
          <a:p>
            <a:r>
              <a:rPr lang="en-US" dirty="0" smtClean="0"/>
              <a:t>for </a:t>
            </a:r>
            <a:r>
              <a:rPr lang="en-US" dirty="0"/>
              <a:t>example, a car is a </a:t>
            </a:r>
            <a:r>
              <a:rPr lang="en-US" dirty="0" smtClean="0"/>
              <a:t>vehicle</a:t>
            </a:r>
          </a:p>
          <a:p>
            <a:r>
              <a:rPr lang="en-US" dirty="0" smtClean="0"/>
              <a:t>Properties </a:t>
            </a:r>
            <a:r>
              <a:rPr lang="en-US" dirty="0"/>
              <a:t>and behaviors of a vehicle are also properties of a car </a:t>
            </a:r>
          </a:p>
        </p:txBody>
      </p:sp>
    </p:spTree>
    <p:extLst>
      <p:ext uri="{BB962C8B-B14F-4D97-AF65-F5344CB8AC3E}">
        <p14:creationId xmlns:p14="http://schemas.microsoft.com/office/powerpoint/2010/main" xmlns="" val="31441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ur-PK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big payoff is that it permits code </a:t>
            </a:r>
            <a:r>
              <a:rPr lang="en-US" i="1" dirty="0" smtClean="0"/>
              <a:t>reusability</a:t>
            </a:r>
            <a:endParaRPr lang="en-US" dirty="0" smtClean="0"/>
          </a:p>
          <a:p>
            <a:r>
              <a:rPr lang="en-US" dirty="0" smtClean="0"/>
              <a:t>Once a base class is written and debugged, it need not be touched again, but, using inheritance it can be adapted to work in different situations. </a:t>
            </a:r>
          </a:p>
          <a:p>
            <a:r>
              <a:rPr lang="en-US" dirty="0" smtClean="0"/>
              <a:t>Reusing existing code saves time and money and increases a program’s reliability.</a:t>
            </a:r>
          </a:p>
        </p:txBody>
      </p:sp>
    </p:spTree>
    <p:extLst>
      <p:ext uri="{BB962C8B-B14F-4D97-AF65-F5344CB8AC3E}">
        <p14:creationId xmlns:p14="http://schemas.microsoft.com/office/powerpoint/2010/main" xmlns="" val="28352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934200" cy="990600"/>
          </a:xfrm>
        </p:spPr>
        <p:txBody>
          <a:bodyPr/>
          <a:lstStyle/>
          <a:p>
            <a:r>
              <a:rPr lang="en-US" sz="3600" smtClean="0"/>
              <a:t>Derived Class and Base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838200"/>
            <a:ext cx="3669423" cy="489364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protected:</a:t>
            </a:r>
          </a:p>
          <a:p>
            <a:pPr marL="461963" lvl="2">
              <a:defRPr/>
            </a:pPr>
            <a:r>
              <a:rPr lang="en-US" sz="2400" dirty="0"/>
              <a:t>unsigned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smtClean="0"/>
              <a:t>count;</a:t>
            </a:r>
          </a:p>
          <a:p>
            <a:pPr marL="241300" lvl="2">
              <a:defRPr/>
            </a:pPr>
            <a:r>
              <a:rPr lang="en-US" sz="2400" dirty="0" smtClean="0"/>
              <a:t>public</a:t>
            </a:r>
            <a:r>
              <a:rPr lang="en-US" sz="2400" dirty="0"/>
              <a:t>:</a:t>
            </a:r>
          </a:p>
          <a:p>
            <a:pPr marL="461963" lvl="2">
              <a:defRPr/>
            </a:pPr>
            <a:r>
              <a:rPr lang="en-US" sz="2400" b="1" dirty="0"/>
              <a:t>Counter()</a:t>
            </a:r>
            <a:r>
              <a:rPr lang="en-US" sz="2400" dirty="0"/>
              <a:t> : count(0</a:t>
            </a:r>
            <a:r>
              <a:rPr lang="en-US" sz="2400" dirty="0" smtClean="0"/>
              <a:t>)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dirty="0"/>
              <a:t>{ }</a:t>
            </a:r>
          </a:p>
          <a:p>
            <a:pPr marL="461963" lvl="2">
              <a:defRPr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get_count</a:t>
            </a:r>
            <a:r>
              <a:rPr lang="en-US" sz="2400" b="1" dirty="0" smtClean="0"/>
              <a:t>()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400" dirty="0"/>
              <a:t>{ return count; }</a:t>
            </a:r>
          </a:p>
          <a:p>
            <a:pPr marL="461963" lvl="2">
              <a:defRPr/>
            </a:pPr>
            <a:r>
              <a:rPr lang="en-US" sz="2400" dirty="0"/>
              <a:t>Counter </a:t>
            </a:r>
            <a:r>
              <a:rPr lang="en-US" sz="2400" b="1" dirty="0"/>
              <a:t>operator ++ </a:t>
            </a:r>
            <a:r>
              <a:rPr lang="en-US" sz="2400" b="1" dirty="0" smtClean="0"/>
              <a:t>()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pPr marL="574675" lvl="3">
              <a:defRPr/>
            </a:pPr>
            <a:r>
              <a:rPr lang="en-US" sz="2400" dirty="0"/>
              <a:t>  return Counter(++count);</a:t>
            </a:r>
          </a:p>
          <a:p>
            <a:pPr marL="468313" lvl="3">
              <a:defRPr/>
            </a:pPr>
            <a:r>
              <a:rPr lang="en-US" sz="2400" dirty="0"/>
              <a:t>}</a:t>
            </a:r>
          </a:p>
          <a:p>
            <a:pPr>
              <a:defRPr/>
            </a:pPr>
            <a:r>
              <a:rPr lang="en-US" sz="2400" dirty="0" smtClean="0"/>
              <a:t>};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86200" y="3277612"/>
            <a:ext cx="5181600" cy="30469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{</a:t>
            </a:r>
            <a:endParaRPr lang="en-US" sz="2400" dirty="0"/>
          </a:p>
          <a:p>
            <a:pPr marL="225425">
              <a:defRPr/>
            </a:pPr>
            <a:r>
              <a:rPr lang="en-US" sz="2400" b="1" dirty="0" err="1"/>
              <a:t>CountDn</a:t>
            </a:r>
            <a:r>
              <a:rPr lang="en-US" sz="2400" dirty="0"/>
              <a:t> c1;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b="1" dirty="0"/>
              <a:t>++</a:t>
            </a:r>
            <a:r>
              <a:rPr lang="en-US" sz="2400" dirty="0"/>
              <a:t>c1; </a:t>
            </a:r>
            <a:r>
              <a:rPr lang="en-US" sz="2400" b="1" dirty="0" smtClean="0"/>
              <a:t>++</a:t>
            </a:r>
            <a:r>
              <a:rPr lang="en-US" sz="2400" dirty="0" smtClean="0"/>
              <a:t>c1</a:t>
            </a:r>
            <a:r>
              <a:rPr lang="en-US" sz="2400" dirty="0"/>
              <a:t>; </a:t>
            </a:r>
            <a:r>
              <a:rPr lang="en-US" sz="2400" b="1" dirty="0" smtClean="0"/>
              <a:t>++</a:t>
            </a:r>
            <a:r>
              <a:rPr lang="en-US" sz="2400" dirty="0" smtClean="0"/>
              <a:t>c1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 marL="225425">
              <a:defRPr/>
            </a:pPr>
            <a:r>
              <a:rPr lang="en-US" sz="2400" b="1" dirty="0"/>
              <a:t>--</a:t>
            </a:r>
            <a:r>
              <a:rPr lang="en-US" sz="2400" dirty="0"/>
              <a:t>c1; </a:t>
            </a:r>
            <a:r>
              <a:rPr lang="en-US" sz="2400" b="1" dirty="0"/>
              <a:t>--</a:t>
            </a:r>
            <a:r>
              <a:rPr lang="en-US" sz="2400" dirty="0"/>
              <a:t>c1; 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“\nc1=” &lt;&lt; c1.</a:t>
            </a:r>
            <a:r>
              <a:rPr lang="en-US" sz="2400" b="1" dirty="0"/>
              <a:t>get_count()</a:t>
            </a:r>
            <a:r>
              <a:rPr lang="en-US" sz="2400" dirty="0"/>
              <a:t>; 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915102" y="838200"/>
            <a:ext cx="4343400" cy="23083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class </a:t>
            </a:r>
            <a:r>
              <a:rPr lang="en-US" sz="2400" b="1" dirty="0" err="1"/>
              <a:t>CountDn</a:t>
            </a:r>
            <a:r>
              <a:rPr lang="en-US" sz="2400" dirty="0"/>
              <a:t> : public </a:t>
            </a:r>
            <a:r>
              <a:rPr lang="en-US" sz="2400" b="1" dirty="0" smtClean="0"/>
              <a:t>Counter</a:t>
            </a:r>
            <a:r>
              <a:rPr lang="en-US" sz="2400" dirty="0" smtClean="0"/>
              <a:t> {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public:</a:t>
            </a:r>
          </a:p>
          <a:p>
            <a:pPr>
              <a:defRPr/>
            </a:pPr>
            <a:r>
              <a:rPr lang="en-US" sz="2400" dirty="0"/>
              <a:t>       Counter operator -- </a:t>
            </a:r>
            <a:r>
              <a:rPr lang="en-US" sz="2400" dirty="0" smtClean="0"/>
              <a:t>() {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            return Counter(--count); </a:t>
            </a:r>
          </a:p>
          <a:p>
            <a:pPr>
              <a:defRPr/>
            </a:pPr>
            <a:r>
              <a:rPr lang="en-US" sz="2400" dirty="0"/>
              <a:t>       }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838200" y="5951812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74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7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r>
              <a:rPr lang="en-US" dirty="0" smtClean="0"/>
              <a:t>Data conversion</a:t>
            </a:r>
          </a:p>
          <a:p>
            <a:pPr lvl="1"/>
            <a:r>
              <a:rPr lang="en-US" dirty="0"/>
              <a:t>one-argument constructor</a:t>
            </a:r>
          </a:p>
          <a:p>
            <a:pPr lvl="1"/>
            <a:r>
              <a:rPr lang="en-US" dirty="0"/>
              <a:t>conversion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Overloading stream operators</a:t>
            </a:r>
          </a:p>
          <a:p>
            <a:pPr lvl="1"/>
            <a:r>
              <a:rPr lang="en-US" dirty="0" smtClean="0"/>
              <a:t>Stream insertion</a:t>
            </a:r>
          </a:p>
          <a:p>
            <a:pPr lvl="1"/>
            <a:r>
              <a:rPr lang="en-US" dirty="0" smtClean="0"/>
              <a:t>Stream extraction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7800" y="1371600"/>
            <a:ext cx="4953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17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15962"/>
          </a:xfrm>
        </p:spPr>
        <p:txBody>
          <a:bodyPr/>
          <a:lstStyle/>
          <a:p>
            <a:r>
              <a:rPr lang="en-US" dirty="0" smtClean="0"/>
              <a:t>Data conversion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Kilometers </a:t>
            </a:r>
            <a:r>
              <a:rPr lang="en-US" sz="2800" dirty="0"/>
              <a:t>km1 = 2.5;</a:t>
            </a:r>
          </a:p>
          <a:p>
            <a:pPr lvl="1"/>
            <a:r>
              <a:rPr lang="en-US" dirty="0"/>
              <a:t>One argument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FF0000"/>
                </a:solidFill>
              </a:rPr>
              <a:t>Kilometers (float)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800" dirty="0"/>
              <a:t>Km1 = </a:t>
            </a:r>
            <a:r>
              <a:rPr lang="en-US" sz="2800" dirty="0" smtClean="0"/>
              <a:t>3.5</a:t>
            </a:r>
          </a:p>
          <a:p>
            <a:pPr lvl="1"/>
            <a:r>
              <a:rPr lang="en-US" dirty="0" smtClean="0"/>
              <a:t>Overloaded function </a:t>
            </a:r>
            <a:r>
              <a:rPr lang="en-US" dirty="0">
                <a:solidFill>
                  <a:srgbClr val="FF0000"/>
                </a:solidFill>
              </a:rPr>
              <a:t>void operator=(float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or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One argument </a:t>
            </a:r>
            <a:r>
              <a:rPr lang="en-US" dirty="0" smtClean="0"/>
              <a:t>constructor </a:t>
            </a:r>
            <a:r>
              <a:rPr lang="en-US" dirty="0">
                <a:solidFill>
                  <a:srgbClr val="FF0000"/>
                </a:solidFill>
              </a:rPr>
              <a:t>Kilometers (float)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Miles m1 = km1;   Miles m1(km1)</a:t>
            </a:r>
          </a:p>
          <a:p>
            <a:pPr lvl="1"/>
            <a:r>
              <a:rPr lang="en-US" dirty="0"/>
              <a:t>One argument constructor </a:t>
            </a:r>
            <a:r>
              <a:rPr lang="en-US" dirty="0">
                <a:solidFill>
                  <a:srgbClr val="FF0000"/>
                </a:solidFill>
              </a:rPr>
              <a:t>Miles(Kilometers kilometers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US" dirty="0" smtClean="0"/>
              <a:t>Conversion function in Kilometers class </a:t>
            </a:r>
            <a:r>
              <a:rPr lang="en-US" dirty="0" smtClean="0">
                <a:solidFill>
                  <a:srgbClr val="FF0000"/>
                </a:solidFill>
              </a:rPr>
              <a:t>operator Miles()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0943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m1 = km1;</a:t>
            </a:r>
          </a:p>
          <a:p>
            <a:pPr lvl="1"/>
            <a:r>
              <a:rPr lang="en-US" dirty="0"/>
              <a:t>Overloaded function </a:t>
            </a:r>
            <a:r>
              <a:rPr lang="en-US" dirty="0">
                <a:solidFill>
                  <a:srgbClr val="FF0000"/>
                </a:solidFill>
              </a:rPr>
              <a:t>void operator=(Kilometers)</a:t>
            </a:r>
            <a:r>
              <a:rPr lang="en-US" dirty="0"/>
              <a:t> in Miles class </a:t>
            </a:r>
            <a:r>
              <a:rPr lang="en-US" b="1" dirty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US" dirty="0"/>
              <a:t>Conversion function in Kilometers class </a:t>
            </a:r>
            <a:r>
              <a:rPr lang="en-US" dirty="0">
                <a:solidFill>
                  <a:srgbClr val="FF0000"/>
                </a:solidFill>
              </a:rPr>
              <a:t>operator Miles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n-US" b="1" dirty="0" smtClean="0">
                <a:solidFill>
                  <a:srgbClr val="00B050"/>
                </a:solidFill>
              </a:rPr>
              <a:t>or</a:t>
            </a:r>
          </a:p>
          <a:p>
            <a:pPr lvl="1"/>
            <a:r>
              <a:rPr lang="en-US" dirty="0" smtClean="0"/>
              <a:t>One argument constructor in miles class </a:t>
            </a:r>
            <a:r>
              <a:rPr lang="en-US" dirty="0" smtClean="0">
                <a:solidFill>
                  <a:srgbClr val="FF0000"/>
                </a:solidFill>
              </a:rPr>
              <a:t>Miles(Kilometers km)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f</a:t>
            </a:r>
            <a:r>
              <a:rPr lang="en-US" dirty="0" smtClean="0"/>
              <a:t>loat f = km1;</a:t>
            </a:r>
          </a:p>
          <a:p>
            <a:pPr lvl="1"/>
            <a:r>
              <a:rPr lang="en-US" dirty="0" smtClean="0"/>
              <a:t>Conversion function in Kilometers class </a:t>
            </a:r>
            <a:r>
              <a:rPr lang="en-US" dirty="0" smtClean="0">
                <a:solidFill>
                  <a:srgbClr val="FF0000"/>
                </a:solidFill>
              </a:rPr>
              <a:t>operator float()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5791200" y="5791200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49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Implicit conversion</a:t>
            </a:r>
          </a:p>
          <a:p>
            <a:r>
              <a:rPr lang="en-US" dirty="0"/>
              <a:t>Explicit constructor</a:t>
            </a:r>
          </a:p>
          <a:p>
            <a:r>
              <a:rPr lang="en-US" dirty="0" smtClean="0"/>
              <a:t>Overloading </a:t>
            </a:r>
          </a:p>
          <a:p>
            <a:pPr lvl="1"/>
            <a:r>
              <a:rPr lang="en-US" dirty="0"/>
              <a:t>Stream </a:t>
            </a:r>
            <a:r>
              <a:rPr lang="en-US" dirty="0" smtClean="0"/>
              <a:t>insertion  &lt;&lt;</a:t>
            </a:r>
            <a:endParaRPr lang="en-US" dirty="0"/>
          </a:p>
          <a:p>
            <a:pPr lvl="1"/>
            <a:r>
              <a:rPr lang="en-US" dirty="0"/>
              <a:t>Stream </a:t>
            </a:r>
            <a:r>
              <a:rPr lang="en-US" dirty="0" smtClean="0"/>
              <a:t>extraction  &gt;&gt;</a:t>
            </a:r>
            <a:endParaRPr lang="en-US" dirty="0"/>
          </a:p>
          <a:p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3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Implicit conversion: one argument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single-argument constructor can be used by the compiler to perform an implicit </a:t>
            </a:r>
            <a:r>
              <a:rPr lang="en-US" dirty="0" smtClean="0"/>
              <a:t>conversion</a:t>
            </a:r>
          </a:p>
          <a:p>
            <a:pPr lvl="1"/>
            <a:r>
              <a:rPr lang="en-US" dirty="0" smtClean="0"/>
              <a:t>Miles(float m) : miles(m) {  }</a:t>
            </a:r>
          </a:p>
          <a:p>
            <a:pPr lvl="1"/>
            <a:r>
              <a:rPr lang="en-US" dirty="0" smtClean="0"/>
              <a:t>Miles m1 = 3.75;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1 =  4.55; </a:t>
            </a:r>
          </a:p>
          <a:p>
            <a:r>
              <a:rPr lang="en-US" dirty="0" smtClean="0"/>
              <a:t>Conversion </a:t>
            </a:r>
            <a:r>
              <a:rPr lang="en-US" dirty="0"/>
              <a:t>is </a:t>
            </a:r>
            <a:r>
              <a:rPr lang="en-US" dirty="0" smtClean="0"/>
              <a:t>automatic/implicit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718034" y="3505200"/>
            <a:ext cx="4130566" cy="381000"/>
            <a:chOff x="3718034" y="3505200"/>
            <a:chExt cx="4130566" cy="381000"/>
          </a:xfrm>
        </p:grpSpPr>
        <p:sp>
          <p:nvSpPr>
            <p:cNvPr id="4" name="Rectangle 3"/>
            <p:cNvSpPr/>
            <p:nvPr/>
          </p:nvSpPr>
          <p:spPr>
            <a:xfrm>
              <a:off x="5638800" y="3505200"/>
              <a:ext cx="2209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Miles(float m)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718034" y="3695700"/>
              <a:ext cx="1905000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063766" y="3962400"/>
            <a:ext cx="4784834" cy="381000"/>
            <a:chOff x="3063766" y="3962400"/>
            <a:chExt cx="4784834" cy="381000"/>
          </a:xfrm>
        </p:grpSpPr>
        <p:sp>
          <p:nvSpPr>
            <p:cNvPr id="5" name="Rectangle 4"/>
            <p:cNvSpPr/>
            <p:nvPr/>
          </p:nvSpPr>
          <p:spPr>
            <a:xfrm>
              <a:off x="5638800" y="3962400"/>
              <a:ext cx="2209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Miles(float m)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063766" y="4162098"/>
              <a:ext cx="2546132" cy="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804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</a:t>
            </a:r>
            <a:r>
              <a:rPr lang="en-US" dirty="0"/>
              <a:t>conversions are undesirable or </a:t>
            </a:r>
            <a:r>
              <a:rPr lang="en-US" dirty="0" smtClean="0"/>
              <a:t>having chances of errors</a:t>
            </a:r>
          </a:p>
          <a:p>
            <a:r>
              <a:rPr lang="en-US" dirty="0"/>
              <a:t>M</a:t>
            </a:r>
            <a:r>
              <a:rPr lang="en-US" dirty="0" smtClean="0"/>
              <a:t>aking a single argument constructor explicit will avoid implicit conversion</a:t>
            </a:r>
          </a:p>
          <a:p>
            <a:r>
              <a:rPr lang="en-US" dirty="0" smtClean="0"/>
              <a:t>Distance (float m)  { …. }</a:t>
            </a:r>
          </a:p>
          <a:p>
            <a:r>
              <a:rPr lang="en-US" dirty="0" smtClean="0"/>
              <a:t>explicit Distance(float m) { …. }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6096000" y="5342212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0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Overloading Stream Insertion and Stream Extraction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491358" y="3390900"/>
            <a:ext cx="3547242" cy="14859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Distance dist1;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cin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&gt;&gt; </a:t>
            </a:r>
            <a:r>
              <a:rPr lang="en-US" sz="2800" dirty="0" smtClean="0">
                <a:solidFill>
                  <a:schemeClr val="tx1"/>
                </a:solidFill>
              </a:rPr>
              <a:t>dist1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c</a:t>
            </a:r>
            <a:r>
              <a:rPr lang="en-US" sz="2800" dirty="0" err="1" smtClean="0">
                <a:solidFill>
                  <a:schemeClr val="tx1"/>
                </a:solidFill>
              </a:rPr>
              <a:t>out</a:t>
            </a:r>
            <a:r>
              <a:rPr lang="en-US" sz="2800" dirty="0" smtClean="0">
                <a:solidFill>
                  <a:schemeClr val="tx1"/>
                </a:solidFill>
              </a:rPr>
              <a:t> &lt;&lt; dist1;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257800"/>
            <a:ext cx="8305800" cy="1143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friend </a:t>
            </a:r>
            <a:r>
              <a:rPr lang="en-US" sz="2800" dirty="0" err="1">
                <a:solidFill>
                  <a:schemeClr val="tx1"/>
                </a:solidFill>
              </a:rPr>
              <a:t>istream</a:t>
            </a:r>
            <a:r>
              <a:rPr lang="en-US" sz="2800" dirty="0">
                <a:solidFill>
                  <a:schemeClr val="tx1"/>
                </a:solidFill>
              </a:rPr>
              <a:t>&amp; operator &gt;&gt; (</a:t>
            </a:r>
            <a:r>
              <a:rPr lang="en-US" sz="2800" dirty="0" err="1">
                <a:solidFill>
                  <a:schemeClr val="tx1"/>
                </a:solidFill>
              </a:rPr>
              <a:t>istream</a:t>
            </a:r>
            <a:r>
              <a:rPr lang="en-US" sz="2800" dirty="0">
                <a:solidFill>
                  <a:schemeClr val="tx1"/>
                </a:solidFill>
              </a:rPr>
              <a:t>&amp; s, Distance&amp; d);</a:t>
            </a:r>
          </a:p>
          <a:p>
            <a:r>
              <a:rPr lang="en-US" sz="2800" dirty="0">
                <a:solidFill>
                  <a:schemeClr val="tx1"/>
                </a:solidFill>
              </a:rPr>
              <a:t>friend </a:t>
            </a:r>
            <a:r>
              <a:rPr lang="en-US" sz="2800" dirty="0" err="1">
                <a:solidFill>
                  <a:schemeClr val="tx1"/>
                </a:solidFill>
              </a:rPr>
              <a:t>ostream</a:t>
            </a:r>
            <a:r>
              <a:rPr lang="en-US" sz="2800" dirty="0">
                <a:solidFill>
                  <a:schemeClr val="tx1"/>
                </a:solidFill>
              </a:rPr>
              <a:t>&amp; operator &lt;&lt; (</a:t>
            </a:r>
            <a:r>
              <a:rPr lang="en-US" sz="2800" dirty="0" err="1">
                <a:solidFill>
                  <a:schemeClr val="tx1"/>
                </a:solidFill>
              </a:rPr>
              <a:t>ostream</a:t>
            </a:r>
            <a:r>
              <a:rPr lang="en-US" sz="2800" dirty="0">
                <a:solidFill>
                  <a:schemeClr val="tx1"/>
                </a:solidFill>
              </a:rPr>
              <a:t>&amp; s, Distance&amp; d);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6008" y="3352800"/>
            <a:ext cx="2283370" cy="457200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Enter feet: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92007" y="3352800"/>
            <a:ext cx="932793" cy="457200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 4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08633" y="3810000"/>
            <a:ext cx="2280745" cy="457200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Enter inches: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94634" y="3810000"/>
            <a:ext cx="930166" cy="457200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 3.75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24400" y="4419600"/>
            <a:ext cx="3200400" cy="457200"/>
          </a:xfrm>
          <a:prstGeom prst="rect">
            <a:avLst/>
          </a:prstGeom>
          <a:solidFill>
            <a:schemeClr val="accent3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4 : 3.75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" y="1524000"/>
            <a:ext cx="3581400" cy="1524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</a:rPr>
              <a:t>Distance dist1;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dist1.getValue();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dist1.showValue();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6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447800"/>
            <a:ext cx="8001000" cy="2667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</a:rPr>
              <a:t>istream</a:t>
            </a:r>
            <a:r>
              <a:rPr lang="en-US" sz="2800" dirty="0">
                <a:solidFill>
                  <a:schemeClr val="tx1"/>
                </a:solidFill>
              </a:rPr>
              <a:t>&amp; operator &gt;&gt; (</a:t>
            </a:r>
            <a:r>
              <a:rPr lang="en-US" sz="2800" dirty="0" err="1">
                <a:solidFill>
                  <a:schemeClr val="tx1"/>
                </a:solidFill>
              </a:rPr>
              <a:t>istream</a:t>
            </a:r>
            <a:r>
              <a:rPr lang="en-US" sz="2800" dirty="0">
                <a:solidFill>
                  <a:schemeClr val="tx1"/>
                </a:solidFill>
              </a:rPr>
              <a:t>&amp; s, Distance&amp; d)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cout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&lt;&lt; “\</a:t>
            </a:r>
            <a:r>
              <a:rPr lang="en-US" sz="2800" dirty="0" err="1">
                <a:solidFill>
                  <a:schemeClr val="tx1"/>
                </a:solidFill>
              </a:rPr>
              <a:t>nEnter</a:t>
            </a:r>
            <a:r>
              <a:rPr lang="en-US" sz="2800" dirty="0">
                <a:solidFill>
                  <a:schemeClr val="tx1"/>
                </a:solidFill>
              </a:rPr>
              <a:t> feet: “; s &gt;&gt; </a:t>
            </a:r>
            <a:r>
              <a:rPr lang="en-US" sz="2800" dirty="0" err="1">
                <a:solidFill>
                  <a:schemeClr val="tx1"/>
                </a:solidFill>
              </a:rPr>
              <a:t>d.feet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</a:rPr>
              <a:t>cout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&lt;&lt; “Enter inches: “; s &gt;&gt; </a:t>
            </a:r>
            <a:r>
              <a:rPr lang="en-US" sz="2800" dirty="0" err="1">
                <a:solidFill>
                  <a:schemeClr val="tx1"/>
                </a:solidFill>
              </a:rPr>
              <a:t>d.inches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   return </a:t>
            </a:r>
            <a:r>
              <a:rPr lang="en-US" sz="2800" dirty="0">
                <a:solidFill>
                  <a:schemeClr val="tx1"/>
                </a:solidFill>
              </a:rPr>
              <a:t>s;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}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8001000" cy="2286000"/>
          </a:xfrm>
          <a:prstGeom prst="rect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ostream</a:t>
            </a:r>
            <a:r>
              <a:rPr lang="en-US" sz="2800" dirty="0">
                <a:solidFill>
                  <a:schemeClr val="tx1"/>
                </a:solidFill>
              </a:rPr>
              <a:t>&amp; operator &lt;&lt; (</a:t>
            </a:r>
            <a:r>
              <a:rPr lang="en-US" sz="2800" dirty="0" err="1">
                <a:solidFill>
                  <a:schemeClr val="tx1"/>
                </a:solidFill>
              </a:rPr>
              <a:t>ostream</a:t>
            </a:r>
            <a:r>
              <a:rPr lang="en-US" sz="2800" dirty="0">
                <a:solidFill>
                  <a:schemeClr val="tx1"/>
                </a:solidFill>
              </a:rPr>
              <a:t>&amp; s, Distance&amp; d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{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  s </a:t>
            </a:r>
            <a:r>
              <a:rPr lang="en-US" sz="2800" dirty="0">
                <a:solidFill>
                  <a:schemeClr val="tx1"/>
                </a:solidFill>
              </a:rPr>
              <a:t>&lt;&lt; </a:t>
            </a:r>
            <a:r>
              <a:rPr lang="en-US" sz="2800" dirty="0" err="1">
                <a:solidFill>
                  <a:schemeClr val="tx1"/>
                </a:solidFill>
              </a:rPr>
              <a:t>d.feet</a:t>
            </a:r>
            <a:r>
              <a:rPr lang="en-US" sz="2800" dirty="0">
                <a:solidFill>
                  <a:schemeClr val="tx1"/>
                </a:solidFill>
              </a:rPr>
              <a:t> &lt;&lt; </a:t>
            </a:r>
            <a:r>
              <a:rPr lang="en-US" sz="2800" dirty="0" smtClean="0">
                <a:solidFill>
                  <a:schemeClr val="tx1"/>
                </a:solidFill>
              </a:rPr>
              <a:t>“ : ” </a:t>
            </a:r>
            <a:r>
              <a:rPr lang="en-US" sz="2800" dirty="0">
                <a:solidFill>
                  <a:schemeClr val="tx1"/>
                </a:solidFill>
              </a:rPr>
              <a:t>&lt;&lt; </a:t>
            </a:r>
            <a:r>
              <a:rPr lang="en-US" sz="2800" dirty="0" err="1">
                <a:solidFill>
                  <a:schemeClr val="tx1"/>
                </a:solidFill>
              </a:rPr>
              <a:t>d.inches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&lt;&lt;</a:t>
            </a:r>
            <a:r>
              <a:rPr lang="en-US" sz="2800" dirty="0" err="1" smtClean="0">
                <a:solidFill>
                  <a:schemeClr val="tx1"/>
                </a:solidFill>
              </a:rPr>
              <a:t>endl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    return </a:t>
            </a:r>
            <a:r>
              <a:rPr lang="en-US" sz="2800" dirty="0">
                <a:solidFill>
                  <a:schemeClr val="tx1"/>
                </a:solidFill>
              </a:rPr>
              <a:t>s;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}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5791200" y="5791200"/>
            <a:ext cx="2575034" cy="525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09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11122</TotalTime>
  <Words>676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myPresentation1</vt:lpstr>
      <vt:lpstr>CSC241: Object Oriented Programming</vt:lpstr>
      <vt:lpstr>Previous Lecture</vt:lpstr>
      <vt:lpstr>Data conversion summary</vt:lpstr>
      <vt:lpstr>Cont.</vt:lpstr>
      <vt:lpstr>Today’s Lecture</vt:lpstr>
      <vt:lpstr>Implicit conversion: one argument constructor</vt:lpstr>
      <vt:lpstr>Explicit constructor</vt:lpstr>
      <vt:lpstr>Overloading Stream Insertion and Stream Extraction </vt:lpstr>
      <vt:lpstr>Cont.</vt:lpstr>
      <vt:lpstr>Inheritance</vt:lpstr>
      <vt:lpstr>Example of inheritance</vt:lpstr>
      <vt:lpstr>Inheritance hierarchy for university </vt:lpstr>
      <vt:lpstr>Inheritance hierarchy for Shapes</vt:lpstr>
      <vt:lpstr>Slide 14</vt:lpstr>
      <vt:lpstr>Relationship</vt:lpstr>
      <vt:lpstr>Cont.</vt:lpstr>
      <vt:lpstr>Derived Class and Base Class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662</cp:revision>
  <dcterms:created xsi:type="dcterms:W3CDTF">2006-08-16T00:00:00Z</dcterms:created>
  <dcterms:modified xsi:type="dcterms:W3CDTF">2012-10-12T11:23:03Z</dcterms:modified>
</cp:coreProperties>
</file>