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445" r:id="rId2"/>
    <p:sldId id="969" r:id="rId3"/>
    <p:sldId id="981" r:id="rId4"/>
    <p:sldId id="1005" r:id="rId5"/>
    <p:sldId id="1004" r:id="rId6"/>
    <p:sldId id="1006" r:id="rId7"/>
    <p:sldId id="1009" r:id="rId8"/>
    <p:sldId id="1007" r:id="rId9"/>
    <p:sldId id="1008" r:id="rId10"/>
    <p:sldId id="989" r:id="rId11"/>
    <p:sldId id="995" r:id="rId12"/>
    <p:sldId id="992" r:id="rId13"/>
    <p:sldId id="1010" r:id="rId14"/>
    <p:sldId id="996" r:id="rId15"/>
    <p:sldId id="1011" r:id="rId16"/>
    <p:sldId id="997" r:id="rId17"/>
    <p:sldId id="998" r:id="rId18"/>
    <p:sldId id="1003" r:id="rId19"/>
    <p:sldId id="1012" r:id="rId20"/>
    <p:sldId id="1013" r:id="rId21"/>
    <p:sldId id="1014" r:id="rId22"/>
    <p:sldId id="9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60" d="100"/>
          <a:sy n="60" d="100"/>
        </p:scale>
        <p:origin x="-13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program/Inheritance/Counter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rogram/Inheritance/Counter_derived_constructor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rogram/Inheritance/Counter_derived_constructor.cp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rogram/Inheritance/Stack_overriding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69342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Inheritance – Example program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838200"/>
            <a:ext cx="3669423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b="1" dirty="0" smtClean="0"/>
              <a:t>Counter</a:t>
            </a:r>
            <a:r>
              <a:rPr lang="en-US" sz="2400" dirty="0" smtClean="0"/>
              <a:t> 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protected:</a:t>
            </a:r>
          </a:p>
          <a:p>
            <a:pPr marL="461963" lvl="2">
              <a:defRPr/>
            </a:pPr>
            <a:r>
              <a:rPr lang="en-US" sz="2400" dirty="0"/>
              <a:t>unsigned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smtClean="0"/>
              <a:t>count;</a:t>
            </a:r>
          </a:p>
          <a:p>
            <a:pPr marL="241300" lvl="2">
              <a:defRPr/>
            </a:pPr>
            <a:r>
              <a:rPr lang="en-US" sz="2400" dirty="0" smtClean="0"/>
              <a:t>public</a:t>
            </a:r>
            <a:r>
              <a:rPr lang="en-US" sz="2400" dirty="0"/>
              <a:t>:</a:t>
            </a:r>
          </a:p>
          <a:p>
            <a:pPr marL="461963" lvl="2">
              <a:defRPr/>
            </a:pPr>
            <a:r>
              <a:rPr lang="en-US" sz="2400" b="1" dirty="0"/>
              <a:t>Counter()</a:t>
            </a:r>
            <a:r>
              <a:rPr lang="en-US" sz="2400" dirty="0"/>
              <a:t> : count(0</a:t>
            </a:r>
            <a:r>
              <a:rPr lang="en-US" sz="2400" dirty="0" smtClean="0"/>
              <a:t>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dirty="0"/>
              <a:t>{ }</a:t>
            </a:r>
          </a:p>
          <a:p>
            <a:pPr marL="461963" lvl="2">
              <a:defRPr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get_count</a:t>
            </a:r>
            <a:r>
              <a:rPr lang="en-US" sz="2400" b="1" dirty="0" smtClean="0"/>
              <a:t>()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dirty="0"/>
              <a:t>{ return count; }</a:t>
            </a:r>
          </a:p>
          <a:p>
            <a:pPr marL="461963" lvl="2">
              <a:defRPr/>
            </a:pPr>
            <a:r>
              <a:rPr lang="en-US" sz="2400" dirty="0"/>
              <a:t>Counter </a:t>
            </a:r>
            <a:r>
              <a:rPr lang="en-US" sz="2400" b="1" dirty="0"/>
              <a:t>operator ++ </a:t>
            </a:r>
            <a:r>
              <a:rPr lang="en-US" sz="2400" b="1" dirty="0" smtClean="0"/>
              <a:t>()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pPr marL="574675" lvl="3">
              <a:defRPr/>
            </a:pPr>
            <a:r>
              <a:rPr lang="en-US" sz="2400" dirty="0"/>
              <a:t>  return Counter(++count);</a:t>
            </a:r>
          </a:p>
          <a:p>
            <a:pPr marL="468313" lvl="3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86200" y="3277612"/>
            <a:ext cx="51816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 marL="225425">
              <a:defRPr/>
            </a:pPr>
            <a:r>
              <a:rPr lang="en-US" sz="2400" b="1" dirty="0" err="1"/>
              <a:t>CountDn</a:t>
            </a:r>
            <a:r>
              <a:rPr lang="en-US" sz="2400" dirty="0"/>
              <a:t> c1; 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“\nc1=” &lt;&lt; c1.</a:t>
            </a:r>
            <a:r>
              <a:rPr lang="en-US" sz="2400" b="1" dirty="0"/>
              <a:t>get_count()</a:t>
            </a:r>
            <a:r>
              <a:rPr lang="en-US" sz="2400" dirty="0"/>
              <a:t>; </a:t>
            </a:r>
          </a:p>
          <a:p>
            <a:pPr marL="225425">
              <a:defRPr/>
            </a:pPr>
            <a:r>
              <a:rPr lang="en-US" sz="2400" b="1" dirty="0"/>
              <a:t>++</a:t>
            </a:r>
            <a:r>
              <a:rPr lang="en-US" sz="2400" dirty="0"/>
              <a:t>c1; </a:t>
            </a:r>
            <a:r>
              <a:rPr lang="en-US" sz="2400" b="1" dirty="0" smtClean="0"/>
              <a:t>++</a:t>
            </a:r>
            <a:r>
              <a:rPr lang="en-US" sz="2400" dirty="0" smtClean="0"/>
              <a:t>c1</a:t>
            </a:r>
            <a:r>
              <a:rPr lang="en-US" sz="2400" dirty="0"/>
              <a:t>; </a:t>
            </a:r>
            <a:r>
              <a:rPr lang="en-US" sz="2400" b="1" dirty="0" smtClean="0"/>
              <a:t>++</a:t>
            </a:r>
            <a:r>
              <a:rPr lang="en-US" sz="2400" dirty="0" smtClean="0"/>
              <a:t>c1</a:t>
            </a:r>
            <a:r>
              <a:rPr lang="en-US" sz="2400" dirty="0"/>
              <a:t>; 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“\nc1=” &lt;&lt; c1.</a:t>
            </a:r>
            <a:r>
              <a:rPr lang="en-US" sz="2400" b="1" dirty="0"/>
              <a:t>get_count()</a:t>
            </a:r>
            <a:r>
              <a:rPr lang="en-US" sz="2400" dirty="0"/>
              <a:t>; </a:t>
            </a:r>
          </a:p>
          <a:p>
            <a:pPr marL="225425">
              <a:defRPr/>
            </a:pPr>
            <a:r>
              <a:rPr lang="en-US" sz="2400" b="1" dirty="0"/>
              <a:t>--</a:t>
            </a:r>
            <a:r>
              <a:rPr lang="en-US" sz="2400" dirty="0"/>
              <a:t>c1; </a:t>
            </a:r>
            <a:r>
              <a:rPr lang="en-US" sz="2400" b="1" dirty="0"/>
              <a:t>--</a:t>
            </a:r>
            <a:r>
              <a:rPr lang="en-US" sz="2400" dirty="0"/>
              <a:t>c1; 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“\nc1=” &lt;&lt; c1.</a:t>
            </a:r>
            <a:r>
              <a:rPr lang="en-US" sz="2400" b="1" dirty="0"/>
              <a:t>get_count()</a:t>
            </a:r>
            <a:r>
              <a:rPr lang="en-US" sz="2400" dirty="0"/>
              <a:t>; 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915102" y="838200"/>
            <a:ext cx="4343400" cy="230832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b="1" dirty="0" err="1"/>
              <a:t>CountDn</a:t>
            </a:r>
            <a:r>
              <a:rPr lang="en-US" sz="2400" dirty="0"/>
              <a:t> : public </a:t>
            </a:r>
            <a:r>
              <a:rPr lang="en-US" sz="2400" b="1" dirty="0" smtClean="0"/>
              <a:t>Counter</a:t>
            </a:r>
            <a:r>
              <a:rPr lang="en-US" sz="2400" dirty="0" smtClean="0"/>
              <a:t> 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public:</a:t>
            </a:r>
          </a:p>
          <a:p>
            <a:pPr>
              <a:defRPr/>
            </a:pPr>
            <a:r>
              <a:rPr lang="en-US" sz="2400" dirty="0"/>
              <a:t>       Counter operator -- </a:t>
            </a:r>
            <a:r>
              <a:rPr lang="en-US" sz="2400" dirty="0" smtClean="0"/>
              <a:t>() {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        return Counter(--count); </a:t>
            </a:r>
          </a:p>
          <a:p>
            <a:pPr>
              <a:defRPr/>
            </a:pPr>
            <a:r>
              <a:rPr lang="en-US" sz="2400" dirty="0"/>
              <a:t>       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>
          <a:xfrm>
            <a:off x="838200" y="5951812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884237"/>
          </a:xfrm>
        </p:spPr>
        <p:txBody>
          <a:bodyPr/>
          <a:lstStyle/>
          <a:p>
            <a:r>
              <a:rPr lang="en-US" smtClean="0"/>
              <a:t>Base Class Unchanged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 dirty="0" smtClean="0"/>
              <a:t>Inheritance doesn’t work in reverse</a:t>
            </a:r>
          </a:p>
          <a:p>
            <a:r>
              <a:rPr lang="en-US" dirty="0" smtClean="0"/>
              <a:t>If other classes have been derived from base class, the base class remains unchanged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Counter c2;</a:t>
            </a:r>
          </a:p>
          <a:p>
            <a:r>
              <a:rPr lang="en-US" dirty="0" smtClean="0"/>
              <a:t>The base class and its objects don’t know anything about any classes derived from the base class</a:t>
            </a:r>
          </a:p>
          <a:p>
            <a:r>
              <a:rPr lang="en-US" dirty="0" smtClean="0"/>
              <a:t>Objects of class Counter, such as c2, can’t use the operator--() function in </a:t>
            </a:r>
            <a:r>
              <a:rPr lang="en-US" dirty="0" err="1" smtClean="0"/>
              <a:t>CountDn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5302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4000" smtClean="0"/>
              <a:t>Dangers of protected  Access Specifier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2838"/>
            <a:ext cx="8763000" cy="5287962"/>
          </a:xfrm>
        </p:spPr>
        <p:txBody>
          <a:bodyPr/>
          <a:lstStyle/>
          <a:p>
            <a:r>
              <a:rPr lang="en-US" smtClean="0"/>
              <a:t>Suppose you’ve written a class library, which you’re distributing to the public</a:t>
            </a:r>
          </a:p>
          <a:p>
            <a:r>
              <a:rPr lang="en-US" smtClean="0"/>
              <a:t>Any programmer who buys this library can access protected members of your classes simply by deriving other classes from them</a:t>
            </a:r>
          </a:p>
          <a:p>
            <a:r>
              <a:rPr lang="en-US" smtClean="0"/>
              <a:t>This makes protected members considerably less secure than private members</a:t>
            </a:r>
          </a:p>
          <a:p>
            <a:r>
              <a:rPr lang="en-US" smtClean="0"/>
              <a:t>To avoid corrupted data, it’s often safer to force derived classes to access data in the base class using only public functions in the base class</a:t>
            </a:r>
          </a:p>
        </p:txBody>
      </p:sp>
    </p:spTree>
    <p:extLst>
      <p:ext uri="{BB962C8B-B14F-4D97-AF65-F5344CB8AC3E}">
        <p14:creationId xmlns:p14="http://schemas.microsoft.com/office/powerpoint/2010/main" xmlns="" val="70350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class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Instantiating </a:t>
            </a:r>
            <a:r>
              <a:rPr lang="en-US" dirty="0"/>
              <a:t>a derived-class object begins a chain of constructor </a:t>
            </a:r>
            <a:r>
              <a:rPr lang="en-US" dirty="0" smtClean="0"/>
              <a:t>calls, </a:t>
            </a:r>
          </a:p>
          <a:p>
            <a:pPr lvl="1"/>
            <a:r>
              <a:rPr lang="en-US" dirty="0"/>
              <a:t>invokes its direct base class's constructor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either </a:t>
            </a:r>
            <a:r>
              <a:rPr lang="en-US" dirty="0"/>
              <a:t>explicitly </a:t>
            </a:r>
            <a:r>
              <a:rPr lang="en-US" dirty="0" smtClean="0"/>
              <a:t>or implicitly</a:t>
            </a:r>
          </a:p>
          <a:p>
            <a:pPr lvl="1"/>
            <a:r>
              <a:rPr lang="en-US" dirty="0" smtClean="0"/>
              <a:t>Then derived class constructor is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executed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781800" y="3150476"/>
            <a:ext cx="1295400" cy="3555124"/>
            <a:chOff x="6934200" y="2590800"/>
            <a:chExt cx="1295400" cy="3555124"/>
          </a:xfrm>
        </p:grpSpPr>
        <p:sp>
          <p:nvSpPr>
            <p:cNvPr id="4" name="Rectangle 3"/>
            <p:cNvSpPr/>
            <p:nvPr/>
          </p:nvSpPr>
          <p:spPr>
            <a:xfrm>
              <a:off x="6934200" y="25908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A</a:t>
              </a:r>
            </a:p>
            <a:p>
              <a:pPr algn="ctr"/>
              <a:r>
                <a:rPr lang="en-US" sz="2800" b="1" dirty="0" smtClean="0"/>
                <a:t>A() {  }</a:t>
              </a:r>
              <a:endParaRPr lang="en-US" sz="2800" b="1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216" y="3479909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934200" y="39624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/>
                <a:t>B</a:t>
              </a:r>
              <a:endParaRPr lang="en-US" sz="2800" b="1" u="sng" dirty="0" smtClean="0"/>
            </a:p>
            <a:p>
              <a:pPr algn="ctr"/>
              <a:r>
                <a:rPr lang="en-US" sz="2800" b="1" dirty="0"/>
                <a:t>B</a:t>
              </a:r>
              <a:r>
                <a:rPr lang="en-US" sz="2800" b="1" dirty="0" smtClean="0"/>
                <a:t>() {  }</a:t>
              </a:r>
              <a:endParaRPr lang="en-US" sz="2800" b="1" dirty="0"/>
            </a:p>
          </p:txBody>
        </p:sp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5118" y="4861034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6934200" y="5307724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C</a:t>
              </a:r>
            </a:p>
            <a:p>
              <a:pPr algn="ctr"/>
              <a:r>
                <a:rPr lang="en-US" sz="2800" b="1" dirty="0" smtClean="0"/>
                <a:t>C() {  }</a:t>
              </a:r>
              <a:endParaRPr lang="en-US" sz="2800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619500" y="6019800"/>
            <a:ext cx="1905000" cy="4677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 c1;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181600" y="6286500"/>
            <a:ext cx="1752600" cy="266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479628" y="5249917"/>
            <a:ext cx="441434" cy="1150883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492766" y="3810000"/>
            <a:ext cx="441434" cy="1273804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05800" y="3150476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8321566" y="4522076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  <a:r>
              <a:rPr lang="en-US" sz="2400" b="1" dirty="0" smtClean="0"/>
              <a:t>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8321566" y="5867400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27" name="Rectangle 26"/>
          <p:cNvSpPr/>
          <p:nvPr/>
        </p:nvSpPr>
        <p:spPr>
          <a:xfrm>
            <a:off x="3657600" y="5094809"/>
            <a:ext cx="1905000" cy="4677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r>
              <a:rPr lang="en-US" sz="2800" dirty="0" smtClean="0"/>
              <a:t> </a:t>
            </a:r>
            <a:r>
              <a:rPr lang="en-US" sz="2800" dirty="0"/>
              <a:t>b</a:t>
            </a:r>
            <a:r>
              <a:rPr lang="en-US" sz="2800" dirty="0" smtClean="0"/>
              <a:t>1;</a:t>
            </a:r>
            <a:endParaRPr lang="en-US" sz="28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181600" y="5249918"/>
            <a:ext cx="1739462" cy="787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6505902" y="3807370"/>
            <a:ext cx="441434" cy="1273804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316306" y="3168868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8332072" y="4540468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  <a:r>
              <a:rPr lang="en-US" sz="2400" b="1" dirty="0" smtClean="0"/>
              <a:t>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3657600" y="4191000"/>
            <a:ext cx="1905000" cy="4677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a1;</a:t>
            </a:r>
            <a:endParaRPr lang="en-US" sz="28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334000" y="3810000"/>
            <a:ext cx="16002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305800" y="3168868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16813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7" grpId="1" animBg="1"/>
      <p:bldP spid="20" grpId="0" animBg="1"/>
      <p:bldP spid="20" grpId="1" animBg="1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7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90678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Derived Class Constructors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451" y="990600"/>
            <a:ext cx="4166749" cy="563231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b="1" dirty="0" smtClean="0"/>
              <a:t>Counter</a:t>
            </a:r>
            <a:r>
              <a:rPr lang="en-US" sz="2400" dirty="0" smtClean="0"/>
              <a:t> 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protected:</a:t>
            </a:r>
          </a:p>
          <a:p>
            <a:pPr marL="461963" lvl="2">
              <a:defRPr/>
            </a:pPr>
            <a:r>
              <a:rPr lang="en-US" sz="2400" dirty="0"/>
              <a:t>unsigned </a:t>
            </a:r>
            <a:r>
              <a:rPr lang="en-US" sz="2400" dirty="0" err="1"/>
              <a:t>int</a:t>
            </a:r>
            <a:r>
              <a:rPr lang="en-US" sz="2400" dirty="0"/>
              <a:t> count;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400" dirty="0"/>
              <a:t>public:</a:t>
            </a:r>
          </a:p>
          <a:p>
            <a:pPr marL="461963" lvl="2">
              <a:defRPr/>
            </a:pPr>
            <a:r>
              <a:rPr lang="en-US" sz="2400" b="1" dirty="0"/>
              <a:t>Counter() </a:t>
            </a:r>
            <a:r>
              <a:rPr lang="en-US" sz="2400" dirty="0"/>
              <a:t>: count(0</a:t>
            </a:r>
            <a:r>
              <a:rPr lang="en-US" sz="2400" dirty="0" smtClean="0"/>
              <a:t>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dirty="0"/>
              <a:t>{ }</a:t>
            </a:r>
          </a:p>
          <a:p>
            <a:pPr>
              <a:defRPr/>
            </a:pPr>
            <a:r>
              <a:rPr lang="en-US" sz="2400" dirty="0"/>
              <a:t>       </a:t>
            </a:r>
            <a:r>
              <a:rPr lang="en-US" sz="2400" b="1" dirty="0" smtClean="0"/>
              <a:t>Counter(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/>
              <a:t>c)</a:t>
            </a:r>
            <a:r>
              <a:rPr lang="en-US" sz="2400" dirty="0"/>
              <a:t> : count(c)</a:t>
            </a:r>
          </a:p>
          <a:p>
            <a:pPr>
              <a:defRPr/>
            </a:pPr>
            <a:r>
              <a:rPr lang="en-US" sz="2400" dirty="0"/>
              <a:t>        { }</a:t>
            </a:r>
          </a:p>
          <a:p>
            <a:pPr marL="461963" lvl="2">
              <a:defRPr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b="1" dirty="0" err="1"/>
              <a:t>get_count</a:t>
            </a:r>
            <a:r>
              <a:rPr lang="en-US" sz="2400" b="1" dirty="0" smtClean="0"/>
              <a:t>()</a:t>
            </a:r>
            <a:r>
              <a:rPr lang="en-US" sz="2400" dirty="0" smtClean="0"/>
              <a:t>{ </a:t>
            </a:r>
          </a:p>
          <a:p>
            <a:pPr marL="461963" lvl="2">
              <a:defRPr/>
            </a:pPr>
            <a:r>
              <a:rPr lang="en-US" sz="2400" dirty="0"/>
              <a:t> </a:t>
            </a:r>
            <a:r>
              <a:rPr lang="en-US" sz="2400" dirty="0" smtClean="0"/>
              <a:t>   return </a:t>
            </a:r>
            <a:r>
              <a:rPr lang="en-US" sz="2400" dirty="0"/>
              <a:t>count; </a:t>
            </a:r>
            <a:endParaRPr lang="en-US" sz="2400" dirty="0" smtClean="0"/>
          </a:p>
          <a:p>
            <a:pPr marL="461963" lvl="2">
              <a:defRPr/>
            </a:pPr>
            <a:r>
              <a:rPr lang="en-US" sz="2400" dirty="0" smtClean="0"/>
              <a:t>}</a:t>
            </a:r>
            <a:endParaRPr lang="en-US" sz="2400" dirty="0"/>
          </a:p>
          <a:p>
            <a:pPr marL="461963" lvl="2">
              <a:defRPr/>
            </a:pPr>
            <a:r>
              <a:rPr lang="en-US" sz="2400" dirty="0"/>
              <a:t>Counter </a:t>
            </a:r>
            <a:r>
              <a:rPr lang="en-US" sz="2400" b="1" dirty="0"/>
              <a:t>operator ++ ()</a:t>
            </a:r>
            <a:r>
              <a:rPr lang="en-US" sz="2400" dirty="0"/>
              <a:t>{</a:t>
            </a:r>
          </a:p>
          <a:p>
            <a:pPr marL="574675" lvl="3">
              <a:defRPr/>
            </a:pPr>
            <a:r>
              <a:rPr lang="en-US" sz="2400" dirty="0"/>
              <a:t>  return Counter(++count</a:t>
            </a:r>
            <a:r>
              <a:rPr lang="en-US" sz="2400" dirty="0" smtClean="0"/>
              <a:t>);</a:t>
            </a:r>
          </a:p>
          <a:p>
            <a:pPr marL="574675" lvl="3">
              <a:defRPr/>
            </a:pPr>
            <a:r>
              <a:rPr lang="en-US" sz="2400" dirty="0" smtClean="0"/>
              <a:t>}</a:t>
            </a:r>
            <a:endParaRPr lang="en-US" sz="2400" dirty="0"/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419600" y="4876800"/>
            <a:ext cx="3886200" cy="9541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115888">
              <a:defRPr/>
            </a:pPr>
            <a:r>
              <a:rPr lang="en-US" sz="2800" dirty="0" err="1" smtClean="0"/>
              <a:t>CountDn</a:t>
            </a:r>
            <a:r>
              <a:rPr lang="en-US" sz="2800" dirty="0" smtClean="0"/>
              <a:t> </a:t>
            </a:r>
            <a:r>
              <a:rPr lang="en-US" sz="2800" dirty="0"/>
              <a:t>c1; </a:t>
            </a:r>
          </a:p>
          <a:p>
            <a:pPr marL="115888">
              <a:defRPr/>
            </a:pPr>
            <a:r>
              <a:rPr lang="en-US" sz="2800" dirty="0" err="1"/>
              <a:t>CountDn</a:t>
            </a:r>
            <a:r>
              <a:rPr lang="en-US" sz="2800" dirty="0"/>
              <a:t> c2(100</a:t>
            </a:r>
            <a:r>
              <a:rPr lang="en-US" sz="2800" dirty="0" smtClean="0"/>
              <a:t>);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419600" y="1009233"/>
            <a:ext cx="4430713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b="1" dirty="0" err="1"/>
              <a:t>CountDn</a:t>
            </a:r>
            <a:r>
              <a:rPr lang="en-US" sz="2400" dirty="0"/>
              <a:t> : public </a:t>
            </a:r>
            <a:r>
              <a:rPr lang="en-US" sz="2400" b="1" dirty="0" smtClean="0"/>
              <a:t>Counter</a:t>
            </a:r>
            <a:r>
              <a:rPr lang="en-US" sz="2400" dirty="0" smtClean="0"/>
              <a:t> 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public:</a:t>
            </a:r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dirty="0" err="1"/>
              <a:t>CountDn</a:t>
            </a:r>
            <a:r>
              <a:rPr lang="en-US" sz="2400" b="1" dirty="0"/>
              <a:t>() </a:t>
            </a:r>
            <a:r>
              <a:rPr lang="en-US" sz="2400" dirty="0"/>
              <a:t>: </a:t>
            </a:r>
            <a:r>
              <a:rPr lang="en-US" sz="2400" b="1" dirty="0"/>
              <a:t>Counter()</a:t>
            </a:r>
          </a:p>
          <a:p>
            <a:pPr>
              <a:defRPr/>
            </a:pPr>
            <a:r>
              <a:rPr lang="en-US" sz="2400" dirty="0"/>
              <a:t>       { }</a:t>
            </a:r>
          </a:p>
          <a:p>
            <a:pPr>
              <a:defRPr/>
            </a:pPr>
            <a:r>
              <a:rPr lang="en-US" sz="2400" dirty="0"/>
              <a:t>       </a:t>
            </a:r>
            <a:r>
              <a:rPr lang="en-US" sz="2400" b="1" dirty="0" err="1"/>
              <a:t>CountDn</a:t>
            </a:r>
            <a:r>
              <a:rPr lang="en-US" sz="2400" b="1" dirty="0"/>
              <a:t>(</a:t>
            </a:r>
            <a:r>
              <a:rPr lang="en-US" sz="2400" b="1" dirty="0" err="1"/>
              <a:t>int</a:t>
            </a:r>
            <a:r>
              <a:rPr lang="en-US" sz="2400" b="1" dirty="0"/>
              <a:t> c)</a:t>
            </a:r>
            <a:r>
              <a:rPr lang="en-US" sz="2400" dirty="0"/>
              <a:t> : </a:t>
            </a:r>
            <a:r>
              <a:rPr lang="en-US" sz="2400" b="1" dirty="0"/>
              <a:t>Counter(c)</a:t>
            </a:r>
          </a:p>
          <a:p>
            <a:pPr>
              <a:defRPr/>
            </a:pPr>
            <a:r>
              <a:rPr lang="en-US" sz="2400" dirty="0"/>
              <a:t>       { }</a:t>
            </a:r>
          </a:p>
          <a:p>
            <a:pPr>
              <a:defRPr/>
            </a:pPr>
            <a:r>
              <a:rPr lang="en-US" sz="2400" dirty="0"/>
              <a:t>       Counter </a:t>
            </a:r>
            <a:r>
              <a:rPr lang="en-US" sz="2400" b="1" dirty="0"/>
              <a:t>operator -- </a:t>
            </a:r>
            <a:r>
              <a:rPr lang="en-US" sz="2400" dirty="0"/>
              <a:t>(){ </a:t>
            </a:r>
          </a:p>
          <a:p>
            <a:pPr>
              <a:defRPr/>
            </a:pPr>
            <a:r>
              <a:rPr lang="en-US" sz="2400" dirty="0"/>
              <a:t>            return Counter(--count); </a:t>
            </a:r>
          </a:p>
          <a:p>
            <a:pPr>
              <a:defRPr/>
            </a:pPr>
            <a:r>
              <a:rPr lang="en-US" sz="2400" dirty="0"/>
              <a:t>       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>
          <a:xfrm>
            <a:off x="4800600" y="6126626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90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class 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derived-class object is destroyed, the </a:t>
            </a:r>
            <a:r>
              <a:rPr lang="en-US" dirty="0" smtClean="0"/>
              <a:t>chain of calling destructor begins in reverse order as that of constructor</a:t>
            </a:r>
          </a:p>
          <a:p>
            <a:pPr lvl="1"/>
            <a:r>
              <a:rPr lang="en-US" dirty="0" smtClean="0"/>
              <a:t>derived-class destructor performs </a:t>
            </a:r>
          </a:p>
          <a:p>
            <a:pPr marL="457200" lvl="1" indent="0">
              <a:buNone/>
            </a:pPr>
            <a:r>
              <a:rPr lang="en-US" dirty="0" smtClean="0"/>
              <a:t>    its </a:t>
            </a:r>
            <a:r>
              <a:rPr lang="en-US" dirty="0"/>
              <a:t>task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invokes the destructor of the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next base </a:t>
            </a:r>
            <a:r>
              <a:rPr lang="en-US" dirty="0"/>
              <a:t>class up the </a:t>
            </a:r>
            <a:r>
              <a:rPr lang="en-US" dirty="0" smtClean="0"/>
              <a:t>hierarchy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781800" y="3150476"/>
            <a:ext cx="1295400" cy="3555124"/>
            <a:chOff x="6934200" y="2590800"/>
            <a:chExt cx="1295400" cy="3555124"/>
          </a:xfrm>
        </p:grpSpPr>
        <p:sp>
          <p:nvSpPr>
            <p:cNvPr id="5" name="Rectangle 4"/>
            <p:cNvSpPr/>
            <p:nvPr/>
          </p:nvSpPr>
          <p:spPr>
            <a:xfrm>
              <a:off x="6934200" y="25908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A</a:t>
              </a:r>
            </a:p>
            <a:p>
              <a:pPr algn="ctr"/>
              <a:r>
                <a:rPr lang="en-US" sz="2800" b="1" dirty="0" smtClean="0"/>
                <a:t>~A() {  }</a:t>
              </a:r>
              <a:endParaRPr lang="en-US" sz="2800" b="1" dirty="0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216" y="3479909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934200" y="39624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/>
                <a:t>B</a:t>
              </a:r>
              <a:endParaRPr lang="en-US" sz="2800" b="1" u="sng" dirty="0" smtClean="0"/>
            </a:p>
            <a:p>
              <a:pPr algn="ctr"/>
              <a:r>
                <a:rPr lang="en-US" sz="2800" b="1" dirty="0" smtClean="0"/>
                <a:t>~B() {  }</a:t>
              </a:r>
              <a:endParaRPr lang="en-US" sz="2800" b="1" dirty="0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5118" y="4861034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934200" y="5307724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C</a:t>
              </a:r>
            </a:p>
            <a:p>
              <a:pPr algn="ctr"/>
              <a:r>
                <a:rPr lang="en-US" sz="2800" b="1" dirty="0" smtClean="0"/>
                <a:t>~C() {  }</a:t>
              </a:r>
              <a:endParaRPr lang="en-US" sz="2800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048000" y="5249918"/>
            <a:ext cx="2476500" cy="12376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C *c1 = new C;</a:t>
            </a:r>
          </a:p>
          <a:p>
            <a:r>
              <a:rPr lang="en-US" sz="2800" dirty="0" smtClean="0"/>
              <a:t>…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elete c1;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6286500"/>
            <a:ext cx="2362200" cy="266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6479628" y="5249917"/>
            <a:ext cx="441434" cy="1150883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505902" y="3807370"/>
            <a:ext cx="441434" cy="1273804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32072" y="4540468"/>
            <a:ext cx="704196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~B()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8321566" y="5867400"/>
            <a:ext cx="704196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~C()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8229600" y="3147848"/>
            <a:ext cx="822434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~A()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21" name="Rectangle 20">
            <a:hlinkClick r:id="rId3" action="ppaction://hlinkfile"/>
          </p:cNvPr>
          <p:cNvSpPr/>
          <p:nvPr/>
        </p:nvSpPr>
        <p:spPr>
          <a:xfrm>
            <a:off x="228600" y="6019800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44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8" grpId="0" animBg="1"/>
      <p:bldP spid="19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en-US" smtClean="0"/>
              <a:t>Overriding Member Functions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Member functions in a derived class can be override, i.e. have the same name as those in the base class</a:t>
            </a:r>
          </a:p>
          <a:p>
            <a:r>
              <a:rPr lang="en-US" sz="3000" dirty="0" smtClean="0"/>
              <a:t>Stack, a simple data storage medium. It allowed you to push integers onto the stack and pop them off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683468" y="4191000"/>
            <a:ext cx="2774732" cy="2209800"/>
            <a:chOff x="3308132" y="2743200"/>
            <a:chExt cx="2774732" cy="220980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1050" y="3581400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308132" y="2743200"/>
              <a:ext cx="2743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A</a:t>
              </a:r>
            </a:p>
            <a:p>
              <a:pPr algn="ctr"/>
              <a:r>
                <a:rPr lang="en-US" sz="2800" b="1" dirty="0" err="1" smtClean="0"/>
                <a:t>abc</a:t>
              </a:r>
              <a:r>
                <a:rPr lang="en-US" sz="2800" b="1" dirty="0" smtClean="0"/>
                <a:t>(</a:t>
              </a:r>
              <a:r>
                <a:rPr lang="en-US" sz="2800" b="1" dirty="0" err="1" smtClean="0"/>
                <a:t>int</a:t>
              </a:r>
              <a:r>
                <a:rPr lang="en-US" sz="2800" b="1" dirty="0" smtClean="0"/>
                <a:t> x) {  }</a:t>
              </a:r>
              <a:endParaRPr lang="en-US" sz="28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339664" y="4114800"/>
              <a:ext cx="2743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B</a:t>
              </a:r>
            </a:p>
            <a:p>
              <a:pPr algn="ctr"/>
              <a:r>
                <a:rPr lang="en-US" sz="2800" b="1" dirty="0" err="1" smtClean="0"/>
                <a:t>abc</a:t>
              </a:r>
              <a:r>
                <a:rPr lang="en-US" sz="2800" b="1" dirty="0" smtClean="0"/>
                <a:t>(</a:t>
              </a:r>
              <a:r>
                <a:rPr lang="en-US" sz="2800" b="1" dirty="0" err="1" smtClean="0"/>
                <a:t>int</a:t>
              </a:r>
              <a:r>
                <a:rPr lang="en-US" sz="2800" b="1" dirty="0" smtClean="0"/>
                <a:t> x) {  }</a:t>
              </a:r>
              <a:endParaRPr lang="en-US" sz="28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0" y="4648200"/>
            <a:ext cx="762000" cy="2057400"/>
            <a:chOff x="1066800" y="4343400"/>
            <a:chExt cx="762000" cy="2057400"/>
          </a:xfrm>
        </p:grpSpPr>
        <p:sp>
          <p:nvSpPr>
            <p:cNvPr id="3" name="Rectangle 2"/>
            <p:cNvSpPr/>
            <p:nvPr/>
          </p:nvSpPr>
          <p:spPr>
            <a:xfrm>
              <a:off x="1066800" y="4495800"/>
              <a:ext cx="762000" cy="190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066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28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66800" y="6400800"/>
              <a:ext cx="7620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838200" y="4152900"/>
            <a:ext cx="609600" cy="4191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40830" y="4152900"/>
            <a:ext cx="609600" cy="41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8200" y="4146332"/>
            <a:ext cx="609600" cy="419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4146332"/>
            <a:ext cx="609600" cy="441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362200" y="4648200"/>
            <a:ext cx="762000" cy="2057400"/>
            <a:chOff x="1066800" y="4343400"/>
            <a:chExt cx="762000" cy="2057400"/>
          </a:xfrm>
        </p:grpSpPr>
        <p:sp>
          <p:nvSpPr>
            <p:cNvPr id="23" name="Rectangle 22"/>
            <p:cNvSpPr/>
            <p:nvPr/>
          </p:nvSpPr>
          <p:spPr>
            <a:xfrm>
              <a:off x="1066800" y="4495800"/>
              <a:ext cx="762000" cy="190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066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828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066800" y="6400800"/>
              <a:ext cx="7620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454166" y="6165632"/>
            <a:ext cx="609600" cy="4191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38400" y="5629602"/>
            <a:ext cx="609600" cy="41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438400" y="5111968"/>
            <a:ext cx="609600" cy="419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09800" y="3657600"/>
            <a:ext cx="1066800" cy="806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09800" y="4572000"/>
            <a:ext cx="10668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27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297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-0.00035 0.219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147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5.55112E-17 -0.1981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5.55112E-17 -0.2736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-0.00174 -0.3518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1" grpId="0" animBg="1"/>
      <p:bldP spid="27" grpId="0" animBg="1"/>
      <p:bldP spid="28" grpId="0" animBg="1"/>
      <p:bldP spid="29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505200" y="76201"/>
            <a:ext cx="55626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- stack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88" y="47298"/>
            <a:ext cx="3197936" cy="440120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class </a:t>
            </a:r>
            <a:r>
              <a:rPr lang="en-US" sz="2000" dirty="0" smtClean="0"/>
              <a:t>Stack {</a:t>
            </a:r>
            <a:endParaRPr lang="en-US" sz="2000" dirty="0"/>
          </a:p>
          <a:p>
            <a:pPr marL="230188" lvl="1">
              <a:defRPr/>
            </a:pPr>
            <a:r>
              <a:rPr lang="en-US" sz="2000" b="1" dirty="0"/>
              <a:t>protected:</a:t>
            </a:r>
          </a:p>
          <a:p>
            <a:pPr marL="461963" lvl="3">
              <a:defRPr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st</a:t>
            </a:r>
            <a:r>
              <a:rPr lang="en-US" sz="2000" dirty="0"/>
              <a:t>[3]; 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3">
              <a:defRPr/>
            </a:pPr>
            <a:r>
              <a:rPr lang="en-US" sz="2000" dirty="0" err="1"/>
              <a:t>int</a:t>
            </a:r>
            <a:r>
              <a:rPr lang="en-US" sz="2000" dirty="0"/>
              <a:t> top;     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/>
              <a:t>public:</a:t>
            </a:r>
          </a:p>
          <a:p>
            <a:pPr marL="461963" lvl="2">
              <a:defRPr/>
            </a:pPr>
            <a:r>
              <a:rPr lang="en-US" sz="2000" b="1" dirty="0"/>
              <a:t>Stack()</a:t>
            </a:r>
            <a:r>
              <a:rPr lang="en-US" sz="2000" dirty="0"/>
              <a:t> 	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dirty="0"/>
              <a:t>{ top = -1; }</a:t>
            </a:r>
          </a:p>
          <a:p>
            <a:pPr marL="461963" lvl="2">
              <a:defRPr/>
            </a:pPr>
            <a:r>
              <a:rPr lang="en-US" sz="2000" b="1" dirty="0"/>
              <a:t>void push(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var</a:t>
            </a:r>
            <a:r>
              <a:rPr lang="en-US" sz="2000" b="1" dirty="0" smtClean="0"/>
              <a:t>)</a:t>
            </a:r>
            <a:r>
              <a:rPr lang="en-US" sz="2000" dirty="0" smtClean="0"/>
              <a:t> { </a:t>
            </a:r>
            <a:endParaRPr lang="en-US" sz="2000" dirty="0"/>
          </a:p>
          <a:p>
            <a:pPr marL="461963" lvl="2">
              <a:defRPr/>
            </a:pPr>
            <a:r>
              <a:rPr lang="en-US" sz="2000" dirty="0"/>
              <a:t>   </a:t>
            </a:r>
            <a:r>
              <a:rPr lang="en-US" sz="2000" dirty="0" err="1"/>
              <a:t>st</a:t>
            </a:r>
            <a:r>
              <a:rPr lang="en-US" sz="2000" dirty="0"/>
              <a:t>[++top] = </a:t>
            </a:r>
            <a:r>
              <a:rPr lang="en-US" sz="2000" dirty="0" err="1"/>
              <a:t>var</a:t>
            </a:r>
            <a:r>
              <a:rPr lang="en-US" sz="2000" dirty="0"/>
              <a:t>; </a:t>
            </a:r>
          </a:p>
          <a:p>
            <a:pPr marL="461963" lvl="2">
              <a:defRPr/>
            </a:pPr>
            <a:r>
              <a:rPr lang="en-US" sz="2000" dirty="0"/>
              <a:t>}</a:t>
            </a:r>
          </a:p>
          <a:p>
            <a:pPr marL="461963" lvl="2"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pop</a:t>
            </a:r>
            <a:r>
              <a:rPr lang="en-US" sz="2000" b="1" dirty="0" smtClean="0"/>
              <a:t>()</a:t>
            </a:r>
            <a:r>
              <a:rPr lang="en-US" sz="2000" dirty="0" smtClean="0"/>
              <a:t> { </a:t>
            </a:r>
            <a:endParaRPr lang="en-US" sz="2000" dirty="0"/>
          </a:p>
          <a:p>
            <a:pPr marL="461963" lvl="2">
              <a:defRPr/>
            </a:pPr>
            <a:r>
              <a:rPr lang="en-US" sz="2000" dirty="0"/>
              <a:t>   return </a:t>
            </a:r>
            <a:r>
              <a:rPr lang="en-US" sz="2000" dirty="0" err="1"/>
              <a:t>st</a:t>
            </a:r>
            <a:r>
              <a:rPr lang="en-US" sz="2000" dirty="0"/>
              <a:t>[top--]; </a:t>
            </a:r>
          </a:p>
          <a:p>
            <a:pPr marL="461963" lvl="2">
              <a:defRPr/>
            </a:pPr>
            <a:r>
              <a:rPr lang="en-US" sz="2000" dirty="0"/>
              <a:t>}</a:t>
            </a:r>
          </a:p>
          <a:p>
            <a:pPr marL="4763" lvl="1">
              <a:defRPr/>
            </a:pPr>
            <a:r>
              <a:rPr lang="en-US" sz="20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2664" y="990600"/>
            <a:ext cx="4648200" cy="584775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/>
              <a:t>class Stack2 : public </a:t>
            </a:r>
            <a:r>
              <a:rPr lang="en-US" sz="2200" dirty="0" smtClean="0"/>
              <a:t>Stack{</a:t>
            </a:r>
            <a:endParaRPr lang="en-US" sz="2200" dirty="0"/>
          </a:p>
          <a:p>
            <a:pPr marL="230188" lvl="1">
              <a:defRPr/>
            </a:pPr>
            <a:r>
              <a:rPr lang="en-US" sz="2200" b="1" dirty="0"/>
              <a:t>public:</a:t>
            </a:r>
          </a:p>
          <a:p>
            <a:pPr marL="230188" lvl="1">
              <a:defRPr/>
            </a:pPr>
            <a:r>
              <a:rPr lang="en-US" sz="2200" dirty="0" smtClean="0"/>
              <a:t>  </a:t>
            </a:r>
            <a:r>
              <a:rPr lang="en-US" sz="2200" b="1" dirty="0" smtClean="0"/>
              <a:t>void </a:t>
            </a:r>
            <a:r>
              <a:rPr lang="en-US" sz="2200" b="1" dirty="0"/>
              <a:t>push(</a:t>
            </a:r>
            <a:r>
              <a:rPr lang="en-US" sz="2200" b="1" dirty="0" err="1"/>
              <a:t>int</a:t>
            </a:r>
            <a:r>
              <a:rPr lang="en-US" sz="2200" b="1" dirty="0"/>
              <a:t> var1)</a:t>
            </a:r>
            <a:r>
              <a:rPr lang="en-US" sz="2200" dirty="0"/>
              <a:t>{ </a:t>
            </a:r>
          </a:p>
          <a:p>
            <a:pPr marL="461963" lvl="2">
              <a:defRPr/>
            </a:pPr>
            <a:r>
              <a:rPr lang="en-US" sz="2200" dirty="0" smtClean="0"/>
              <a:t>  if(top </a:t>
            </a:r>
            <a:r>
              <a:rPr lang="en-US" sz="2200" dirty="0"/>
              <a:t>&gt;= 3 -1){ </a:t>
            </a:r>
          </a:p>
          <a:p>
            <a:pPr marL="461963" lvl="2">
              <a:defRPr/>
            </a:pPr>
            <a:r>
              <a:rPr lang="en-US" sz="2200" dirty="0"/>
              <a:t>   </a:t>
            </a:r>
            <a:r>
              <a:rPr lang="en-US" sz="2200" dirty="0" smtClean="0"/>
              <a:t> </a:t>
            </a:r>
            <a:r>
              <a:rPr lang="en-US" sz="2200" dirty="0" err="1" smtClean="0"/>
              <a:t>cout</a:t>
            </a:r>
            <a:r>
              <a:rPr lang="en-US" sz="2200" dirty="0" smtClean="0"/>
              <a:t> </a:t>
            </a:r>
            <a:r>
              <a:rPr lang="en-US" sz="2200" dirty="0"/>
              <a:t>&lt;&lt; “\</a:t>
            </a:r>
            <a:r>
              <a:rPr lang="en-US" sz="2200" dirty="0" err="1"/>
              <a:t>nError</a:t>
            </a:r>
            <a:r>
              <a:rPr lang="en-US" sz="2200" dirty="0"/>
              <a:t>: stack is </a:t>
            </a:r>
            <a:r>
              <a:rPr lang="en-US" sz="2200" dirty="0" smtClean="0"/>
              <a:t>  full</a:t>
            </a:r>
            <a:r>
              <a:rPr lang="en-US" sz="2200" dirty="0"/>
              <a:t>”; </a:t>
            </a:r>
          </a:p>
          <a:p>
            <a:pPr marL="461963" lvl="2">
              <a:defRPr/>
            </a:pPr>
            <a:r>
              <a:rPr lang="en-US" sz="2200" dirty="0"/>
              <a:t>    exit(1); </a:t>
            </a:r>
          </a:p>
          <a:p>
            <a:pPr marL="461963" lvl="2">
              <a:defRPr/>
            </a:pPr>
            <a:r>
              <a:rPr lang="en-US" sz="2200" dirty="0"/>
              <a:t>}</a:t>
            </a:r>
          </a:p>
          <a:p>
            <a:pPr marL="461963" lvl="2">
              <a:defRPr/>
            </a:pPr>
            <a:r>
              <a:rPr lang="en-US" sz="2200" dirty="0"/>
              <a:t>Stack::</a:t>
            </a:r>
            <a:r>
              <a:rPr lang="en-US" sz="2200" b="1" dirty="0"/>
              <a:t>push(</a:t>
            </a:r>
            <a:r>
              <a:rPr lang="en-US" sz="2200" b="1" dirty="0" err="1"/>
              <a:t>var</a:t>
            </a:r>
            <a:r>
              <a:rPr lang="en-US" sz="2200" b="1" dirty="0"/>
              <a:t>)</a:t>
            </a:r>
            <a:r>
              <a:rPr lang="en-US" sz="2200" dirty="0"/>
              <a:t>; 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200" dirty="0" smtClean="0"/>
              <a:t> }</a:t>
            </a:r>
            <a:endParaRPr lang="en-US" sz="2200" dirty="0"/>
          </a:p>
          <a:p>
            <a:pPr marL="230188" lvl="1">
              <a:defRPr/>
            </a:pPr>
            <a:r>
              <a:rPr lang="en-US" sz="2200" dirty="0" smtClean="0"/>
              <a:t>  </a:t>
            </a:r>
            <a:r>
              <a:rPr lang="en-US" sz="2200" b="1" dirty="0" err="1" smtClean="0"/>
              <a:t>int</a:t>
            </a:r>
            <a:r>
              <a:rPr lang="en-US" sz="2200" b="1" dirty="0" smtClean="0"/>
              <a:t> </a:t>
            </a:r>
            <a:r>
              <a:rPr lang="en-US" sz="2200" b="1" dirty="0"/>
              <a:t>pop</a:t>
            </a:r>
            <a:r>
              <a:rPr lang="en-US" sz="2200" b="1" dirty="0" smtClean="0"/>
              <a:t>() </a:t>
            </a:r>
            <a:r>
              <a:rPr lang="en-US" sz="2200" dirty="0" smtClean="0"/>
              <a:t>{   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2" indent="-6350">
              <a:defRPr/>
            </a:pPr>
            <a:r>
              <a:rPr lang="en-US" sz="2200" dirty="0"/>
              <a:t>if(top &lt; 0</a:t>
            </a:r>
            <a:r>
              <a:rPr lang="en-US" sz="2200" dirty="0" smtClean="0"/>
              <a:t>) { </a:t>
            </a:r>
          </a:p>
          <a:p>
            <a:pPr marL="457200" lvl="2" indent="-6350">
              <a:defRPr/>
            </a:pPr>
            <a:r>
              <a:rPr lang="en-US" sz="2200" dirty="0" smtClean="0"/>
              <a:t>  </a:t>
            </a:r>
            <a:r>
              <a:rPr lang="en-US" sz="2200" dirty="0" err="1" smtClean="0"/>
              <a:t>cout</a:t>
            </a:r>
            <a:r>
              <a:rPr lang="en-US" sz="2200" dirty="0" smtClean="0"/>
              <a:t> </a:t>
            </a:r>
            <a:r>
              <a:rPr lang="en-US" sz="2200" dirty="0"/>
              <a:t>&lt;&lt; “\</a:t>
            </a:r>
            <a:r>
              <a:rPr lang="en-US" sz="2200" dirty="0" err="1"/>
              <a:t>nError</a:t>
            </a:r>
            <a:r>
              <a:rPr lang="en-US" sz="2200" dirty="0"/>
              <a:t>: stack is </a:t>
            </a:r>
            <a:r>
              <a:rPr lang="en-US" sz="2200" dirty="0" smtClean="0"/>
              <a:t>empty”; </a:t>
            </a:r>
            <a:endParaRPr lang="en-US" sz="2200" dirty="0"/>
          </a:p>
          <a:p>
            <a:pPr marL="457200" lvl="2" indent="-6350">
              <a:defRPr/>
            </a:pPr>
            <a:r>
              <a:rPr lang="en-US" sz="2200" dirty="0"/>
              <a:t> </a:t>
            </a:r>
            <a:r>
              <a:rPr lang="en-US" sz="2200" dirty="0" smtClean="0"/>
              <a:t> exit(1</a:t>
            </a:r>
            <a:r>
              <a:rPr lang="en-US" sz="2200" dirty="0"/>
              <a:t>); </a:t>
            </a:r>
          </a:p>
          <a:p>
            <a:pPr marL="457200" lvl="2" indent="-6350">
              <a:defRPr/>
            </a:pPr>
            <a:r>
              <a:rPr lang="en-US" sz="2200" dirty="0"/>
              <a:t>}</a:t>
            </a:r>
          </a:p>
          <a:p>
            <a:pPr marL="514350" lvl="2">
              <a:defRPr/>
            </a:pPr>
            <a:r>
              <a:rPr lang="en-US" sz="2200" dirty="0"/>
              <a:t>return Stack::</a:t>
            </a:r>
            <a:r>
              <a:rPr lang="en-US" sz="2200" b="1" dirty="0"/>
              <a:t>pop()</a:t>
            </a:r>
            <a:r>
              <a:rPr lang="en-US" sz="2200" dirty="0"/>
              <a:t>; 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200" dirty="0"/>
              <a:t>}</a:t>
            </a:r>
          </a:p>
          <a:p>
            <a:pPr>
              <a:defRPr/>
            </a:pPr>
            <a:r>
              <a:rPr lang="en-US" sz="2200" dirty="0"/>
              <a:t>};</a:t>
            </a:r>
          </a:p>
        </p:txBody>
      </p:sp>
      <p:sp>
        <p:nvSpPr>
          <p:cNvPr id="6" name="Rectangle 5"/>
          <p:cNvSpPr/>
          <p:nvPr/>
        </p:nvSpPr>
        <p:spPr>
          <a:xfrm>
            <a:off x="139262" y="4558864"/>
            <a:ext cx="3187262" cy="40011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smtClean="0"/>
              <a:t>Stack2 </a:t>
            </a:r>
            <a:r>
              <a:rPr lang="en-US" sz="2000" b="1" dirty="0"/>
              <a:t>s1</a:t>
            </a:r>
            <a:r>
              <a:rPr lang="en-US" sz="2000" b="1" dirty="0" smtClean="0"/>
              <a:t>;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39262" y="6457890"/>
            <a:ext cx="3187262" cy="40011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err="1" smtClean="0"/>
              <a:t>cout</a:t>
            </a:r>
            <a:r>
              <a:rPr lang="en-US" sz="2000" b="1" dirty="0" smtClean="0"/>
              <a:t> &lt;&lt;s1.pop</a:t>
            </a:r>
            <a:r>
              <a:rPr lang="en-US" sz="2000" b="1" dirty="0"/>
              <a:t>();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634" y="4905702"/>
            <a:ext cx="3187262" cy="70788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smtClean="0"/>
              <a:t>s1.push(11</a:t>
            </a:r>
            <a:r>
              <a:rPr lang="en-US" sz="2000" b="1" dirty="0"/>
              <a:t>); </a:t>
            </a:r>
            <a:r>
              <a:rPr lang="en-US" sz="2000" b="1" dirty="0" smtClean="0"/>
              <a:t>s1.push(22</a:t>
            </a:r>
            <a:r>
              <a:rPr lang="en-US" sz="2000" b="1" dirty="0"/>
              <a:t>);</a:t>
            </a:r>
          </a:p>
          <a:p>
            <a:pPr marL="230188" lvl="1">
              <a:defRPr/>
            </a:pPr>
            <a:r>
              <a:rPr lang="en-US" sz="2000" b="1" dirty="0"/>
              <a:t>s1.push(33</a:t>
            </a:r>
            <a:r>
              <a:rPr lang="en-US" sz="2000" b="1" dirty="0" smtClean="0"/>
              <a:t>);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128588" y="5517932"/>
            <a:ext cx="3187262" cy="101566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err="1" smtClean="0"/>
              <a:t>cout</a:t>
            </a:r>
            <a:r>
              <a:rPr lang="en-US" sz="2000" b="1" dirty="0" smtClean="0"/>
              <a:t> &lt;&lt;s1.pop</a:t>
            </a:r>
            <a:r>
              <a:rPr lang="en-US" sz="2000" b="1" dirty="0"/>
              <a:t>();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</a:t>
            </a:r>
            <a:r>
              <a:rPr lang="en-US" sz="2000" b="1" dirty="0" smtClean="0"/>
              <a:t>&lt;&lt;s1.pop</a:t>
            </a:r>
            <a:r>
              <a:rPr lang="en-US" sz="2000" b="1" dirty="0"/>
              <a:t>();</a:t>
            </a: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</a:t>
            </a:r>
            <a:r>
              <a:rPr lang="en-US" sz="2000" b="1" dirty="0" smtClean="0"/>
              <a:t>&lt;&lt;s1.pop();</a:t>
            </a:r>
            <a:endParaRPr lang="en-US" sz="20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3344910" y="2996863"/>
            <a:ext cx="1043158" cy="3803491"/>
            <a:chOff x="3392208" y="2996863"/>
            <a:chExt cx="1043158" cy="3803491"/>
          </a:xfrm>
        </p:grpSpPr>
        <p:grpSp>
          <p:nvGrpSpPr>
            <p:cNvPr id="18" name="Group 17"/>
            <p:cNvGrpSpPr/>
            <p:nvPr/>
          </p:nvGrpSpPr>
          <p:grpSpPr>
            <a:xfrm>
              <a:off x="3657600" y="3467001"/>
              <a:ext cx="685800" cy="800199"/>
              <a:chOff x="3429000" y="3384332"/>
              <a:chExt cx="685800" cy="800199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460532" y="3778468"/>
                <a:ext cx="609600" cy="406063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29000" y="3384332"/>
                <a:ext cx="685800" cy="4060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top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392208" y="4318337"/>
              <a:ext cx="951192" cy="2387263"/>
              <a:chOff x="3392208" y="4318337"/>
              <a:chExt cx="951192" cy="23872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581400" y="4648200"/>
                <a:ext cx="762000" cy="2057400"/>
                <a:chOff x="3352800" y="4648200"/>
                <a:chExt cx="762000" cy="2057400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3352800" y="4648200"/>
                  <a:ext cx="762000" cy="2057400"/>
                  <a:chOff x="1066800" y="4343400"/>
                  <a:chExt cx="762000" cy="2057400"/>
                </a:xfrm>
              </p:grpSpPr>
              <p:sp>
                <p:nvSpPr>
                  <p:cNvPr id="11" name="Rectangle 10"/>
                  <p:cNvSpPr/>
                  <p:nvPr/>
                </p:nvSpPr>
                <p:spPr>
                  <a:xfrm>
                    <a:off x="1066800" y="4495800"/>
                    <a:ext cx="762000" cy="1905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1066800" y="4343400"/>
                    <a:ext cx="0" cy="2057400"/>
                  </a:xfrm>
                  <a:prstGeom prst="line">
                    <a:avLst/>
                  </a:prstGeom>
                  <a:ln w="444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828800" y="4343400"/>
                    <a:ext cx="0" cy="2057400"/>
                  </a:xfrm>
                  <a:prstGeom prst="line">
                    <a:avLst/>
                  </a:prstGeom>
                  <a:ln w="444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1066800" y="6400800"/>
                    <a:ext cx="762000" cy="0"/>
                  </a:xfrm>
                  <a:prstGeom prst="line">
                    <a:avLst/>
                  </a:prstGeom>
                  <a:ln w="444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352800" y="6127532"/>
                  <a:ext cx="762000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52800" y="5486400"/>
                  <a:ext cx="762000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352800" y="4876800"/>
                  <a:ext cx="762000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Rectangle 21"/>
              <p:cNvSpPr/>
              <p:nvPr/>
            </p:nvSpPr>
            <p:spPr>
              <a:xfrm>
                <a:off x="3392208" y="4318337"/>
                <a:ext cx="901264" cy="4060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</a:rPr>
                  <a:t>s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t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[3]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3484174" y="2996863"/>
              <a:ext cx="951192" cy="3803491"/>
            </a:xfrm>
            <a:prstGeom prst="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u="sng" dirty="0" smtClean="0">
                  <a:solidFill>
                    <a:srgbClr val="FF0000"/>
                  </a:solidFill>
                </a:rPr>
                <a:t>S1</a:t>
              </a:r>
              <a:endParaRPr lang="en-US" b="1" u="sng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641834" y="3861137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-1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612932" y="6218085"/>
            <a:ext cx="609600" cy="406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11</a:t>
            </a:r>
            <a:endParaRPr lang="en-US" sz="3200" b="1" dirty="0"/>
          </a:p>
        </p:txBody>
      </p:sp>
      <p:sp>
        <p:nvSpPr>
          <p:cNvPr id="27" name="Rectangle 26"/>
          <p:cNvSpPr/>
          <p:nvPr/>
        </p:nvSpPr>
        <p:spPr>
          <a:xfrm>
            <a:off x="3636574" y="3870434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10302" y="5638800"/>
            <a:ext cx="609600" cy="406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29" name="Rectangle 28"/>
          <p:cNvSpPr/>
          <p:nvPr/>
        </p:nvSpPr>
        <p:spPr>
          <a:xfrm>
            <a:off x="3641834" y="3873064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30" name="Rectangle 29"/>
          <p:cNvSpPr/>
          <p:nvPr/>
        </p:nvSpPr>
        <p:spPr>
          <a:xfrm>
            <a:off x="3597166" y="4984532"/>
            <a:ext cx="609600" cy="406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13</a:t>
            </a:r>
            <a:endParaRPr lang="en-US" sz="3200" b="1" dirty="0"/>
          </a:p>
        </p:txBody>
      </p:sp>
      <p:sp>
        <p:nvSpPr>
          <p:cNvPr id="31" name="Rectangle 30"/>
          <p:cNvSpPr/>
          <p:nvPr/>
        </p:nvSpPr>
        <p:spPr>
          <a:xfrm>
            <a:off x="3657600" y="3870434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32" name="Rectangle 31">
            <a:hlinkClick r:id="rId3" action="ppaction://hlinkfile"/>
          </p:cNvPr>
          <p:cNvSpPr/>
          <p:nvPr/>
        </p:nvSpPr>
        <p:spPr>
          <a:xfrm>
            <a:off x="5502166" y="6256612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3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5" grpId="0" animBg="1"/>
      <p:bldP spid="3" grpId="0" animBg="1"/>
      <p:bldP spid="3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Which function </a:t>
            </a:r>
            <a:r>
              <a:rPr lang="en-US" dirty="0"/>
              <a:t>i</a:t>
            </a:r>
            <a:r>
              <a:rPr lang="en-US" dirty="0" smtClean="0"/>
              <a:t>s called?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s1.push(11); Which function is executed? Derive or Base class</a:t>
            </a:r>
          </a:p>
          <a:p>
            <a:r>
              <a:rPr lang="en-US" dirty="0" smtClean="0"/>
              <a:t>Rule: When the same function exists in both the base class and the derived class, the function in the derived class will be executed</a:t>
            </a:r>
          </a:p>
          <a:p>
            <a:r>
              <a:rPr lang="en-US" dirty="0" smtClean="0"/>
              <a:t>This is true of objects of the derived class</a:t>
            </a:r>
          </a:p>
          <a:p>
            <a:r>
              <a:rPr lang="en-US" dirty="0" smtClean="0"/>
              <a:t>Objects of the base class don’t know anything about the derived class and will always use the base class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80196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Scope Resolution with Overridden Functions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push() and pop() in Stack2 access push() and pop() in Stack? </a:t>
            </a:r>
          </a:p>
          <a:p>
            <a:r>
              <a:rPr lang="en-US" dirty="0" smtClean="0"/>
              <a:t>They use the scope resolution operator, ::, in the statements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Stack::push(</a:t>
            </a:r>
            <a:r>
              <a:rPr lang="en-US" dirty="0" err="1" smtClean="0"/>
              <a:t>var</a:t>
            </a:r>
            <a:r>
              <a:rPr lang="en-US" dirty="0" smtClean="0"/>
              <a:t>);</a:t>
            </a:r>
          </a:p>
          <a:p>
            <a:pPr>
              <a:buFont typeface="Arial" charset="0"/>
              <a:buNone/>
            </a:pPr>
            <a:r>
              <a:rPr lang="en-US" dirty="0" smtClean="0"/>
              <a:t>	and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return Stack::pop();</a:t>
            </a:r>
          </a:p>
          <a:p>
            <a:r>
              <a:rPr lang="en-US" dirty="0" smtClean="0"/>
              <a:t>Without the scope resolution operator, the compiler would think the push() and pop() functions in Stack2 were calling themselves</a:t>
            </a:r>
          </a:p>
        </p:txBody>
      </p:sp>
    </p:spTree>
    <p:extLst>
      <p:ext uri="{BB962C8B-B14F-4D97-AF65-F5344CB8AC3E}">
        <p14:creationId xmlns:p14="http://schemas.microsoft.com/office/powerpoint/2010/main" xmlns="" val="235553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7545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Implicit conversion</a:t>
            </a:r>
          </a:p>
          <a:p>
            <a:r>
              <a:rPr lang="en-US" dirty="0"/>
              <a:t>Explicit constructor</a:t>
            </a:r>
          </a:p>
          <a:p>
            <a:r>
              <a:rPr lang="en-US" dirty="0"/>
              <a:t>Overloading </a:t>
            </a:r>
          </a:p>
          <a:p>
            <a:pPr lvl="1"/>
            <a:r>
              <a:rPr lang="en-US" dirty="0"/>
              <a:t>Stream insertion  &lt;&lt;</a:t>
            </a:r>
          </a:p>
          <a:p>
            <a:pPr lvl="1"/>
            <a:r>
              <a:rPr lang="en-US" dirty="0"/>
              <a:t>Stream extraction  &gt;&gt;</a:t>
            </a:r>
          </a:p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7800" y="1371600"/>
            <a:ext cx="4953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117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3"/>
          </a:xfrm>
        </p:spPr>
        <p:txBody>
          <a:bodyPr/>
          <a:lstStyle/>
          <a:p>
            <a:r>
              <a:rPr lang="en-US" sz="3600" smtClean="0"/>
              <a:t>Inheritance in the Distance Class</a:t>
            </a:r>
          </a:p>
        </p:txBody>
      </p:sp>
      <p:sp>
        <p:nvSpPr>
          <p:cNvPr id="4" name="Rectangle 3"/>
          <p:cNvSpPr/>
          <p:nvPr/>
        </p:nvSpPr>
        <p:spPr>
          <a:xfrm>
            <a:off x="93663" y="827088"/>
            <a:ext cx="4291012" cy="461645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/>
              <a:t>enum</a:t>
            </a:r>
            <a:r>
              <a:rPr lang="en-US" sz="1400" dirty="0"/>
              <a:t> </a:t>
            </a:r>
            <a:r>
              <a:rPr lang="en-US" sz="1400" dirty="0" err="1"/>
              <a:t>DSign</a:t>
            </a:r>
            <a:r>
              <a:rPr lang="en-US" sz="1400" dirty="0"/>
              <a:t> { pos, </a:t>
            </a:r>
            <a:r>
              <a:rPr lang="en-US" sz="1400" dirty="0" err="1"/>
              <a:t>neg</a:t>
            </a:r>
            <a:r>
              <a:rPr lang="en-US" sz="1400" dirty="0"/>
              <a:t> };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//for sign in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DistSign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1400" dirty="0"/>
              <a:t>class Distance</a:t>
            </a:r>
          </a:p>
          <a:p>
            <a:pPr>
              <a:defRPr/>
            </a:pPr>
            <a:r>
              <a:rPr lang="en-US" sz="1400" dirty="0"/>
              <a:t>{</a:t>
            </a:r>
          </a:p>
          <a:p>
            <a:pPr marL="230188" lvl="1">
              <a:defRPr/>
            </a:pPr>
            <a:r>
              <a:rPr lang="en-US" sz="1400" dirty="0"/>
              <a:t>protected:</a:t>
            </a:r>
          </a:p>
          <a:p>
            <a:pPr marL="468313" lvl="1">
              <a:defRPr/>
            </a:pPr>
            <a:r>
              <a:rPr lang="en-US" sz="1400" dirty="0" err="1"/>
              <a:t>int</a:t>
            </a:r>
            <a:r>
              <a:rPr lang="en-US" sz="1400" dirty="0"/>
              <a:t> feet;</a:t>
            </a:r>
          </a:p>
          <a:p>
            <a:pPr marL="468313" lvl="1">
              <a:defRPr/>
            </a:pPr>
            <a:r>
              <a:rPr lang="en-US" sz="1400" dirty="0"/>
              <a:t>float inches;</a:t>
            </a:r>
          </a:p>
          <a:p>
            <a:pPr marL="230188" lvl="1">
              <a:defRPr/>
            </a:pPr>
            <a:r>
              <a:rPr lang="en-US" sz="1400" dirty="0"/>
              <a:t>public: </a:t>
            </a:r>
          </a:p>
          <a:p>
            <a:pPr marL="230188" lvl="1">
              <a:defRPr/>
            </a:pPr>
            <a:r>
              <a:rPr lang="en-US" sz="1400" dirty="0"/>
              <a:t>     Distance() : feet(0), inches(0.0)</a:t>
            </a:r>
          </a:p>
          <a:p>
            <a:pPr marL="468313" lvl="1">
              <a:defRPr/>
            </a:pPr>
            <a:r>
              <a:rPr lang="en-US" sz="1400" dirty="0"/>
              <a:t>{ }</a:t>
            </a:r>
          </a:p>
          <a:p>
            <a:pPr marL="468313" lvl="1">
              <a:defRPr/>
            </a:pPr>
            <a:r>
              <a:rPr lang="en-US" sz="1400" dirty="0"/>
              <a:t>Distance(</a:t>
            </a:r>
            <a:r>
              <a:rPr lang="en-US" sz="1400" dirty="0" err="1"/>
              <a:t>int</a:t>
            </a:r>
            <a:r>
              <a:rPr lang="en-US" sz="1400" dirty="0"/>
              <a:t> ft, float in) : feet(ft), inches(in)</a:t>
            </a:r>
          </a:p>
          <a:p>
            <a:pPr marL="468313" lvl="1">
              <a:defRPr/>
            </a:pPr>
            <a:r>
              <a:rPr lang="en-US" sz="1400" dirty="0"/>
              <a:t>{ }</a:t>
            </a:r>
          </a:p>
          <a:p>
            <a:pPr marL="468313" lvl="1">
              <a:defRPr/>
            </a:pPr>
            <a:r>
              <a:rPr lang="en-US" sz="1400" dirty="0"/>
              <a:t>void </a:t>
            </a:r>
            <a:r>
              <a:rPr lang="en-US" sz="1400" dirty="0" err="1"/>
              <a:t>getdist</a:t>
            </a:r>
            <a:r>
              <a:rPr lang="en-US" sz="1400" dirty="0"/>
              <a:t>()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//get length from user</a:t>
            </a:r>
          </a:p>
          <a:p>
            <a:pPr marL="468313" lvl="1">
              <a:defRPr/>
            </a:pPr>
            <a:r>
              <a:rPr lang="en-US" sz="1400" dirty="0"/>
              <a:t>{</a:t>
            </a:r>
          </a:p>
          <a:p>
            <a:pPr marL="693738" lvl="1">
              <a:defRPr/>
            </a:pPr>
            <a:r>
              <a:rPr lang="en-US" sz="1400" dirty="0" err="1"/>
              <a:t>cout</a:t>
            </a:r>
            <a:r>
              <a:rPr lang="en-US" sz="1400" dirty="0"/>
              <a:t> &lt;&lt; “\</a:t>
            </a:r>
            <a:r>
              <a:rPr lang="en-US" sz="1400" dirty="0" err="1"/>
              <a:t>nEnter</a:t>
            </a:r>
            <a:r>
              <a:rPr lang="en-US" sz="1400" dirty="0"/>
              <a:t> feet: “; </a:t>
            </a:r>
            <a:r>
              <a:rPr lang="en-US" sz="1400" dirty="0" err="1"/>
              <a:t>cin</a:t>
            </a:r>
            <a:r>
              <a:rPr lang="en-US" sz="1400" dirty="0"/>
              <a:t> &gt;&gt; feet;</a:t>
            </a:r>
          </a:p>
          <a:p>
            <a:pPr marL="693738" lvl="1">
              <a:defRPr/>
            </a:pPr>
            <a:r>
              <a:rPr lang="fr-FR" sz="1400" dirty="0"/>
              <a:t>cout &lt;&lt; “Enter </a:t>
            </a:r>
            <a:r>
              <a:rPr lang="fr-FR" sz="1400" dirty="0" err="1"/>
              <a:t>inches</a:t>
            </a:r>
            <a:r>
              <a:rPr lang="fr-FR" sz="1400" dirty="0"/>
              <a:t>: “; </a:t>
            </a:r>
            <a:r>
              <a:rPr lang="fr-FR" sz="1400" dirty="0" err="1"/>
              <a:t>cin</a:t>
            </a:r>
            <a:r>
              <a:rPr lang="fr-FR" sz="1400" dirty="0"/>
              <a:t> &gt;&gt; </a:t>
            </a:r>
            <a:r>
              <a:rPr lang="fr-FR" sz="1400" dirty="0" err="1"/>
              <a:t>inches</a:t>
            </a:r>
            <a:r>
              <a:rPr lang="fr-FR" sz="1400" dirty="0"/>
              <a:t>;</a:t>
            </a:r>
          </a:p>
          <a:p>
            <a:pPr marL="468313" lvl="1">
              <a:defRPr/>
            </a:pPr>
            <a:r>
              <a:rPr lang="en-US" sz="1400" dirty="0"/>
              <a:t>}</a:t>
            </a:r>
          </a:p>
          <a:p>
            <a:pPr marL="468313" lvl="1">
              <a:defRPr/>
            </a:pPr>
            <a:r>
              <a:rPr lang="en-US" sz="1400" dirty="0"/>
              <a:t>void </a:t>
            </a:r>
            <a:r>
              <a:rPr lang="en-US" sz="1400" dirty="0" err="1"/>
              <a:t>showdist</a:t>
            </a:r>
            <a:r>
              <a:rPr lang="en-US" sz="1400" dirty="0"/>
              <a:t>() const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//display distance</a:t>
            </a:r>
          </a:p>
          <a:p>
            <a:pPr marL="468313" lvl="1">
              <a:defRPr/>
            </a:pPr>
            <a:r>
              <a:rPr lang="en-US" sz="1400" dirty="0"/>
              <a:t>{ </a:t>
            </a:r>
          </a:p>
          <a:p>
            <a:pPr marL="468313" lvl="1">
              <a:defRPr/>
            </a:pPr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feet &lt;&lt; “ : ” &lt;&lt; inches ; </a:t>
            </a:r>
          </a:p>
          <a:p>
            <a:pPr marL="468313" lvl="1">
              <a:defRPr/>
            </a:pPr>
            <a:r>
              <a:rPr lang="en-US" sz="1400" dirty="0"/>
              <a:t>}</a:t>
            </a:r>
          </a:p>
          <a:p>
            <a:pPr>
              <a:defRPr/>
            </a:pPr>
            <a:r>
              <a:rPr lang="en-US" sz="14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849313"/>
            <a:ext cx="4589463" cy="585628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class </a:t>
            </a:r>
            <a:r>
              <a:rPr lang="en-US" sz="1400" dirty="0" err="1"/>
              <a:t>DistSign</a:t>
            </a:r>
            <a:r>
              <a:rPr lang="en-US" sz="1400" dirty="0"/>
              <a:t> : public Distance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//adds sign to Distance</a:t>
            </a:r>
          </a:p>
          <a:p>
            <a:pPr>
              <a:defRPr/>
            </a:pPr>
            <a:r>
              <a:rPr lang="en-US" sz="1400" dirty="0"/>
              <a:t>{</a:t>
            </a:r>
          </a:p>
          <a:p>
            <a:pPr marL="230188" lvl="1">
              <a:defRPr/>
            </a:pPr>
            <a:r>
              <a:rPr lang="en-US" sz="1400" dirty="0"/>
              <a:t>private:</a:t>
            </a:r>
          </a:p>
          <a:p>
            <a:pPr marL="468313" lvl="1">
              <a:defRPr/>
            </a:pPr>
            <a:r>
              <a:rPr lang="en-US" sz="1400" dirty="0" err="1"/>
              <a:t>DSign</a:t>
            </a:r>
            <a:r>
              <a:rPr lang="en-US" sz="1400" dirty="0"/>
              <a:t> sign;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//sign is pos or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neg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1400" dirty="0"/>
              <a:t>public:</a:t>
            </a:r>
          </a:p>
          <a:p>
            <a:pPr marL="468313" lvl="1">
              <a:defRPr/>
            </a:pPr>
            <a:r>
              <a:rPr lang="en-US" sz="1400" dirty="0" err="1"/>
              <a:t>DistSign</a:t>
            </a:r>
            <a:r>
              <a:rPr lang="en-US" sz="1400" dirty="0"/>
              <a:t>() : Distance()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//call base constructor</a:t>
            </a:r>
          </a:p>
          <a:p>
            <a:pPr marL="468313" lvl="1">
              <a:defRPr/>
            </a:pPr>
            <a:r>
              <a:rPr lang="en-US" sz="1400" dirty="0"/>
              <a:t>{ sign = pos; }</a:t>
            </a:r>
          </a:p>
          <a:p>
            <a:pPr marL="468313" lvl="1">
              <a:defRPr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 2 or 3 argument constructor</a:t>
            </a:r>
          </a:p>
          <a:p>
            <a:pPr marL="468313" lvl="1">
              <a:defRPr/>
            </a:pPr>
            <a:r>
              <a:rPr lang="en-US" sz="1400" dirty="0" err="1"/>
              <a:t>DistSign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 ft, float in, </a:t>
            </a:r>
            <a:r>
              <a:rPr lang="en-US" sz="1400" dirty="0" err="1"/>
              <a:t>DSign</a:t>
            </a:r>
            <a:r>
              <a:rPr lang="en-US" sz="1400" dirty="0"/>
              <a:t> </a:t>
            </a:r>
            <a:r>
              <a:rPr lang="en-US" sz="1400" dirty="0" err="1"/>
              <a:t>sg</a:t>
            </a:r>
            <a:r>
              <a:rPr lang="en-US" sz="1400" dirty="0"/>
              <a:t>=pos) :</a:t>
            </a:r>
          </a:p>
          <a:p>
            <a:pPr marL="468313" lvl="1">
              <a:defRPr/>
            </a:pPr>
            <a:r>
              <a:rPr lang="en-US" sz="1400" dirty="0"/>
              <a:t>Distance(ft, in)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//call base constructor</a:t>
            </a:r>
          </a:p>
          <a:p>
            <a:pPr marL="468313" lvl="1">
              <a:defRPr/>
            </a:pPr>
            <a:r>
              <a:rPr lang="en-US" sz="1400" dirty="0"/>
              <a:t>{ </a:t>
            </a:r>
          </a:p>
          <a:p>
            <a:pPr marL="468313" lvl="1">
              <a:defRPr/>
            </a:pPr>
            <a:r>
              <a:rPr lang="en-US" sz="1400" dirty="0"/>
              <a:t>    sign = </a:t>
            </a:r>
            <a:r>
              <a:rPr lang="en-US" sz="1400" dirty="0" err="1"/>
              <a:t>sg</a:t>
            </a:r>
            <a:r>
              <a:rPr lang="en-US" sz="1400" dirty="0"/>
              <a:t>; </a:t>
            </a:r>
          </a:p>
          <a:p>
            <a:pPr marL="468313" lvl="1">
              <a:defRPr/>
            </a:pPr>
            <a:r>
              <a:rPr lang="en-US" sz="1400" dirty="0"/>
              <a:t>}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//set the sign</a:t>
            </a:r>
          </a:p>
          <a:p>
            <a:pPr marL="468313" lvl="1">
              <a:defRPr/>
            </a:pPr>
            <a:r>
              <a:rPr lang="en-US" sz="1400" dirty="0"/>
              <a:t>void </a:t>
            </a:r>
            <a:r>
              <a:rPr lang="en-US" sz="1400" dirty="0" err="1"/>
              <a:t>getdist</a:t>
            </a:r>
            <a:r>
              <a:rPr lang="en-US" sz="1400" dirty="0"/>
              <a:t>()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//get length from user</a:t>
            </a:r>
          </a:p>
          <a:p>
            <a:pPr marL="468313" lvl="1">
              <a:defRPr/>
            </a:pPr>
            <a:r>
              <a:rPr lang="en-US" sz="1400" dirty="0"/>
              <a:t>{</a:t>
            </a:r>
          </a:p>
          <a:p>
            <a:pPr marL="688975" lvl="2">
              <a:defRPr/>
            </a:pPr>
            <a:r>
              <a:rPr lang="en-US" sz="1400" dirty="0"/>
              <a:t>Distance::</a:t>
            </a:r>
            <a:r>
              <a:rPr lang="en-US" sz="1400" dirty="0" err="1"/>
              <a:t>getdist</a:t>
            </a:r>
            <a:r>
              <a:rPr lang="en-US" sz="1400" dirty="0"/>
              <a:t>();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//call base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getdist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</a:p>
          <a:p>
            <a:pPr marL="688975" lvl="2">
              <a:defRPr/>
            </a:pPr>
            <a:r>
              <a:rPr lang="en-US" sz="1400" dirty="0"/>
              <a:t>char </a:t>
            </a:r>
            <a:r>
              <a:rPr lang="en-US" sz="1400" dirty="0" err="1"/>
              <a:t>ch</a:t>
            </a:r>
            <a:r>
              <a:rPr lang="en-US" sz="1400" dirty="0"/>
              <a:t>;                 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//get sign from user</a:t>
            </a:r>
          </a:p>
          <a:p>
            <a:pPr marL="688975" lvl="2">
              <a:defRPr/>
            </a:pPr>
            <a:r>
              <a:rPr lang="en-US" sz="1400" dirty="0" err="1"/>
              <a:t>cout</a:t>
            </a:r>
            <a:r>
              <a:rPr lang="en-US" sz="1400" dirty="0"/>
              <a:t> &lt;&lt; “Enter sign (+ or -): “; </a:t>
            </a:r>
            <a:r>
              <a:rPr lang="en-US" sz="1400" dirty="0" err="1"/>
              <a:t>cin</a:t>
            </a:r>
            <a:r>
              <a:rPr lang="en-US" sz="1400" dirty="0"/>
              <a:t> &gt;&gt; </a:t>
            </a:r>
            <a:r>
              <a:rPr lang="en-US" sz="1400" dirty="0" err="1"/>
              <a:t>ch</a:t>
            </a:r>
            <a:r>
              <a:rPr lang="en-US" sz="1400" dirty="0"/>
              <a:t>;</a:t>
            </a:r>
          </a:p>
          <a:p>
            <a:pPr marL="688975" lvl="2">
              <a:defRPr/>
            </a:pPr>
            <a:r>
              <a:rPr lang="en-US" sz="1400" dirty="0"/>
              <a:t>sign = (</a:t>
            </a:r>
            <a:r>
              <a:rPr lang="en-US" sz="1400" dirty="0" err="1"/>
              <a:t>ch</a:t>
            </a:r>
            <a:r>
              <a:rPr lang="en-US" sz="1400" dirty="0"/>
              <a:t>==’+’) ? pos : </a:t>
            </a:r>
            <a:r>
              <a:rPr lang="en-US" sz="1400" dirty="0" err="1"/>
              <a:t>neg</a:t>
            </a:r>
            <a:r>
              <a:rPr lang="en-US" sz="1400" dirty="0"/>
              <a:t>;</a:t>
            </a:r>
          </a:p>
          <a:p>
            <a:pPr marL="468313" lvl="1">
              <a:defRPr/>
            </a:pPr>
            <a:r>
              <a:rPr lang="en-US" sz="1400" dirty="0"/>
              <a:t>}</a:t>
            </a:r>
          </a:p>
          <a:p>
            <a:pPr marL="468313" lvl="1">
              <a:defRPr/>
            </a:pPr>
            <a:r>
              <a:rPr lang="en-US" sz="1400" dirty="0"/>
              <a:t>void </a:t>
            </a:r>
            <a:r>
              <a:rPr lang="en-US" sz="1400" dirty="0" err="1"/>
              <a:t>showdist</a:t>
            </a:r>
            <a:r>
              <a:rPr lang="en-US" sz="1400" dirty="0"/>
              <a:t>() const //display distance</a:t>
            </a:r>
          </a:p>
          <a:p>
            <a:pPr marL="468313" lvl="1">
              <a:defRPr/>
            </a:pPr>
            <a:r>
              <a:rPr lang="en-US" sz="1400" dirty="0"/>
              <a:t>{</a:t>
            </a:r>
          </a:p>
          <a:p>
            <a:pPr marL="468313" lvl="1">
              <a:defRPr/>
            </a:pPr>
            <a:r>
              <a:rPr lang="en-US" sz="1400" dirty="0"/>
              <a:t>    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//show sign</a:t>
            </a:r>
            <a:endParaRPr lang="en-US" sz="1400" dirty="0"/>
          </a:p>
          <a:p>
            <a:pPr marL="693738" lvl="1">
              <a:defRPr/>
            </a:pPr>
            <a:r>
              <a:rPr lang="en-US" sz="1400" dirty="0" err="1"/>
              <a:t>cout</a:t>
            </a:r>
            <a:r>
              <a:rPr lang="en-US" sz="1400" dirty="0"/>
              <a:t> &lt;&lt; ( (sign==pos) ? “(+)” : “(-)” ); 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93738" lvl="1">
              <a:defRPr/>
            </a:pPr>
            <a:r>
              <a:rPr lang="en-US" sz="1400" dirty="0"/>
              <a:t>Distance::</a:t>
            </a:r>
            <a:r>
              <a:rPr lang="en-US" sz="1400" dirty="0" err="1"/>
              <a:t>showdist</a:t>
            </a:r>
            <a:r>
              <a:rPr lang="en-US" sz="1400" dirty="0"/>
              <a:t>();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//ft and in</a:t>
            </a:r>
          </a:p>
          <a:p>
            <a:pPr marL="468313" lvl="1">
              <a:defRPr/>
            </a:pPr>
            <a:r>
              <a:rPr lang="en-US" sz="1400" dirty="0"/>
              <a:t>}</a:t>
            </a:r>
          </a:p>
          <a:p>
            <a:pPr>
              <a:defRPr/>
            </a:pPr>
            <a:r>
              <a:rPr lang="en-US" sz="14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15595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248400" y="228600"/>
            <a:ext cx="2667000" cy="715963"/>
          </a:xfrm>
        </p:spPr>
        <p:txBody>
          <a:bodyPr/>
          <a:lstStyle/>
          <a:p>
            <a:pPr algn="r"/>
            <a:r>
              <a:rPr lang="en-US" smtClean="0"/>
              <a:t>Cont.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" y="609600"/>
            <a:ext cx="6019800" cy="3694113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>
              <a:defRPr/>
            </a:pPr>
            <a:r>
              <a:rPr lang="en-US" dirty="0"/>
              <a:t>{</a:t>
            </a:r>
          </a:p>
          <a:p>
            <a:pPr lvl="1">
              <a:defRPr/>
            </a:pPr>
            <a:r>
              <a:rPr lang="en-US" dirty="0" err="1"/>
              <a:t>DistSign</a:t>
            </a:r>
            <a:r>
              <a:rPr lang="en-US" dirty="0"/>
              <a:t> alpha;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//no-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arg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constructor</a:t>
            </a:r>
          </a:p>
          <a:p>
            <a:pPr lvl="1">
              <a:defRPr/>
            </a:pPr>
            <a:r>
              <a:rPr lang="en-US" dirty="0" err="1"/>
              <a:t>alpha.getdist</a:t>
            </a:r>
            <a:r>
              <a:rPr lang="en-US" dirty="0"/>
              <a:t>();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//get alpha from user</a:t>
            </a:r>
          </a:p>
          <a:p>
            <a:pPr lvl="1">
              <a:defRPr/>
            </a:pPr>
            <a:r>
              <a:rPr lang="en-US" dirty="0" err="1"/>
              <a:t>DistSign</a:t>
            </a:r>
            <a:r>
              <a:rPr lang="en-US" dirty="0"/>
              <a:t> beta(11, 6.25);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//2-arg constructor</a:t>
            </a:r>
          </a:p>
          <a:p>
            <a:pPr lvl="1">
              <a:defRPr/>
            </a:pPr>
            <a:r>
              <a:rPr lang="en-US" dirty="0" err="1"/>
              <a:t>DistSign</a:t>
            </a:r>
            <a:r>
              <a:rPr lang="en-US" dirty="0"/>
              <a:t> gamma(100, 5.5, </a:t>
            </a:r>
            <a:r>
              <a:rPr lang="en-US" dirty="0" err="1"/>
              <a:t>neg</a:t>
            </a:r>
            <a:r>
              <a:rPr lang="en-US" dirty="0"/>
              <a:t>);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//3-arg constructor</a:t>
            </a:r>
          </a:p>
          <a:p>
            <a:pPr lvl="1"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//display all distances</a:t>
            </a:r>
          </a:p>
          <a:p>
            <a:pPr lvl="1">
              <a:defRPr/>
            </a:pP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nalpha</a:t>
            </a:r>
            <a:r>
              <a:rPr lang="en-US" dirty="0"/>
              <a:t> = “; </a:t>
            </a:r>
            <a:r>
              <a:rPr lang="en-US" dirty="0" err="1"/>
              <a:t>alpha.showdist</a:t>
            </a:r>
            <a:r>
              <a:rPr lang="en-US" dirty="0"/>
              <a:t>();</a:t>
            </a:r>
          </a:p>
          <a:p>
            <a:pPr lvl="1">
              <a:defRPr/>
            </a:pP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nbeta</a:t>
            </a:r>
            <a:r>
              <a:rPr lang="en-US" dirty="0"/>
              <a:t> = “; </a:t>
            </a:r>
            <a:r>
              <a:rPr lang="en-US" dirty="0" err="1"/>
              <a:t>beta.showdist</a:t>
            </a:r>
            <a:r>
              <a:rPr lang="en-US" dirty="0"/>
              <a:t>();</a:t>
            </a:r>
          </a:p>
          <a:p>
            <a:pPr lvl="1">
              <a:defRPr/>
            </a:pPr>
            <a:r>
              <a:rPr lang="en-US" dirty="0" err="1"/>
              <a:t>cout</a:t>
            </a:r>
            <a:r>
              <a:rPr lang="en-US" dirty="0"/>
              <a:t> &lt;&lt; “\</a:t>
            </a:r>
            <a:r>
              <a:rPr lang="en-US" dirty="0" err="1"/>
              <a:t>ngamma</a:t>
            </a:r>
            <a:r>
              <a:rPr lang="en-US" dirty="0"/>
              <a:t> = “; </a:t>
            </a:r>
            <a:r>
              <a:rPr lang="en-US" dirty="0" err="1"/>
              <a:t>gamma.showdist</a:t>
            </a:r>
            <a:r>
              <a:rPr lang="en-US" dirty="0"/>
              <a:t>();</a:t>
            </a:r>
          </a:p>
          <a:p>
            <a:pPr lvl="1">
              <a:defRPr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lvl="1">
              <a:defRPr/>
            </a:pPr>
            <a:r>
              <a:rPr lang="en-US" dirty="0"/>
              <a:t>return 0;</a:t>
            </a:r>
          </a:p>
          <a:p>
            <a:pPr>
              <a:defRPr/>
            </a:pPr>
            <a:r>
              <a:rPr lang="en-US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4495800"/>
            <a:ext cx="3352800" cy="203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chemeClr val="bg1"/>
                </a:solidFill>
              </a:rPr>
              <a:t>Program Output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Enter feet: 6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Enter inches: 2.5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Enter sign (+ or -): -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alpha = (-)6 : 2.5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beta = (+)11 : 6.25</a:t>
            </a: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gamma = (-)100 : 5.5</a:t>
            </a:r>
          </a:p>
        </p:txBody>
      </p:sp>
    </p:spTree>
    <p:extLst>
      <p:ext uri="{BB962C8B-B14F-4D97-AF65-F5344CB8AC3E}">
        <p14:creationId xmlns:p14="http://schemas.microsoft.com/office/powerpoint/2010/main" xmlns="" val="3728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</a:p>
          <a:p>
            <a:r>
              <a:rPr lang="en-US" dirty="0" smtClean="0"/>
              <a:t>Protected members</a:t>
            </a:r>
          </a:p>
          <a:p>
            <a:r>
              <a:rPr lang="en-US" dirty="0" smtClean="0"/>
              <a:t>Constructor in derived class</a:t>
            </a:r>
          </a:p>
          <a:p>
            <a:r>
              <a:rPr lang="en-US" dirty="0" smtClean="0"/>
              <a:t>Function overriding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432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 class</a:t>
            </a:r>
          </a:p>
          <a:p>
            <a:r>
              <a:rPr lang="en-US" dirty="0" smtClean="0"/>
              <a:t>Derive class</a:t>
            </a:r>
          </a:p>
          <a:p>
            <a:pPr lvl="1"/>
            <a:r>
              <a:rPr lang="en-US" dirty="0"/>
              <a:t>A derived class represents a more specialized group of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Inherit behaviors of base class and can customize the inherited behavior 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irect </a:t>
            </a:r>
            <a:r>
              <a:rPr lang="en-US" dirty="0"/>
              <a:t>base class </a:t>
            </a:r>
            <a:r>
              <a:rPr lang="en-US" dirty="0" smtClean="0"/>
              <a:t>is </a:t>
            </a:r>
            <a:r>
              <a:rPr lang="en-US" dirty="0"/>
              <a:t>the base class from which a derived class explicitly </a:t>
            </a:r>
            <a:r>
              <a:rPr lang="en-US" dirty="0" smtClean="0"/>
              <a:t>inherits</a:t>
            </a:r>
          </a:p>
          <a:p>
            <a:r>
              <a:rPr lang="en-US" dirty="0"/>
              <a:t>I</a:t>
            </a:r>
            <a:r>
              <a:rPr lang="en-US" dirty="0" smtClean="0"/>
              <a:t>ndirect </a:t>
            </a:r>
            <a:r>
              <a:rPr lang="en-US" dirty="0"/>
              <a:t>base class is inherited from two or more levels up in the class </a:t>
            </a:r>
            <a:r>
              <a:rPr lang="en-US" dirty="0" smtClean="0"/>
              <a:t>hierarchy</a:t>
            </a:r>
          </a:p>
          <a:p>
            <a:r>
              <a:rPr lang="en-US" dirty="0"/>
              <a:t>single </a:t>
            </a:r>
            <a:r>
              <a:rPr lang="en-US" dirty="0" smtClean="0"/>
              <a:t>inheritance and </a:t>
            </a:r>
            <a:r>
              <a:rPr lang="en-US" dirty="0"/>
              <a:t>multiple inheritance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21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protected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Access </a:t>
            </a:r>
            <a:r>
              <a:rPr lang="en-US" dirty="0" err="1"/>
              <a:t>specifiers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public:</a:t>
            </a:r>
            <a:r>
              <a:rPr lang="en-US" dirty="0" smtClean="0"/>
              <a:t>  </a:t>
            </a:r>
            <a:r>
              <a:rPr lang="en-US" dirty="0"/>
              <a:t>accessible within the body of </a:t>
            </a:r>
            <a:r>
              <a:rPr lang="en-US" dirty="0" smtClean="0"/>
              <a:t>base class </a:t>
            </a:r>
            <a:r>
              <a:rPr lang="en-US" dirty="0"/>
              <a:t>and anywhere that the program</a:t>
            </a:r>
            <a:endParaRPr lang="en-US" dirty="0" smtClean="0"/>
          </a:p>
          <a:p>
            <a:pPr lvl="1"/>
            <a:r>
              <a:rPr lang="en-US" b="1" dirty="0"/>
              <a:t>private:</a:t>
            </a:r>
            <a:r>
              <a:rPr lang="en-US" dirty="0"/>
              <a:t> accessible only within the body of </a:t>
            </a:r>
            <a:r>
              <a:rPr lang="en-US" dirty="0" smtClean="0"/>
              <a:t>base class </a:t>
            </a:r>
            <a:r>
              <a:rPr lang="en-US" dirty="0"/>
              <a:t>and the friends of </a:t>
            </a:r>
            <a:r>
              <a:rPr lang="en-US" dirty="0" smtClean="0"/>
              <a:t>base class</a:t>
            </a:r>
          </a:p>
          <a:p>
            <a:r>
              <a:rPr lang="en-US" dirty="0"/>
              <a:t>A base class's protected members can be accessed within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body of that base class,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members and friends of that base class, and </a:t>
            </a:r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members and friends of any classes derived from that base class</a:t>
            </a:r>
          </a:p>
        </p:txBody>
      </p:sp>
    </p:spTree>
    <p:extLst>
      <p:ext uri="{BB962C8B-B14F-4D97-AF65-F5344CB8AC3E}">
        <p14:creationId xmlns:p14="http://schemas.microsoft.com/office/powerpoint/2010/main" xmlns="" val="235312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198"/>
            <a:ext cx="8839200" cy="595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/>
          <a:lstStyle/>
          <a:p>
            <a:r>
              <a:rPr lang="en-US" sz="4000" smtClean="0"/>
              <a:t>Generalization in UML Class Diagrams</a:t>
            </a:r>
          </a:p>
        </p:txBody>
      </p:sp>
    </p:spTree>
    <p:extLst>
      <p:ext uri="{BB962C8B-B14F-4D97-AF65-F5344CB8AC3E}">
        <p14:creationId xmlns:p14="http://schemas.microsoft.com/office/powerpoint/2010/main" xmlns="" val="229434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Generalization in UML Class Diagrams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43000"/>
            <a:ext cx="2362200" cy="5504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2518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943600" cy="595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129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839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285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11468</TotalTime>
  <Words>1330</Words>
  <Application>Microsoft Office PowerPoint</Application>
  <PresentationFormat>On-screen Show (4:3)</PresentationFormat>
  <Paragraphs>300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myPresentation1</vt:lpstr>
      <vt:lpstr>CSC241: Object Oriented Programming</vt:lpstr>
      <vt:lpstr>Previous Lecture</vt:lpstr>
      <vt:lpstr>Today’s Lecture</vt:lpstr>
      <vt:lpstr>Inheritance</vt:lpstr>
      <vt:lpstr>protected Members</vt:lpstr>
      <vt:lpstr>Generalization in UML Class Diagrams</vt:lpstr>
      <vt:lpstr>Generalization in UML Class Diagrams</vt:lpstr>
      <vt:lpstr>Cont.</vt:lpstr>
      <vt:lpstr>Cont.</vt:lpstr>
      <vt:lpstr>Inheritance – Example program</vt:lpstr>
      <vt:lpstr>Base Class Unchanged</vt:lpstr>
      <vt:lpstr>Dangers of protected  Access Specifier</vt:lpstr>
      <vt:lpstr>Derived class constructor</vt:lpstr>
      <vt:lpstr>Derived Class Constructors</vt:lpstr>
      <vt:lpstr>Derived class destructor</vt:lpstr>
      <vt:lpstr>Overriding Member Functions</vt:lpstr>
      <vt:lpstr>Example - stack </vt:lpstr>
      <vt:lpstr>Which function is called?</vt:lpstr>
      <vt:lpstr>Scope Resolution with Overridden Functions</vt:lpstr>
      <vt:lpstr>Inheritance in the Distance Class</vt:lpstr>
      <vt:lpstr>Cont.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677</cp:revision>
  <dcterms:created xsi:type="dcterms:W3CDTF">2006-08-16T00:00:00Z</dcterms:created>
  <dcterms:modified xsi:type="dcterms:W3CDTF">2012-10-13T11:22:02Z</dcterms:modified>
</cp:coreProperties>
</file>