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sldIdLst>
    <p:sldId id="445" r:id="rId2"/>
    <p:sldId id="969" r:id="rId3"/>
    <p:sldId id="981" r:id="rId4"/>
    <p:sldId id="997" r:id="rId5"/>
    <p:sldId id="998" r:id="rId6"/>
    <p:sldId id="1003" r:id="rId7"/>
    <p:sldId id="1012" r:id="rId8"/>
    <p:sldId id="1013" r:id="rId9"/>
    <p:sldId id="1014" r:id="rId10"/>
    <p:sldId id="1020" r:id="rId11"/>
    <p:sldId id="1021" r:id="rId12"/>
    <p:sldId id="1025" r:id="rId13"/>
    <p:sldId id="1023" r:id="rId14"/>
    <p:sldId id="1024" r:id="rId15"/>
    <p:sldId id="102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 horzBarState="maximized">
    <p:restoredLeft sz="25263" autoAdjust="0"/>
    <p:restoredTop sz="96980" autoAdjust="0"/>
  </p:normalViewPr>
  <p:slideViewPr>
    <p:cSldViewPr>
      <p:cViewPr>
        <p:scale>
          <a:sx n="70" d="100"/>
          <a:sy n="70" d="100"/>
        </p:scale>
        <p:origin x="-1068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ACAE0-6803-48D5-A557-BBE69F620AEF}" type="doc">
      <dgm:prSet loTypeId="urn:microsoft.com/office/officeart/2005/8/layout/orgChart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49D1A8-EF54-4CEB-B377-2C937622FB04}">
      <dgm:prSet phldrT="[Text]" custT="1"/>
      <dgm:spPr>
        <a:solidFill>
          <a:schemeClr val="accent1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200" b="1" dirty="0" smtClean="0">
              <a:solidFill>
                <a:schemeClr val="tx1"/>
              </a:solidFill>
            </a:rPr>
            <a:t>Employee</a:t>
          </a:r>
        </a:p>
        <a:p>
          <a:pPr algn="l"/>
          <a:r>
            <a:rPr lang="en-US" sz="3200" b="1" dirty="0" smtClean="0">
              <a:solidFill>
                <a:schemeClr val="tx1"/>
              </a:solidFill>
            </a:rPr>
            <a:t>Name</a:t>
          </a:r>
        </a:p>
        <a:p>
          <a:pPr algn="l"/>
          <a:r>
            <a:rPr lang="en-US" sz="3200" b="1" dirty="0" smtClean="0">
              <a:solidFill>
                <a:schemeClr val="tx1"/>
              </a:solidFill>
            </a:rPr>
            <a:t>Number</a:t>
          </a:r>
        </a:p>
        <a:p>
          <a:pPr algn="ctr"/>
          <a:endParaRPr lang="en-US" sz="2400" b="1" dirty="0">
            <a:solidFill>
              <a:schemeClr val="tx1"/>
            </a:solidFill>
          </a:endParaRPr>
        </a:p>
      </dgm:t>
    </dgm:pt>
    <dgm:pt modelId="{6F197133-3FF1-407A-A243-134FE8DFD902}" type="parTrans" cxnId="{E04BE5FE-32CD-466B-94A1-E54D63B8C30D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6FF1955C-16CA-487A-A35D-A98961DE59B6}" type="sibTrans" cxnId="{E04BE5FE-32CD-466B-94A1-E54D63B8C30D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3A34FD9E-5393-4553-AD4A-97C10C38555F}">
      <dgm:prSet phldrT="[Text]" custT="1"/>
      <dgm:spPr>
        <a:solidFill>
          <a:schemeClr val="accent2">
            <a:lumMod val="7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200" b="1" dirty="0" smtClean="0">
              <a:solidFill>
                <a:schemeClr val="tx1"/>
              </a:solidFill>
            </a:rPr>
            <a:t>Manager</a:t>
          </a:r>
        </a:p>
        <a:p>
          <a:pPr algn="l"/>
          <a:r>
            <a:rPr lang="en-US" sz="3200" b="1" dirty="0" smtClean="0">
              <a:solidFill>
                <a:schemeClr val="tx1"/>
              </a:solidFill>
            </a:rPr>
            <a:t>Tittle</a:t>
          </a:r>
        </a:p>
        <a:p>
          <a:pPr algn="l"/>
          <a:r>
            <a:rPr lang="en-US" sz="3200" b="1" dirty="0" smtClean="0">
              <a:solidFill>
                <a:schemeClr val="tx1"/>
              </a:solidFill>
            </a:rPr>
            <a:t>Club dues</a:t>
          </a:r>
        </a:p>
        <a:p>
          <a:pPr algn="ctr"/>
          <a:endParaRPr lang="en-US" sz="3200" b="1" dirty="0">
            <a:solidFill>
              <a:schemeClr val="tx1"/>
            </a:solidFill>
          </a:endParaRPr>
        </a:p>
      </dgm:t>
    </dgm:pt>
    <dgm:pt modelId="{7FA10258-C893-471D-A535-3B4DCC927DA0}" type="parTrans" cxnId="{DE547E00-4DD9-4127-98DB-9579957827E1}">
      <dgm:prSet/>
      <dgm:spPr>
        <a:ln w="38100">
          <a:solidFill>
            <a:schemeClr val="tx1"/>
          </a:solidFill>
          <a:tailEnd type="arrow"/>
        </a:ln>
      </dgm:spPr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A1274335-250E-45A7-A705-3565EEB6A51E}" type="sibTrans" cxnId="{DE547E00-4DD9-4127-98DB-9579957827E1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4A85CB8C-AD18-4D69-9AB3-D7D5A970BD92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lang="en-US" sz="3200" b="1" dirty="0" smtClean="0">
              <a:solidFill>
                <a:schemeClr val="tx1"/>
              </a:solidFill>
            </a:rPr>
            <a:t>Scientist</a:t>
          </a:r>
        </a:p>
        <a:p>
          <a:pPr algn="l"/>
          <a:r>
            <a:rPr lang="en-US" sz="3200" b="1" dirty="0" smtClean="0">
              <a:solidFill>
                <a:schemeClr val="tx1"/>
              </a:solidFill>
            </a:rPr>
            <a:t>Publication</a:t>
          </a:r>
        </a:p>
        <a:p>
          <a:pPr algn="l"/>
          <a:endParaRPr lang="en-US" sz="3200" b="1" dirty="0" smtClean="0">
            <a:solidFill>
              <a:schemeClr val="tx1"/>
            </a:solidFill>
          </a:endParaRPr>
        </a:p>
        <a:p>
          <a:pPr algn="l"/>
          <a:endParaRPr lang="en-US" sz="3200" b="1" dirty="0">
            <a:solidFill>
              <a:schemeClr val="tx1"/>
            </a:solidFill>
          </a:endParaRPr>
        </a:p>
      </dgm:t>
    </dgm:pt>
    <dgm:pt modelId="{B62B7BBB-8AB0-4FE3-9D46-16CC6DFCB74F}" type="parTrans" cxnId="{D906795D-4C55-4F29-BD2C-B8465A3C5BD5}">
      <dgm:prSet/>
      <dgm:spPr>
        <a:ln w="38100">
          <a:solidFill>
            <a:schemeClr val="tx1"/>
          </a:solidFill>
          <a:tailEnd type="arrow"/>
        </a:ln>
      </dgm:spPr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CE2F631D-929C-4127-98E2-BCA2D905F1C2}" type="sibTrans" cxnId="{D906795D-4C55-4F29-BD2C-B8465A3C5BD5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5621FE36-5757-490D-9D8B-D9E2F5F86B19}">
      <dgm:prSet phldrT="[Text]" custT="1"/>
      <dgm:spPr>
        <a:solidFill>
          <a:schemeClr val="bg2">
            <a:lumMod val="5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3200" b="1" dirty="0" smtClean="0">
              <a:solidFill>
                <a:schemeClr val="tx1"/>
              </a:solidFill>
            </a:rPr>
            <a:t>Laborer</a:t>
          </a:r>
        </a:p>
        <a:p>
          <a:endParaRPr lang="en-US" sz="3200" b="1" dirty="0" smtClean="0">
            <a:solidFill>
              <a:schemeClr val="tx1"/>
            </a:solidFill>
          </a:endParaRPr>
        </a:p>
        <a:p>
          <a:endParaRPr lang="en-US" sz="3200" b="1" dirty="0" smtClean="0">
            <a:solidFill>
              <a:schemeClr val="tx1"/>
            </a:solidFill>
          </a:endParaRPr>
        </a:p>
        <a:p>
          <a:endParaRPr lang="en-US" sz="3200" b="1" dirty="0">
            <a:solidFill>
              <a:schemeClr val="tx1"/>
            </a:solidFill>
          </a:endParaRPr>
        </a:p>
      </dgm:t>
    </dgm:pt>
    <dgm:pt modelId="{C6375B3D-F6B1-49F2-A872-540D189DC2FD}" type="parTrans" cxnId="{04994404-1E76-44ED-A9FF-661F86FD8820}">
      <dgm:prSet/>
      <dgm:spPr>
        <a:ln w="38100">
          <a:solidFill>
            <a:schemeClr val="tx1"/>
          </a:solidFill>
          <a:tailEnd type="arrow"/>
        </a:ln>
      </dgm:spPr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BCDA4D12-9330-4AE5-8AEC-13BA174FB7E8}" type="sibTrans" cxnId="{04994404-1E76-44ED-A9FF-661F86FD8820}">
      <dgm:prSet/>
      <dgm:spPr/>
      <dgm:t>
        <a:bodyPr/>
        <a:lstStyle/>
        <a:p>
          <a:endParaRPr lang="en-US" sz="3200" b="1">
            <a:solidFill>
              <a:schemeClr val="tx1"/>
            </a:solidFill>
          </a:endParaRPr>
        </a:p>
      </dgm:t>
    </dgm:pt>
    <dgm:pt modelId="{0EB9552F-BDFB-4144-9081-8FC00CEC3780}" type="pres">
      <dgm:prSet presAssocID="{A0EACAE0-6803-48D5-A557-BBE69F620AE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D2DB6B6-FCA9-4A61-B943-360D80DBA73B}" type="pres">
      <dgm:prSet presAssocID="{FB49D1A8-EF54-4CEB-B377-2C937622FB04}" presName="hierRoot1" presStyleCnt="0">
        <dgm:presLayoutVars>
          <dgm:hierBranch val="init"/>
        </dgm:presLayoutVars>
      </dgm:prSet>
      <dgm:spPr/>
    </dgm:pt>
    <dgm:pt modelId="{0B2D2AC5-BB69-4B75-A960-F17BDDCAEA29}" type="pres">
      <dgm:prSet presAssocID="{FB49D1A8-EF54-4CEB-B377-2C937622FB04}" presName="rootComposite1" presStyleCnt="0"/>
      <dgm:spPr/>
    </dgm:pt>
    <dgm:pt modelId="{DB29D561-6E41-4412-833C-50C4656FB57A}" type="pres">
      <dgm:prSet presAssocID="{FB49D1A8-EF54-4CEB-B377-2C937622FB04}" presName="rootText1" presStyleLbl="node0" presStyleIdx="0" presStyleCnt="1" custScaleX="153921" custScaleY="2591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16096B9-4F11-439F-80C4-3C728572E834}" type="pres">
      <dgm:prSet presAssocID="{FB49D1A8-EF54-4CEB-B377-2C937622FB04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53F7413-E8BF-4851-B7E4-D2EDDDCDD03F}" type="pres">
      <dgm:prSet presAssocID="{FB49D1A8-EF54-4CEB-B377-2C937622FB04}" presName="hierChild2" presStyleCnt="0"/>
      <dgm:spPr/>
    </dgm:pt>
    <dgm:pt modelId="{DCE8F635-82C7-4AB5-9003-C7BCFE774A3A}" type="pres">
      <dgm:prSet presAssocID="{7FA10258-C893-471D-A535-3B4DCC927DA0}" presName="Name37" presStyleLbl="parChTrans1D2" presStyleIdx="0" presStyleCnt="3"/>
      <dgm:spPr/>
      <dgm:t>
        <a:bodyPr/>
        <a:lstStyle/>
        <a:p>
          <a:endParaRPr lang="en-US"/>
        </a:p>
      </dgm:t>
    </dgm:pt>
    <dgm:pt modelId="{52CF8653-63C9-4953-B475-80E3349B72F8}" type="pres">
      <dgm:prSet presAssocID="{3A34FD9E-5393-4553-AD4A-97C10C38555F}" presName="hierRoot2" presStyleCnt="0">
        <dgm:presLayoutVars>
          <dgm:hierBranch val="init"/>
        </dgm:presLayoutVars>
      </dgm:prSet>
      <dgm:spPr/>
    </dgm:pt>
    <dgm:pt modelId="{60C014D0-6628-4E35-A462-7A4E18484C91}" type="pres">
      <dgm:prSet presAssocID="{3A34FD9E-5393-4553-AD4A-97C10C38555F}" presName="rootComposite" presStyleCnt="0"/>
      <dgm:spPr/>
    </dgm:pt>
    <dgm:pt modelId="{EC6A0611-C4DC-4680-BD63-FE71D5800EEC}" type="pres">
      <dgm:prSet presAssocID="{3A34FD9E-5393-4553-AD4A-97C10C38555F}" presName="rootText" presStyleLbl="node2" presStyleIdx="0" presStyleCnt="3" custScaleX="142132" custScaleY="264803" custLinFactNeighborY="177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06CC8B9-B717-4480-856F-818B4061D216}" type="pres">
      <dgm:prSet presAssocID="{3A34FD9E-5393-4553-AD4A-97C10C38555F}" presName="rootConnector" presStyleLbl="node2" presStyleIdx="0" presStyleCnt="3"/>
      <dgm:spPr/>
      <dgm:t>
        <a:bodyPr/>
        <a:lstStyle/>
        <a:p>
          <a:endParaRPr lang="en-US"/>
        </a:p>
      </dgm:t>
    </dgm:pt>
    <dgm:pt modelId="{61187936-DAD3-48A6-B8A9-548D1A44638C}" type="pres">
      <dgm:prSet presAssocID="{3A34FD9E-5393-4553-AD4A-97C10C38555F}" presName="hierChild4" presStyleCnt="0"/>
      <dgm:spPr/>
    </dgm:pt>
    <dgm:pt modelId="{04B22B9A-AF35-437A-BF1C-174F852C0E86}" type="pres">
      <dgm:prSet presAssocID="{3A34FD9E-5393-4553-AD4A-97C10C38555F}" presName="hierChild5" presStyleCnt="0"/>
      <dgm:spPr/>
    </dgm:pt>
    <dgm:pt modelId="{DE0156B8-E810-4808-98F5-C841526C9E70}" type="pres">
      <dgm:prSet presAssocID="{B62B7BBB-8AB0-4FE3-9D46-16CC6DFCB74F}" presName="Name37" presStyleLbl="parChTrans1D2" presStyleIdx="1" presStyleCnt="3"/>
      <dgm:spPr/>
      <dgm:t>
        <a:bodyPr/>
        <a:lstStyle/>
        <a:p>
          <a:endParaRPr lang="en-US"/>
        </a:p>
      </dgm:t>
    </dgm:pt>
    <dgm:pt modelId="{7B8C21B0-2F3F-4369-96BE-C4826B177401}" type="pres">
      <dgm:prSet presAssocID="{4A85CB8C-AD18-4D69-9AB3-D7D5A970BD92}" presName="hierRoot2" presStyleCnt="0">
        <dgm:presLayoutVars>
          <dgm:hierBranch val="init"/>
        </dgm:presLayoutVars>
      </dgm:prSet>
      <dgm:spPr/>
    </dgm:pt>
    <dgm:pt modelId="{D7F6CD62-57FE-49FD-B4EF-B832E4C7D9C1}" type="pres">
      <dgm:prSet presAssocID="{4A85CB8C-AD18-4D69-9AB3-D7D5A970BD92}" presName="rootComposite" presStyleCnt="0"/>
      <dgm:spPr/>
    </dgm:pt>
    <dgm:pt modelId="{13EC2FE9-41B5-4321-8377-23947A803988}" type="pres">
      <dgm:prSet presAssocID="{4A85CB8C-AD18-4D69-9AB3-D7D5A970BD92}" presName="rootText" presStyleLbl="node2" presStyleIdx="1" presStyleCnt="3" custScaleX="138640" custScaleY="262303" custLinFactNeighborX="-12974" custLinFactNeighborY="20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7906F5-3236-49E8-8885-0DEB43C687B0}" type="pres">
      <dgm:prSet presAssocID="{4A85CB8C-AD18-4D69-9AB3-D7D5A970BD92}" presName="rootConnector" presStyleLbl="node2" presStyleIdx="1" presStyleCnt="3"/>
      <dgm:spPr/>
      <dgm:t>
        <a:bodyPr/>
        <a:lstStyle/>
        <a:p>
          <a:endParaRPr lang="en-US"/>
        </a:p>
      </dgm:t>
    </dgm:pt>
    <dgm:pt modelId="{B9AA835D-E655-41AB-8DE1-240CC6D44E00}" type="pres">
      <dgm:prSet presAssocID="{4A85CB8C-AD18-4D69-9AB3-D7D5A970BD92}" presName="hierChild4" presStyleCnt="0"/>
      <dgm:spPr/>
    </dgm:pt>
    <dgm:pt modelId="{1D6A5C4A-3F14-4F58-9254-4FAA698D327C}" type="pres">
      <dgm:prSet presAssocID="{4A85CB8C-AD18-4D69-9AB3-D7D5A970BD92}" presName="hierChild5" presStyleCnt="0"/>
      <dgm:spPr/>
    </dgm:pt>
    <dgm:pt modelId="{5CAA2D2F-DD95-4D7D-82C4-BDB762721078}" type="pres">
      <dgm:prSet presAssocID="{C6375B3D-F6B1-49F2-A872-540D189DC2FD}" presName="Name37" presStyleLbl="parChTrans1D2" presStyleIdx="2" presStyleCnt="3"/>
      <dgm:spPr/>
      <dgm:t>
        <a:bodyPr/>
        <a:lstStyle/>
        <a:p>
          <a:endParaRPr lang="en-US"/>
        </a:p>
      </dgm:t>
    </dgm:pt>
    <dgm:pt modelId="{F0FFC079-8B22-4B24-B21B-565A7B96321D}" type="pres">
      <dgm:prSet presAssocID="{5621FE36-5757-490D-9D8B-D9E2F5F86B19}" presName="hierRoot2" presStyleCnt="0">
        <dgm:presLayoutVars>
          <dgm:hierBranch val="init"/>
        </dgm:presLayoutVars>
      </dgm:prSet>
      <dgm:spPr/>
    </dgm:pt>
    <dgm:pt modelId="{BC043AC5-B9D0-40F7-B76F-F436FB027CF4}" type="pres">
      <dgm:prSet presAssocID="{5621FE36-5757-490D-9D8B-D9E2F5F86B19}" presName="rootComposite" presStyleCnt="0"/>
      <dgm:spPr/>
    </dgm:pt>
    <dgm:pt modelId="{3003D305-0F6B-42A9-BA46-F2A70011A83A}" type="pres">
      <dgm:prSet presAssocID="{5621FE36-5757-490D-9D8B-D9E2F5F86B19}" presName="rootText" presStyleLbl="node2" presStyleIdx="2" presStyleCnt="3" custScaleX="116322" custScaleY="264802" custLinFactNeighborX="-18145" custLinFactNeighborY="177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2E7F0A-5350-4B2C-927A-56B5E9523F4D}" type="pres">
      <dgm:prSet presAssocID="{5621FE36-5757-490D-9D8B-D9E2F5F86B19}" presName="rootConnector" presStyleLbl="node2" presStyleIdx="2" presStyleCnt="3"/>
      <dgm:spPr/>
      <dgm:t>
        <a:bodyPr/>
        <a:lstStyle/>
        <a:p>
          <a:endParaRPr lang="en-US"/>
        </a:p>
      </dgm:t>
    </dgm:pt>
    <dgm:pt modelId="{6B67D2A3-2483-4F71-A920-9F56F0C11E20}" type="pres">
      <dgm:prSet presAssocID="{5621FE36-5757-490D-9D8B-D9E2F5F86B19}" presName="hierChild4" presStyleCnt="0"/>
      <dgm:spPr/>
    </dgm:pt>
    <dgm:pt modelId="{1B3FD54D-B44F-46A9-A1B1-34C6C1680226}" type="pres">
      <dgm:prSet presAssocID="{5621FE36-5757-490D-9D8B-D9E2F5F86B19}" presName="hierChild5" presStyleCnt="0"/>
      <dgm:spPr/>
    </dgm:pt>
    <dgm:pt modelId="{7A0F7F60-C4E2-4B96-85BC-904C2CD93979}" type="pres">
      <dgm:prSet presAssocID="{FB49D1A8-EF54-4CEB-B377-2C937622FB04}" presName="hierChild3" presStyleCnt="0"/>
      <dgm:spPr/>
    </dgm:pt>
  </dgm:ptLst>
  <dgm:cxnLst>
    <dgm:cxn modelId="{4F72DF21-2A7C-4DDA-B4B6-AD5570A71236}" type="presOf" srcId="{FB49D1A8-EF54-4CEB-B377-2C937622FB04}" destId="{DB29D561-6E41-4412-833C-50C4656FB57A}" srcOrd="0" destOrd="0" presId="urn:microsoft.com/office/officeart/2005/8/layout/orgChart1"/>
    <dgm:cxn modelId="{D906795D-4C55-4F29-BD2C-B8465A3C5BD5}" srcId="{FB49D1A8-EF54-4CEB-B377-2C937622FB04}" destId="{4A85CB8C-AD18-4D69-9AB3-D7D5A970BD92}" srcOrd="1" destOrd="0" parTransId="{B62B7BBB-8AB0-4FE3-9D46-16CC6DFCB74F}" sibTransId="{CE2F631D-929C-4127-98E2-BCA2D905F1C2}"/>
    <dgm:cxn modelId="{EBBA2AB9-60FA-49FB-80D7-D373EDAD5C6C}" type="presOf" srcId="{5621FE36-5757-490D-9D8B-D9E2F5F86B19}" destId="{AD2E7F0A-5350-4B2C-927A-56B5E9523F4D}" srcOrd="1" destOrd="0" presId="urn:microsoft.com/office/officeart/2005/8/layout/orgChart1"/>
    <dgm:cxn modelId="{38B52855-26F5-4AD1-A2C5-4D9959BFD168}" type="presOf" srcId="{3A34FD9E-5393-4553-AD4A-97C10C38555F}" destId="{EC6A0611-C4DC-4680-BD63-FE71D5800EEC}" srcOrd="0" destOrd="0" presId="urn:microsoft.com/office/officeart/2005/8/layout/orgChart1"/>
    <dgm:cxn modelId="{253BCCD1-E6F6-44E7-83AE-CFEF87BB6785}" type="presOf" srcId="{5621FE36-5757-490D-9D8B-D9E2F5F86B19}" destId="{3003D305-0F6B-42A9-BA46-F2A70011A83A}" srcOrd="0" destOrd="0" presId="urn:microsoft.com/office/officeart/2005/8/layout/orgChart1"/>
    <dgm:cxn modelId="{DE547E00-4DD9-4127-98DB-9579957827E1}" srcId="{FB49D1A8-EF54-4CEB-B377-2C937622FB04}" destId="{3A34FD9E-5393-4553-AD4A-97C10C38555F}" srcOrd="0" destOrd="0" parTransId="{7FA10258-C893-471D-A535-3B4DCC927DA0}" sibTransId="{A1274335-250E-45A7-A705-3565EEB6A51E}"/>
    <dgm:cxn modelId="{73BD1D11-2CF3-4F52-AA90-40F262711669}" type="presOf" srcId="{7FA10258-C893-471D-A535-3B4DCC927DA0}" destId="{DCE8F635-82C7-4AB5-9003-C7BCFE774A3A}" srcOrd="0" destOrd="0" presId="urn:microsoft.com/office/officeart/2005/8/layout/orgChart1"/>
    <dgm:cxn modelId="{E04BE5FE-32CD-466B-94A1-E54D63B8C30D}" srcId="{A0EACAE0-6803-48D5-A557-BBE69F620AEF}" destId="{FB49D1A8-EF54-4CEB-B377-2C937622FB04}" srcOrd="0" destOrd="0" parTransId="{6F197133-3FF1-407A-A243-134FE8DFD902}" sibTransId="{6FF1955C-16CA-487A-A35D-A98961DE59B6}"/>
    <dgm:cxn modelId="{04994404-1E76-44ED-A9FF-661F86FD8820}" srcId="{FB49D1A8-EF54-4CEB-B377-2C937622FB04}" destId="{5621FE36-5757-490D-9D8B-D9E2F5F86B19}" srcOrd="2" destOrd="0" parTransId="{C6375B3D-F6B1-49F2-A872-540D189DC2FD}" sibTransId="{BCDA4D12-9330-4AE5-8AEC-13BA174FB7E8}"/>
    <dgm:cxn modelId="{F20EEFBB-F68D-466B-888C-B2CF1ED99682}" type="presOf" srcId="{4A85CB8C-AD18-4D69-9AB3-D7D5A970BD92}" destId="{13EC2FE9-41B5-4321-8377-23947A803988}" srcOrd="0" destOrd="0" presId="urn:microsoft.com/office/officeart/2005/8/layout/orgChart1"/>
    <dgm:cxn modelId="{1F767676-5A9E-4ADF-8B80-B7A7466253AB}" type="presOf" srcId="{4A85CB8C-AD18-4D69-9AB3-D7D5A970BD92}" destId="{2B7906F5-3236-49E8-8885-0DEB43C687B0}" srcOrd="1" destOrd="0" presId="urn:microsoft.com/office/officeart/2005/8/layout/orgChart1"/>
    <dgm:cxn modelId="{E0B790C3-D72A-4EF0-8283-FD80FB265A4D}" type="presOf" srcId="{FB49D1A8-EF54-4CEB-B377-2C937622FB04}" destId="{D16096B9-4F11-439F-80C4-3C728572E834}" srcOrd="1" destOrd="0" presId="urn:microsoft.com/office/officeart/2005/8/layout/orgChart1"/>
    <dgm:cxn modelId="{620A1CAC-AD1C-4709-8F9D-D33CC64FA7CD}" type="presOf" srcId="{C6375B3D-F6B1-49F2-A872-540D189DC2FD}" destId="{5CAA2D2F-DD95-4D7D-82C4-BDB762721078}" srcOrd="0" destOrd="0" presId="urn:microsoft.com/office/officeart/2005/8/layout/orgChart1"/>
    <dgm:cxn modelId="{57BA3A80-1AF3-490F-B88F-8D758D2FA841}" type="presOf" srcId="{A0EACAE0-6803-48D5-A557-BBE69F620AEF}" destId="{0EB9552F-BDFB-4144-9081-8FC00CEC3780}" srcOrd="0" destOrd="0" presId="urn:microsoft.com/office/officeart/2005/8/layout/orgChart1"/>
    <dgm:cxn modelId="{84F1D6DE-B20E-4C25-915F-93820DCB7881}" type="presOf" srcId="{B62B7BBB-8AB0-4FE3-9D46-16CC6DFCB74F}" destId="{DE0156B8-E810-4808-98F5-C841526C9E70}" srcOrd="0" destOrd="0" presId="urn:microsoft.com/office/officeart/2005/8/layout/orgChart1"/>
    <dgm:cxn modelId="{5D6A8612-EAC2-4F7E-A98C-0B44C8ABED2F}" type="presOf" srcId="{3A34FD9E-5393-4553-AD4A-97C10C38555F}" destId="{F06CC8B9-B717-4480-856F-818B4061D216}" srcOrd="1" destOrd="0" presId="urn:microsoft.com/office/officeart/2005/8/layout/orgChart1"/>
    <dgm:cxn modelId="{B1CFC7E2-6106-4131-8B2A-2996AC81F77F}" type="presParOf" srcId="{0EB9552F-BDFB-4144-9081-8FC00CEC3780}" destId="{ED2DB6B6-FCA9-4A61-B943-360D80DBA73B}" srcOrd="0" destOrd="0" presId="urn:microsoft.com/office/officeart/2005/8/layout/orgChart1"/>
    <dgm:cxn modelId="{19CE4A1F-61F6-4BBA-BEC3-1CB5316C1163}" type="presParOf" srcId="{ED2DB6B6-FCA9-4A61-B943-360D80DBA73B}" destId="{0B2D2AC5-BB69-4B75-A960-F17BDDCAEA29}" srcOrd="0" destOrd="0" presId="urn:microsoft.com/office/officeart/2005/8/layout/orgChart1"/>
    <dgm:cxn modelId="{B45A9B9B-5839-4538-A5FF-69D003FA4992}" type="presParOf" srcId="{0B2D2AC5-BB69-4B75-A960-F17BDDCAEA29}" destId="{DB29D561-6E41-4412-833C-50C4656FB57A}" srcOrd="0" destOrd="0" presId="urn:microsoft.com/office/officeart/2005/8/layout/orgChart1"/>
    <dgm:cxn modelId="{EF4B8CC5-5153-4C45-B2AC-18796048A762}" type="presParOf" srcId="{0B2D2AC5-BB69-4B75-A960-F17BDDCAEA29}" destId="{D16096B9-4F11-439F-80C4-3C728572E834}" srcOrd="1" destOrd="0" presId="urn:microsoft.com/office/officeart/2005/8/layout/orgChart1"/>
    <dgm:cxn modelId="{1B91009A-6702-4B9D-AA98-27201F3A4FF5}" type="presParOf" srcId="{ED2DB6B6-FCA9-4A61-B943-360D80DBA73B}" destId="{253F7413-E8BF-4851-B7E4-D2EDDDCDD03F}" srcOrd="1" destOrd="0" presId="urn:microsoft.com/office/officeart/2005/8/layout/orgChart1"/>
    <dgm:cxn modelId="{12902907-389C-4B32-9D5D-FAC0DA4EDA47}" type="presParOf" srcId="{253F7413-E8BF-4851-B7E4-D2EDDDCDD03F}" destId="{DCE8F635-82C7-4AB5-9003-C7BCFE774A3A}" srcOrd="0" destOrd="0" presId="urn:microsoft.com/office/officeart/2005/8/layout/orgChart1"/>
    <dgm:cxn modelId="{F323930C-2FA7-444D-9543-0751D86BEFBF}" type="presParOf" srcId="{253F7413-E8BF-4851-B7E4-D2EDDDCDD03F}" destId="{52CF8653-63C9-4953-B475-80E3349B72F8}" srcOrd="1" destOrd="0" presId="urn:microsoft.com/office/officeart/2005/8/layout/orgChart1"/>
    <dgm:cxn modelId="{EFAD9705-2A0F-46F2-9E3F-340EDA5D87B6}" type="presParOf" srcId="{52CF8653-63C9-4953-B475-80E3349B72F8}" destId="{60C014D0-6628-4E35-A462-7A4E18484C91}" srcOrd="0" destOrd="0" presId="urn:microsoft.com/office/officeart/2005/8/layout/orgChart1"/>
    <dgm:cxn modelId="{44700D5E-CD4D-48A1-A12B-8E3EC28533BE}" type="presParOf" srcId="{60C014D0-6628-4E35-A462-7A4E18484C91}" destId="{EC6A0611-C4DC-4680-BD63-FE71D5800EEC}" srcOrd="0" destOrd="0" presId="urn:microsoft.com/office/officeart/2005/8/layout/orgChart1"/>
    <dgm:cxn modelId="{56FEB74C-1594-47E7-A1DE-069FD903E0BE}" type="presParOf" srcId="{60C014D0-6628-4E35-A462-7A4E18484C91}" destId="{F06CC8B9-B717-4480-856F-818B4061D216}" srcOrd="1" destOrd="0" presId="urn:microsoft.com/office/officeart/2005/8/layout/orgChart1"/>
    <dgm:cxn modelId="{FA932797-8287-4E0A-B1CA-F977F1A3D613}" type="presParOf" srcId="{52CF8653-63C9-4953-B475-80E3349B72F8}" destId="{61187936-DAD3-48A6-B8A9-548D1A44638C}" srcOrd="1" destOrd="0" presId="urn:microsoft.com/office/officeart/2005/8/layout/orgChart1"/>
    <dgm:cxn modelId="{933CC0B5-9738-49CF-AE35-E4BBF5A3F20C}" type="presParOf" srcId="{52CF8653-63C9-4953-B475-80E3349B72F8}" destId="{04B22B9A-AF35-437A-BF1C-174F852C0E86}" srcOrd="2" destOrd="0" presId="urn:microsoft.com/office/officeart/2005/8/layout/orgChart1"/>
    <dgm:cxn modelId="{EA0E8967-0A04-40E1-9DF2-8F107D229E66}" type="presParOf" srcId="{253F7413-E8BF-4851-B7E4-D2EDDDCDD03F}" destId="{DE0156B8-E810-4808-98F5-C841526C9E70}" srcOrd="2" destOrd="0" presId="urn:microsoft.com/office/officeart/2005/8/layout/orgChart1"/>
    <dgm:cxn modelId="{9D13C2E9-9E8E-4892-8994-A5BA59726450}" type="presParOf" srcId="{253F7413-E8BF-4851-B7E4-D2EDDDCDD03F}" destId="{7B8C21B0-2F3F-4369-96BE-C4826B177401}" srcOrd="3" destOrd="0" presId="urn:microsoft.com/office/officeart/2005/8/layout/orgChart1"/>
    <dgm:cxn modelId="{31E74C12-2D8B-4A6E-96F1-EAF824E5F039}" type="presParOf" srcId="{7B8C21B0-2F3F-4369-96BE-C4826B177401}" destId="{D7F6CD62-57FE-49FD-B4EF-B832E4C7D9C1}" srcOrd="0" destOrd="0" presId="urn:microsoft.com/office/officeart/2005/8/layout/orgChart1"/>
    <dgm:cxn modelId="{D18224D0-0E26-4986-B359-F974D9BBDF00}" type="presParOf" srcId="{D7F6CD62-57FE-49FD-B4EF-B832E4C7D9C1}" destId="{13EC2FE9-41B5-4321-8377-23947A803988}" srcOrd="0" destOrd="0" presId="urn:microsoft.com/office/officeart/2005/8/layout/orgChart1"/>
    <dgm:cxn modelId="{9DCE6DC0-7B16-4568-B1AA-81092D28EE1C}" type="presParOf" srcId="{D7F6CD62-57FE-49FD-B4EF-B832E4C7D9C1}" destId="{2B7906F5-3236-49E8-8885-0DEB43C687B0}" srcOrd="1" destOrd="0" presId="urn:microsoft.com/office/officeart/2005/8/layout/orgChart1"/>
    <dgm:cxn modelId="{85B9B0E6-508D-4133-AE09-C1D4B0BBAD18}" type="presParOf" srcId="{7B8C21B0-2F3F-4369-96BE-C4826B177401}" destId="{B9AA835D-E655-41AB-8DE1-240CC6D44E00}" srcOrd="1" destOrd="0" presId="urn:microsoft.com/office/officeart/2005/8/layout/orgChart1"/>
    <dgm:cxn modelId="{1A9FD06E-7F2D-4EBD-A277-9A4AE64BDEC9}" type="presParOf" srcId="{7B8C21B0-2F3F-4369-96BE-C4826B177401}" destId="{1D6A5C4A-3F14-4F58-9254-4FAA698D327C}" srcOrd="2" destOrd="0" presId="urn:microsoft.com/office/officeart/2005/8/layout/orgChart1"/>
    <dgm:cxn modelId="{61663459-18A7-4CCC-A9BC-BE152ECE74A5}" type="presParOf" srcId="{253F7413-E8BF-4851-B7E4-D2EDDDCDD03F}" destId="{5CAA2D2F-DD95-4D7D-82C4-BDB762721078}" srcOrd="4" destOrd="0" presId="urn:microsoft.com/office/officeart/2005/8/layout/orgChart1"/>
    <dgm:cxn modelId="{35FC3AA0-6DFB-4D5D-B1F4-A432D569DC95}" type="presParOf" srcId="{253F7413-E8BF-4851-B7E4-D2EDDDCDD03F}" destId="{F0FFC079-8B22-4B24-B21B-565A7B96321D}" srcOrd="5" destOrd="0" presId="urn:microsoft.com/office/officeart/2005/8/layout/orgChart1"/>
    <dgm:cxn modelId="{44D72A2F-B27F-4273-BB90-3DE8DE9F4713}" type="presParOf" srcId="{F0FFC079-8B22-4B24-B21B-565A7B96321D}" destId="{BC043AC5-B9D0-40F7-B76F-F436FB027CF4}" srcOrd="0" destOrd="0" presId="urn:microsoft.com/office/officeart/2005/8/layout/orgChart1"/>
    <dgm:cxn modelId="{3B5EB349-8A72-4D44-BE55-DE3DBE6F2AA2}" type="presParOf" srcId="{BC043AC5-B9D0-40F7-B76F-F436FB027CF4}" destId="{3003D305-0F6B-42A9-BA46-F2A70011A83A}" srcOrd="0" destOrd="0" presId="urn:microsoft.com/office/officeart/2005/8/layout/orgChart1"/>
    <dgm:cxn modelId="{EC0D7DDD-A2F8-480A-9432-166962E0B5C5}" type="presParOf" srcId="{BC043AC5-B9D0-40F7-B76F-F436FB027CF4}" destId="{AD2E7F0A-5350-4B2C-927A-56B5E9523F4D}" srcOrd="1" destOrd="0" presId="urn:microsoft.com/office/officeart/2005/8/layout/orgChart1"/>
    <dgm:cxn modelId="{10D209EB-349D-4EFC-940F-CA2327828E2C}" type="presParOf" srcId="{F0FFC079-8B22-4B24-B21B-565A7B96321D}" destId="{6B67D2A3-2483-4F71-A920-9F56F0C11E20}" srcOrd="1" destOrd="0" presId="urn:microsoft.com/office/officeart/2005/8/layout/orgChart1"/>
    <dgm:cxn modelId="{25B7315B-CB41-4041-9275-83BB5EE616C7}" type="presParOf" srcId="{F0FFC079-8B22-4B24-B21B-565A7B96321D}" destId="{1B3FD54D-B44F-46A9-A1B1-34C6C1680226}" srcOrd="2" destOrd="0" presId="urn:microsoft.com/office/officeart/2005/8/layout/orgChart1"/>
    <dgm:cxn modelId="{605C58C4-432D-4205-A84A-D23177ECDF6D}" type="presParOf" srcId="{ED2DB6B6-FCA9-4A61-B943-360D80DBA73B}" destId="{7A0F7F60-C4E2-4B96-85BC-904C2CD939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  <a:ext uri="{C62137D5-CB1D-491B-B009-E17868A290BF}">
      <dgm14:recolorImg xmlns:dgm14="http://schemas.microsoft.com/office/drawing/2010/diagram" xmlns="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AA2D2F-DD95-4D7D-82C4-BDB762721078}">
      <dsp:nvSpPr>
        <dsp:cNvPr id="0" name=""/>
        <dsp:cNvSpPr/>
      </dsp:nvSpPr>
      <dsp:spPr>
        <a:xfrm>
          <a:off x="4229100" y="2666385"/>
          <a:ext cx="2758253" cy="5752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104"/>
              </a:lnTo>
              <a:lnTo>
                <a:pt x="2758253" y="373104"/>
              </a:lnTo>
              <a:lnTo>
                <a:pt x="2758253" y="57529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0156B8-E810-4808-98F5-C841526C9E70}">
      <dsp:nvSpPr>
        <dsp:cNvPr id="0" name=""/>
        <dsp:cNvSpPr/>
      </dsp:nvSpPr>
      <dsp:spPr>
        <a:xfrm>
          <a:off x="4182051" y="2666385"/>
          <a:ext cx="91440" cy="599353"/>
        </a:xfrm>
        <a:custGeom>
          <a:avLst/>
          <a:gdLst/>
          <a:ahLst/>
          <a:cxnLst/>
          <a:rect l="0" t="0" r="0" b="0"/>
          <a:pathLst>
            <a:path>
              <a:moveTo>
                <a:pt x="47048" y="0"/>
              </a:moveTo>
              <a:lnTo>
                <a:pt x="47048" y="397165"/>
              </a:lnTo>
              <a:lnTo>
                <a:pt x="45720" y="397165"/>
              </a:lnTo>
              <a:lnTo>
                <a:pt x="45720" y="59935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E8F635-82C7-4AB5-9003-C7BCFE774A3A}">
      <dsp:nvSpPr>
        <dsp:cNvPr id="0" name=""/>
        <dsp:cNvSpPr/>
      </dsp:nvSpPr>
      <dsp:spPr>
        <a:xfrm>
          <a:off x="1369944" y="2666385"/>
          <a:ext cx="2859155" cy="575283"/>
        </a:xfrm>
        <a:custGeom>
          <a:avLst/>
          <a:gdLst/>
          <a:ahLst/>
          <a:cxnLst/>
          <a:rect l="0" t="0" r="0" b="0"/>
          <a:pathLst>
            <a:path>
              <a:moveTo>
                <a:pt x="2859155" y="0"/>
              </a:moveTo>
              <a:lnTo>
                <a:pt x="2859155" y="373095"/>
              </a:lnTo>
              <a:lnTo>
                <a:pt x="0" y="373095"/>
              </a:lnTo>
              <a:lnTo>
                <a:pt x="0" y="57528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tailEnd type="arrow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9D561-6E41-4412-833C-50C4656FB57A}">
      <dsp:nvSpPr>
        <dsp:cNvPr id="0" name=""/>
        <dsp:cNvSpPr/>
      </dsp:nvSpPr>
      <dsp:spPr>
        <a:xfrm>
          <a:off x="2747146" y="170909"/>
          <a:ext cx="2963907" cy="2495476"/>
        </a:xfrm>
        <a:prstGeom prst="rect">
          <a:avLst/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Employee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Name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Number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b="1" kern="1200" dirty="0">
            <a:solidFill>
              <a:schemeClr val="tx1"/>
            </a:solidFill>
          </a:endParaRPr>
        </a:p>
      </dsp:txBody>
      <dsp:txXfrm>
        <a:off x="2747146" y="170909"/>
        <a:ext cx="2963907" cy="2495476"/>
      </dsp:txXfrm>
    </dsp:sp>
    <dsp:sp modelId="{EC6A0611-C4DC-4680-BD63-FE71D5800EEC}">
      <dsp:nvSpPr>
        <dsp:cNvPr id="0" name=""/>
        <dsp:cNvSpPr/>
      </dsp:nvSpPr>
      <dsp:spPr>
        <a:xfrm>
          <a:off x="1495" y="3241669"/>
          <a:ext cx="2736898" cy="2549527"/>
        </a:xfrm>
        <a:prstGeom prst="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Manager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Tittle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Club dues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solidFill>
              <a:schemeClr val="tx1"/>
            </a:solidFill>
          </a:endParaRPr>
        </a:p>
      </dsp:txBody>
      <dsp:txXfrm>
        <a:off x="1495" y="3241669"/>
        <a:ext cx="2736898" cy="2549527"/>
      </dsp:txXfrm>
    </dsp:sp>
    <dsp:sp modelId="{13EC2FE9-41B5-4321-8377-23947A803988}">
      <dsp:nvSpPr>
        <dsp:cNvPr id="0" name=""/>
        <dsp:cNvSpPr/>
      </dsp:nvSpPr>
      <dsp:spPr>
        <a:xfrm>
          <a:off x="2892943" y="3265739"/>
          <a:ext cx="2669656" cy="2525457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Scientist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Publication</a:t>
          </a: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 smtClean="0">
            <a:solidFill>
              <a:schemeClr val="tx1"/>
            </a:solidFill>
          </a:endParaRPr>
        </a:p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solidFill>
              <a:schemeClr val="tx1"/>
            </a:solidFill>
          </a:endParaRPr>
        </a:p>
      </dsp:txBody>
      <dsp:txXfrm>
        <a:off x="2892943" y="3265739"/>
        <a:ext cx="2669656" cy="2525457"/>
      </dsp:txXfrm>
    </dsp:sp>
    <dsp:sp modelId="{3003D305-0F6B-42A9-BA46-F2A70011A83A}">
      <dsp:nvSpPr>
        <dsp:cNvPr id="0" name=""/>
        <dsp:cNvSpPr/>
      </dsp:nvSpPr>
      <dsp:spPr>
        <a:xfrm>
          <a:off x="5867403" y="3241679"/>
          <a:ext cx="2239900" cy="2549518"/>
        </a:xfrm>
        <a:prstGeom prst="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chemeClr val="tx1"/>
              </a:solidFill>
            </a:rPr>
            <a:t>Laborer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 smtClean="0">
            <a:solidFill>
              <a:schemeClr val="tx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 smtClean="0">
            <a:solidFill>
              <a:schemeClr val="tx1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200" b="1" kern="1200" dirty="0">
            <a:solidFill>
              <a:schemeClr val="tx1"/>
            </a:solidFill>
          </a:endParaRPr>
        </a:p>
      </dsp:txBody>
      <dsp:txXfrm>
        <a:off x="5867403" y="3241679"/>
        <a:ext cx="2239900" cy="2549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6AA9C-C781-4F26-B6CB-D244D58BD789}" type="datetimeFigureOut">
              <a:rPr lang="en-US" smtClean="0"/>
              <a:pPr/>
              <a:t>10/15/2012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16EE2-1D9B-4258-A1AD-BBDE1A15A8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0419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33600" y="6411686"/>
            <a:ext cx="4713516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3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1600" b="1" kern="1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1219200" cy="27304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9800" y="6400797"/>
            <a:ext cx="4713516" cy="228601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2" y="6477000"/>
            <a:ext cx="609598" cy="304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fld id="{1E32015C-E597-49C4-B278-585ED5F3176A}" type="slidenum">
              <a:rPr lang="en-US" sz="14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/>
              <a:t>‹#›</a:t>
            </a:fld>
            <a:endParaRPr lang="en-US" sz="1400" kern="1200" dirty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program/class_hierarchies.cp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program/Stack_overriding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program/Stack_overriding.cpp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458200" cy="1470025"/>
          </a:xfrm>
        </p:spPr>
        <p:txBody>
          <a:bodyPr/>
          <a:lstStyle/>
          <a:p>
            <a:r>
              <a:rPr lang="en-US" dirty="0" smtClean="0"/>
              <a:t>CSC241: Object Oriented Programming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144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No 14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56"/>
    </mc:Choice>
    <mc:Fallback>
      <p:transition spd="slow" advTm="1356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r>
              <a:rPr lang="en-US" smtClean="0"/>
              <a:t>Class Hierarchies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15000"/>
          </a:xfrm>
        </p:spPr>
        <p:txBody>
          <a:bodyPr/>
          <a:lstStyle/>
          <a:p>
            <a:pPr algn="just"/>
            <a:r>
              <a:rPr lang="en-US" sz="2800" dirty="0" smtClean="0"/>
              <a:t>So far we have seen examples to add functionality to an existing class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et’s look at an example where inheritance is used for a different purpose: as part of the original design of a program</a:t>
            </a:r>
          </a:p>
          <a:p>
            <a:r>
              <a:rPr lang="en-US" sz="2800" dirty="0" smtClean="0"/>
              <a:t>Widget company has employees: For simplicity, only three kinds of employees are considered</a:t>
            </a:r>
          </a:p>
          <a:p>
            <a:pPr lvl="1"/>
            <a:r>
              <a:rPr lang="en-US" dirty="0" smtClean="0"/>
              <a:t>Managers manage, </a:t>
            </a:r>
          </a:p>
          <a:p>
            <a:pPr lvl="1"/>
            <a:r>
              <a:rPr lang="en-US" dirty="0" smtClean="0"/>
              <a:t>Scientists perform research to develop better widgets, and </a:t>
            </a:r>
          </a:p>
          <a:p>
            <a:pPr lvl="1"/>
            <a:r>
              <a:rPr lang="en-US" dirty="0" smtClean="0"/>
              <a:t>Laborers operate the stamping presses</a:t>
            </a:r>
          </a:p>
        </p:txBody>
      </p:sp>
    </p:spTree>
    <p:extLst>
      <p:ext uri="{BB962C8B-B14F-4D97-AF65-F5344CB8AC3E}">
        <p14:creationId xmlns:p14="http://schemas.microsoft.com/office/powerpoint/2010/main" xmlns="" val="32290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UML Diagram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145917756"/>
              </p:ext>
            </p:extLst>
          </p:nvPr>
        </p:nvGraphicFramePr>
        <p:xfrm>
          <a:off x="381000" y="914400"/>
          <a:ext cx="84582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3124200" y="1676400"/>
            <a:ext cx="2924502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53102" y="2956034"/>
            <a:ext cx="28956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96766" y="4740166"/>
            <a:ext cx="265123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81000" y="6019800"/>
            <a:ext cx="2667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300242" y="4740166"/>
            <a:ext cx="2651234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284476" y="6019800"/>
            <a:ext cx="26670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293068" y="4740166"/>
            <a:ext cx="21336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293068" y="6019800"/>
            <a:ext cx="2133600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1994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++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Employee</a:t>
            </a:r>
          </a:p>
          <a:p>
            <a:pPr lvl="1"/>
            <a:r>
              <a:rPr lang="en-US" sz="3600" dirty="0" smtClean="0"/>
              <a:t>Manager</a:t>
            </a:r>
          </a:p>
          <a:p>
            <a:pPr lvl="1"/>
            <a:r>
              <a:rPr lang="en-US" sz="3600" dirty="0" smtClean="0"/>
              <a:t>Scientist</a:t>
            </a:r>
          </a:p>
          <a:p>
            <a:pPr lvl="1"/>
            <a:r>
              <a:rPr lang="en-US" sz="3600" dirty="0" smtClean="0"/>
              <a:t>Laborer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19885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4469524" cy="674030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const </a:t>
            </a:r>
            <a:r>
              <a:rPr lang="en-US" sz="2400" b="1" dirty="0" err="1"/>
              <a:t>int</a:t>
            </a:r>
            <a:r>
              <a:rPr lang="en-US" sz="2400" b="1" dirty="0"/>
              <a:t> LEN = 80;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employee</a:t>
            </a:r>
            <a:r>
              <a:rPr lang="en-US" sz="2400" b="1" dirty="0"/>
              <a:t>{       </a:t>
            </a:r>
          </a:p>
          <a:p>
            <a:pPr marL="111125" lvl="1" indent="-6350">
              <a:defRPr/>
            </a:pPr>
            <a:r>
              <a:rPr lang="en-US" sz="2400" b="1" dirty="0"/>
              <a:t>private:</a:t>
            </a:r>
          </a:p>
          <a:p>
            <a:pPr marL="231775" lvl="1">
              <a:defRPr/>
            </a:pPr>
            <a:r>
              <a:rPr lang="en-US" sz="2400" b="1" dirty="0"/>
              <a:t>char name[LEN];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1775" lvl="1">
              <a:defRPr/>
            </a:pPr>
            <a:r>
              <a:rPr lang="en-US" sz="2400" b="1" dirty="0"/>
              <a:t>unsigned long number;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04775" lvl="1">
              <a:defRPr/>
            </a:pPr>
            <a:r>
              <a:rPr lang="en-US" sz="2400" b="1" dirty="0"/>
              <a:t>public:</a:t>
            </a:r>
          </a:p>
          <a:p>
            <a:pPr marL="231775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getdata</a:t>
            </a:r>
            <a:r>
              <a:rPr lang="en-US" sz="2400" b="1" dirty="0" smtClean="0"/>
              <a:t>(){</a:t>
            </a:r>
            <a:endParaRPr lang="en-US" sz="2400" b="1" dirty="0"/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Enter last name: “; </a:t>
            </a:r>
            <a:endParaRPr lang="en-US" sz="2400" b="1" dirty="0" smtClean="0"/>
          </a:p>
          <a:p>
            <a:pPr marL="346075" lvl="1">
              <a:defRPr/>
            </a:pP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name;</a:t>
            </a:r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 Enter number: “; </a:t>
            </a:r>
            <a:endParaRPr lang="en-US" sz="2400" b="1" dirty="0" smtClean="0"/>
          </a:p>
          <a:p>
            <a:pPr marL="346075" lvl="1">
              <a:defRPr/>
            </a:pP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number;</a:t>
            </a:r>
          </a:p>
          <a:p>
            <a:pPr marL="236538" lvl="1" indent="11113">
              <a:defRPr/>
            </a:pPr>
            <a:r>
              <a:rPr lang="en-US" sz="2400" b="1" dirty="0"/>
              <a:t>}</a:t>
            </a:r>
          </a:p>
          <a:p>
            <a:pPr marL="231775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putdata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Name: “ &lt;&lt; name;</a:t>
            </a:r>
          </a:p>
          <a:p>
            <a:pPr marL="34607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Number: “ &lt;&lt; number;</a:t>
            </a:r>
          </a:p>
          <a:p>
            <a:pPr marL="231775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80034" y="0"/>
            <a:ext cx="4663966" cy="674030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manager</a:t>
            </a:r>
            <a:r>
              <a:rPr lang="en-US" sz="2400" b="1" dirty="0"/>
              <a:t> : public </a:t>
            </a:r>
            <a:r>
              <a:rPr lang="en-US" sz="2400" b="1" dirty="0" smtClean="0">
                <a:solidFill>
                  <a:srgbClr val="00B050"/>
                </a:solidFill>
              </a:rPr>
              <a:t>employee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104775" lvl="1">
              <a:defRPr/>
            </a:pPr>
            <a:r>
              <a:rPr lang="en-US" sz="2400" b="1" dirty="0"/>
              <a:t>private:</a:t>
            </a:r>
          </a:p>
          <a:p>
            <a:pPr marL="231775" lvl="1">
              <a:defRPr/>
            </a:pPr>
            <a:r>
              <a:rPr lang="en-US" sz="2400" b="1" dirty="0"/>
              <a:t>char title[LEN];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1775" lvl="1">
              <a:defRPr/>
            </a:pPr>
            <a:r>
              <a:rPr lang="en-US" sz="2400" b="1" dirty="0"/>
              <a:t>double dues;     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04775" lvl="1">
              <a:defRPr/>
            </a:pPr>
            <a:r>
              <a:rPr lang="en-US" sz="2400" b="1" dirty="0"/>
              <a:t>public:</a:t>
            </a:r>
          </a:p>
          <a:p>
            <a:pPr marL="231775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getdata</a:t>
            </a:r>
            <a:r>
              <a:rPr lang="en-US" sz="2400" b="1" dirty="0" smtClean="0"/>
              <a:t>()  {</a:t>
            </a:r>
            <a:endParaRPr lang="en-US" sz="2400" b="1" dirty="0"/>
          </a:p>
          <a:p>
            <a:pPr marL="352425" lvl="1">
              <a:defRPr/>
            </a:pPr>
            <a:r>
              <a:rPr lang="en-US" sz="2400" b="1" dirty="0"/>
              <a:t>employee::</a:t>
            </a:r>
            <a:r>
              <a:rPr lang="en-US" sz="2400" b="1" dirty="0" err="1"/>
              <a:t>getdata</a:t>
            </a:r>
            <a:r>
              <a:rPr lang="en-US" sz="2400" b="1" dirty="0"/>
              <a:t>();</a:t>
            </a:r>
          </a:p>
          <a:p>
            <a:pPr marL="35242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 Enter title: </a:t>
            </a:r>
            <a:r>
              <a:rPr lang="en-US" sz="2400" b="1" dirty="0" smtClean="0"/>
              <a:t>“;</a:t>
            </a:r>
          </a:p>
          <a:p>
            <a:pPr marL="352425" lvl="1">
              <a:defRPr/>
            </a:pP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title;</a:t>
            </a:r>
          </a:p>
          <a:p>
            <a:pPr marL="35242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 Enter golf club dues: “; </a:t>
            </a:r>
            <a:endParaRPr lang="en-US" sz="2400" b="1" dirty="0" smtClean="0"/>
          </a:p>
          <a:p>
            <a:pPr marL="352425" lvl="1">
              <a:defRPr/>
            </a:pPr>
            <a:r>
              <a:rPr lang="en-US" sz="2400" b="1" dirty="0" err="1" smtClean="0"/>
              <a:t>cin</a:t>
            </a:r>
            <a:r>
              <a:rPr lang="en-US" sz="2400" b="1" dirty="0" smtClean="0"/>
              <a:t> </a:t>
            </a:r>
            <a:r>
              <a:rPr lang="en-US" sz="2400" b="1" dirty="0"/>
              <a:t>&gt;&gt; dues;</a:t>
            </a:r>
          </a:p>
          <a:p>
            <a:pPr marL="231775" lvl="1">
              <a:defRPr/>
            </a:pPr>
            <a:r>
              <a:rPr lang="en-US" sz="2400" b="1" dirty="0"/>
              <a:t>}</a:t>
            </a:r>
          </a:p>
          <a:p>
            <a:pPr marL="231775" lvl="1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putdata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 marL="352425" lvl="1">
              <a:defRPr/>
            </a:pPr>
            <a:r>
              <a:rPr lang="en-US" sz="2400" b="1" dirty="0"/>
              <a:t>employee::</a:t>
            </a:r>
            <a:r>
              <a:rPr lang="en-US" sz="2400" b="1" dirty="0" err="1"/>
              <a:t>putdata</a:t>
            </a:r>
            <a:r>
              <a:rPr lang="en-US" sz="2400" b="1" dirty="0"/>
              <a:t>();</a:t>
            </a:r>
          </a:p>
          <a:p>
            <a:pPr marL="35242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</a:t>
            </a:r>
            <a:r>
              <a:rPr lang="en-US" sz="2400" b="1" dirty="0" smtClean="0"/>
              <a:t>“Title</a:t>
            </a:r>
            <a:r>
              <a:rPr lang="en-US" sz="2400" b="1" dirty="0"/>
              <a:t>: “ &lt;&lt; title;</a:t>
            </a:r>
          </a:p>
          <a:p>
            <a:pPr marL="352425" lvl="1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</a:t>
            </a:r>
            <a:r>
              <a:rPr lang="en-US" sz="2400" b="1" dirty="0" smtClean="0"/>
              <a:t>“</a:t>
            </a:r>
            <a:r>
              <a:rPr lang="en-US" sz="2400" b="1" dirty="0"/>
              <a:t>C</a:t>
            </a:r>
            <a:r>
              <a:rPr lang="en-US" sz="2400" b="1" dirty="0" smtClean="0"/>
              <a:t>lub </a:t>
            </a:r>
            <a:r>
              <a:rPr lang="en-US" sz="2400" b="1" dirty="0"/>
              <a:t>dues</a:t>
            </a:r>
            <a:r>
              <a:rPr lang="en-US" sz="2400" b="1" dirty="0" smtClean="0"/>
              <a:t>:“ </a:t>
            </a:r>
            <a:r>
              <a:rPr lang="en-US" sz="2400" b="1" dirty="0"/>
              <a:t>&lt;&lt; dues;</a:t>
            </a:r>
          </a:p>
          <a:p>
            <a:pPr marL="231775" lvl="1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32501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856357"/>
            <a:ext cx="5257800" cy="5632311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scientist</a:t>
            </a:r>
            <a:r>
              <a:rPr lang="en-US" sz="2400" b="1" dirty="0"/>
              <a:t> : public </a:t>
            </a:r>
            <a:r>
              <a:rPr lang="en-US" sz="2400" b="1" dirty="0" smtClean="0">
                <a:solidFill>
                  <a:srgbClr val="00B050"/>
                </a:solidFill>
              </a:rPr>
              <a:t>employee</a:t>
            </a:r>
            <a:r>
              <a:rPr lang="en-US" sz="2400" b="1" dirty="0" smtClean="0"/>
              <a:t> {</a:t>
            </a:r>
            <a:endParaRPr lang="en-US" sz="2400" b="1" dirty="0"/>
          </a:p>
          <a:p>
            <a:pPr marL="225425">
              <a:defRPr/>
            </a:pPr>
            <a:r>
              <a:rPr lang="en-US" sz="2400" b="1" dirty="0"/>
              <a:t>private:</a:t>
            </a:r>
          </a:p>
          <a:p>
            <a:pPr marL="463550">
              <a:defRPr/>
            </a:pPr>
            <a:r>
              <a:rPr lang="en-US" sz="2400" b="1" dirty="0" err="1"/>
              <a:t>int</a:t>
            </a:r>
            <a:r>
              <a:rPr lang="en-US" sz="2400" b="1" dirty="0"/>
              <a:t> pubs; </a:t>
            </a:r>
            <a:endParaRPr lang="en-US" sz="24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25425">
              <a:defRPr/>
            </a:pPr>
            <a:r>
              <a:rPr lang="en-US" sz="2400" b="1" dirty="0"/>
              <a:t>public:</a:t>
            </a:r>
          </a:p>
          <a:p>
            <a:pPr marL="463550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getdata</a:t>
            </a:r>
            <a:r>
              <a:rPr lang="en-US" sz="2400" b="1" dirty="0" smtClean="0"/>
              <a:t>() {</a:t>
            </a:r>
            <a:endParaRPr lang="en-US" sz="2400" b="1" dirty="0"/>
          </a:p>
          <a:p>
            <a:pPr marL="688975">
              <a:defRPr/>
            </a:pPr>
            <a:r>
              <a:rPr lang="en-US" sz="2400" b="1" dirty="0"/>
              <a:t>employee::</a:t>
            </a:r>
            <a:r>
              <a:rPr lang="en-US" sz="2400" b="1" dirty="0" err="1"/>
              <a:t>getdata</a:t>
            </a:r>
            <a:r>
              <a:rPr lang="en-US" sz="2400" b="1" dirty="0"/>
              <a:t>();</a:t>
            </a:r>
          </a:p>
          <a:p>
            <a:pPr marL="68897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 Enter number of pubs: “; </a:t>
            </a:r>
            <a:r>
              <a:rPr lang="en-US" sz="2400" b="1" dirty="0" err="1"/>
              <a:t>cin</a:t>
            </a:r>
            <a:r>
              <a:rPr lang="en-US" sz="2400" b="1" dirty="0"/>
              <a:t> &gt;&gt; pubs;</a:t>
            </a:r>
          </a:p>
          <a:p>
            <a:pPr marL="463550">
              <a:defRPr/>
            </a:pPr>
            <a:r>
              <a:rPr lang="en-US" sz="2400" b="1" dirty="0"/>
              <a:t>}</a:t>
            </a:r>
          </a:p>
          <a:p>
            <a:pPr marL="463550">
              <a:defRPr/>
            </a:pPr>
            <a:r>
              <a:rPr lang="en-US" sz="2400" b="1" dirty="0"/>
              <a:t>void </a:t>
            </a:r>
            <a:r>
              <a:rPr lang="en-US" sz="2400" b="1" dirty="0" err="1"/>
              <a:t>putdata</a:t>
            </a:r>
            <a:r>
              <a:rPr lang="en-US" sz="2400" b="1" dirty="0"/>
              <a:t>() </a:t>
            </a:r>
            <a:r>
              <a:rPr lang="en-US" sz="2400" b="1" dirty="0" err="1" smtClean="0"/>
              <a:t>const</a:t>
            </a:r>
            <a:r>
              <a:rPr lang="en-US" sz="2400" b="1" dirty="0" smtClean="0"/>
              <a:t>  {</a:t>
            </a:r>
            <a:endParaRPr lang="en-US" sz="2400" b="1" dirty="0"/>
          </a:p>
          <a:p>
            <a:pPr marL="688975">
              <a:defRPr/>
            </a:pPr>
            <a:r>
              <a:rPr lang="en-US" sz="2400" b="1" dirty="0"/>
              <a:t>employee::</a:t>
            </a:r>
            <a:r>
              <a:rPr lang="en-US" sz="2400" b="1" dirty="0" err="1"/>
              <a:t>putdata</a:t>
            </a:r>
            <a:r>
              <a:rPr lang="en-US" sz="2400" b="1" dirty="0"/>
              <a:t>();</a:t>
            </a:r>
          </a:p>
          <a:p>
            <a:pPr marL="688975">
              <a:defRPr/>
            </a:pPr>
            <a:r>
              <a:rPr lang="en-US" sz="2400" b="1" dirty="0" err="1"/>
              <a:t>cout</a:t>
            </a:r>
            <a:r>
              <a:rPr lang="en-US" sz="2400" b="1" dirty="0"/>
              <a:t> &lt;&lt; “\n Number of publications: “ &lt;&lt; pubs;</a:t>
            </a:r>
          </a:p>
          <a:p>
            <a:pPr marL="463550">
              <a:defRPr/>
            </a:pPr>
            <a:r>
              <a:rPr lang="en-US" sz="2400" b="1" dirty="0"/>
              <a:t>}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495800" y="4038600"/>
            <a:ext cx="4419600" cy="1200329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/>
              <a:t>class </a:t>
            </a:r>
            <a:r>
              <a:rPr lang="en-US" sz="2400" b="1" dirty="0">
                <a:solidFill>
                  <a:srgbClr val="00B050"/>
                </a:solidFill>
              </a:rPr>
              <a:t>laborer</a:t>
            </a:r>
            <a:r>
              <a:rPr lang="en-US" sz="2400" b="1" dirty="0"/>
              <a:t> : public </a:t>
            </a:r>
            <a:r>
              <a:rPr lang="en-US" sz="2400" b="1" dirty="0" smtClean="0">
                <a:solidFill>
                  <a:srgbClr val="00B050"/>
                </a:solidFill>
              </a:rPr>
              <a:t>employee</a:t>
            </a:r>
            <a:r>
              <a:rPr lang="en-US" sz="2400" b="1" dirty="0" smtClean="0"/>
              <a:t>{</a:t>
            </a:r>
            <a:endParaRPr lang="en-US" sz="2400" b="1" dirty="0"/>
          </a:p>
          <a:p>
            <a:pPr>
              <a:defRPr/>
            </a:pPr>
            <a:r>
              <a:rPr lang="en-US" sz="2400" b="1" dirty="0"/>
              <a:t>    </a:t>
            </a:r>
          </a:p>
          <a:p>
            <a:pPr>
              <a:defRPr/>
            </a:pPr>
            <a:r>
              <a:rPr lang="en-US" sz="2400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222163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0" y="198438"/>
            <a:ext cx="2133600" cy="792162"/>
          </a:xfrm>
        </p:spPr>
        <p:txBody>
          <a:bodyPr/>
          <a:lstStyle/>
          <a:p>
            <a:r>
              <a:rPr lang="en-US" smtClean="0"/>
              <a:t>Cont..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1532" y="990600"/>
            <a:ext cx="5181600" cy="489364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main()  {</a:t>
            </a:r>
            <a:endParaRPr lang="en-US" sz="2400" dirty="0"/>
          </a:p>
          <a:p>
            <a:pPr marL="225425">
              <a:defRPr/>
            </a:pPr>
            <a:r>
              <a:rPr lang="en-US" sz="2400" dirty="0">
                <a:solidFill>
                  <a:srgbClr val="00B050"/>
                </a:solidFill>
              </a:rPr>
              <a:t>manager</a:t>
            </a:r>
            <a:r>
              <a:rPr lang="en-US" sz="2400" dirty="0"/>
              <a:t> m1, m2;</a:t>
            </a:r>
          </a:p>
          <a:p>
            <a:pPr marL="225425">
              <a:defRPr/>
            </a:pPr>
            <a:r>
              <a:rPr lang="en-US" sz="2400" dirty="0">
                <a:solidFill>
                  <a:srgbClr val="00B050"/>
                </a:solidFill>
              </a:rPr>
              <a:t>scientist</a:t>
            </a:r>
            <a:r>
              <a:rPr lang="en-US" sz="2400" dirty="0"/>
              <a:t> s1;</a:t>
            </a:r>
          </a:p>
          <a:p>
            <a:pPr marL="225425">
              <a:defRPr/>
            </a:pPr>
            <a:r>
              <a:rPr lang="en-US" sz="2400" dirty="0">
                <a:solidFill>
                  <a:srgbClr val="00B050"/>
                </a:solidFill>
              </a:rPr>
              <a:t>laborer</a:t>
            </a:r>
            <a:r>
              <a:rPr lang="en-US" sz="2400" dirty="0"/>
              <a:t> l1;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nEnter</a:t>
            </a:r>
            <a:r>
              <a:rPr lang="en-US" sz="2400" dirty="0"/>
              <a:t> data for manager 1”;</a:t>
            </a:r>
          </a:p>
          <a:p>
            <a:pPr marL="225425">
              <a:defRPr/>
            </a:pPr>
            <a:r>
              <a:rPr lang="en-US" sz="2400" dirty="0"/>
              <a:t>m1.getdata();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nEnter</a:t>
            </a:r>
            <a:r>
              <a:rPr lang="en-US" sz="2400" dirty="0"/>
              <a:t> data for manager 2”;</a:t>
            </a:r>
          </a:p>
          <a:p>
            <a:pPr marL="225425">
              <a:defRPr/>
            </a:pPr>
            <a:r>
              <a:rPr lang="en-US" sz="2400" dirty="0"/>
              <a:t>m2.getdata();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nEnter</a:t>
            </a:r>
            <a:r>
              <a:rPr lang="en-US" sz="2400" dirty="0"/>
              <a:t> data for scientist 1”;</a:t>
            </a:r>
          </a:p>
          <a:p>
            <a:pPr marL="225425">
              <a:defRPr/>
            </a:pPr>
            <a:r>
              <a:rPr lang="en-US" sz="2400" dirty="0"/>
              <a:t>s1.getdata();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nEnter</a:t>
            </a:r>
            <a:r>
              <a:rPr lang="en-US" sz="2400" dirty="0"/>
              <a:t> data for laborer 1”;</a:t>
            </a:r>
          </a:p>
          <a:p>
            <a:pPr marL="225425">
              <a:defRPr/>
            </a:pPr>
            <a:r>
              <a:rPr lang="en-US" sz="2400" dirty="0"/>
              <a:t>l1.getdata();</a:t>
            </a:r>
          </a:p>
          <a:p>
            <a:pPr marL="225425">
              <a:defRPr/>
            </a:pPr>
            <a:endParaRPr lang="en-US" sz="2400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257800" y="990600"/>
            <a:ext cx="3810000" cy="3416320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5425">
              <a:defRPr/>
            </a:pPr>
            <a:r>
              <a:rPr lang="en-US" sz="2400" dirty="0" err="1" smtClean="0"/>
              <a:t>cout</a:t>
            </a:r>
            <a:r>
              <a:rPr lang="en-US" sz="2400" dirty="0" smtClean="0"/>
              <a:t> </a:t>
            </a:r>
            <a:r>
              <a:rPr lang="en-US" sz="2400" dirty="0"/>
              <a:t>&lt;&lt; “\</a:t>
            </a:r>
            <a:r>
              <a:rPr lang="en-US" sz="2400" dirty="0" smtClean="0"/>
              <a:t>n manager </a:t>
            </a:r>
            <a:r>
              <a:rPr lang="en-US" sz="2400" dirty="0"/>
              <a:t>1”;</a:t>
            </a:r>
          </a:p>
          <a:p>
            <a:pPr marL="225425">
              <a:defRPr/>
            </a:pPr>
            <a:r>
              <a:rPr lang="en-US" sz="2400" dirty="0"/>
              <a:t>m1.putdata();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smtClean="0"/>
              <a:t>n </a:t>
            </a:r>
            <a:r>
              <a:rPr lang="en-US" sz="2400" dirty="0"/>
              <a:t>manager 2”;</a:t>
            </a:r>
          </a:p>
          <a:p>
            <a:pPr marL="225425">
              <a:defRPr/>
            </a:pPr>
            <a:r>
              <a:rPr lang="en-US" sz="2400" dirty="0"/>
              <a:t>m2.putdata();</a:t>
            </a:r>
          </a:p>
          <a:p>
            <a:pPr marL="225425">
              <a:defRPr/>
            </a:pPr>
            <a:r>
              <a:rPr lang="fr-FR" sz="2400" dirty="0"/>
              <a:t>cout &lt;&lt; “\</a:t>
            </a:r>
            <a:r>
              <a:rPr lang="fr-FR" sz="2400" dirty="0" smtClean="0"/>
              <a:t>n </a:t>
            </a:r>
            <a:r>
              <a:rPr lang="fr-FR" sz="2400" dirty="0" err="1"/>
              <a:t>scientist</a:t>
            </a:r>
            <a:r>
              <a:rPr lang="fr-FR" sz="2400" dirty="0"/>
              <a:t> 1”;</a:t>
            </a:r>
          </a:p>
          <a:p>
            <a:pPr marL="225425">
              <a:defRPr/>
            </a:pPr>
            <a:r>
              <a:rPr lang="en-US" sz="2400" dirty="0"/>
              <a:t>s1.putdata();</a:t>
            </a:r>
          </a:p>
          <a:p>
            <a:pPr marL="225425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smtClean="0"/>
              <a:t>n </a:t>
            </a:r>
            <a:r>
              <a:rPr lang="en-US" sz="2400" dirty="0"/>
              <a:t>laborer 1”;</a:t>
            </a:r>
          </a:p>
          <a:p>
            <a:pPr marL="225425">
              <a:defRPr/>
            </a:pPr>
            <a:r>
              <a:rPr lang="en-US" sz="2400" dirty="0"/>
              <a:t>l1.putdata();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8" name="Rectangle 7">
            <a:hlinkClick r:id="rId2" action="ppaction://hlinkfile"/>
          </p:cNvPr>
          <p:cNvSpPr/>
          <p:nvPr/>
        </p:nvSpPr>
        <p:spPr>
          <a:xfrm>
            <a:off x="5875283" y="5621653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2181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</a:t>
            </a:r>
            <a:r>
              <a:rPr lang="en-US" dirty="0"/>
              <a:t>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Protected members</a:t>
            </a:r>
          </a:p>
          <a:p>
            <a:r>
              <a:rPr lang="en-US" dirty="0" smtClean="0"/>
              <a:t>Generalization in UML representation  </a:t>
            </a:r>
          </a:p>
          <a:p>
            <a:r>
              <a:rPr lang="en-US" dirty="0" smtClean="0"/>
              <a:t>Example program </a:t>
            </a:r>
          </a:p>
          <a:p>
            <a:pPr lvl="1"/>
            <a:r>
              <a:rPr lang="en-US" dirty="0" smtClean="0"/>
              <a:t>Counter</a:t>
            </a:r>
          </a:p>
          <a:p>
            <a:pPr lvl="1"/>
            <a:r>
              <a:rPr lang="en-US" dirty="0" err="1" smtClean="0"/>
              <a:t>CountDn</a:t>
            </a:r>
            <a:endParaRPr lang="en-US" dirty="0" smtClean="0"/>
          </a:p>
          <a:p>
            <a:r>
              <a:rPr lang="en-US" dirty="0" smtClean="0"/>
              <a:t>Derived class</a:t>
            </a:r>
          </a:p>
          <a:p>
            <a:pPr lvl="1"/>
            <a:r>
              <a:rPr lang="en-US" dirty="0" smtClean="0"/>
              <a:t>Constructor</a:t>
            </a:r>
          </a:p>
          <a:p>
            <a:pPr lvl="1"/>
            <a:r>
              <a:rPr lang="en-US" dirty="0" smtClean="0"/>
              <a:t>Destructor </a:t>
            </a:r>
          </a:p>
          <a:p>
            <a:r>
              <a:rPr lang="en-US" dirty="0" smtClean="0"/>
              <a:t>Function </a:t>
            </a:r>
            <a:r>
              <a:rPr lang="en-US" dirty="0"/>
              <a:t>overriding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257800" y="1371600"/>
            <a:ext cx="4953000" cy="475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907928" y="2819400"/>
            <a:ext cx="1295400" cy="3555124"/>
            <a:chOff x="6934200" y="2590800"/>
            <a:chExt cx="1295400" cy="3555124"/>
          </a:xfrm>
        </p:grpSpPr>
        <p:sp>
          <p:nvSpPr>
            <p:cNvPr id="7" name="Rectangle 6"/>
            <p:cNvSpPr/>
            <p:nvPr/>
          </p:nvSpPr>
          <p:spPr>
            <a:xfrm>
              <a:off x="6934200" y="25908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A</a:t>
              </a:r>
            </a:p>
            <a:p>
              <a:pPr algn="ctr"/>
              <a:r>
                <a:rPr lang="en-US" sz="2800" b="1" dirty="0" smtClean="0"/>
                <a:t>A() {  }</a:t>
              </a:r>
              <a:endParaRPr lang="en-US" sz="2800" b="1" dirty="0"/>
            </a:p>
          </p:txBody>
        </p:sp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216" y="3479909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6934200" y="39624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/>
                <a:t>B</a:t>
              </a:r>
              <a:endParaRPr lang="en-US" sz="2800" b="1" u="sng" dirty="0" smtClean="0"/>
            </a:p>
            <a:p>
              <a:pPr algn="ctr"/>
              <a:r>
                <a:rPr lang="en-US" sz="2800" b="1" dirty="0"/>
                <a:t>B</a:t>
              </a:r>
              <a:r>
                <a:rPr lang="en-US" sz="2800" b="1" dirty="0" smtClean="0"/>
                <a:t>() {  }</a:t>
              </a:r>
              <a:endParaRPr lang="en-US" sz="2800" b="1" dirty="0"/>
            </a:p>
          </p:txBody>
        </p:sp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5118" y="4861034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6934200" y="5307724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C</a:t>
              </a:r>
            </a:p>
            <a:p>
              <a:pPr algn="ctr"/>
              <a:r>
                <a:rPr lang="en-US" sz="2800" b="1" dirty="0" smtClean="0"/>
                <a:t>C() {  }</a:t>
              </a:r>
              <a:endParaRPr lang="en-US" sz="2800" b="1" dirty="0"/>
            </a:p>
          </p:txBody>
        </p:sp>
      </p:grpSp>
      <p:sp>
        <p:nvSpPr>
          <p:cNvPr id="12" name="Rectangle 11"/>
          <p:cNvSpPr/>
          <p:nvPr/>
        </p:nvSpPr>
        <p:spPr>
          <a:xfrm>
            <a:off x="4393328" y="5688724"/>
            <a:ext cx="1905000" cy="4677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 c1;</a:t>
            </a:r>
            <a:endParaRPr lang="en-US" sz="2800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841128" y="5955424"/>
            <a:ext cx="1219200" cy="2667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6605756" y="4918841"/>
            <a:ext cx="441434" cy="1150883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6618894" y="3478924"/>
            <a:ext cx="441434" cy="1273804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431928" y="2819400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17" name="Rectangle 16"/>
          <p:cNvSpPr/>
          <p:nvPr/>
        </p:nvSpPr>
        <p:spPr>
          <a:xfrm>
            <a:off x="8447694" y="4191000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  <a:r>
              <a:rPr lang="en-US" sz="2400" b="1" dirty="0" smtClean="0"/>
              <a:t>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18" name="Rectangle 17"/>
          <p:cNvSpPr/>
          <p:nvPr/>
        </p:nvSpPr>
        <p:spPr>
          <a:xfrm>
            <a:off x="8447694" y="5536324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19" name="Rectangle 18"/>
          <p:cNvSpPr/>
          <p:nvPr/>
        </p:nvSpPr>
        <p:spPr>
          <a:xfrm>
            <a:off x="4393328" y="4763733"/>
            <a:ext cx="1905000" cy="4677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B</a:t>
            </a:r>
            <a:r>
              <a:rPr lang="en-US" sz="2800" dirty="0" smtClean="0"/>
              <a:t> </a:t>
            </a:r>
            <a:r>
              <a:rPr lang="en-US" sz="2800" dirty="0"/>
              <a:t>b</a:t>
            </a:r>
            <a:r>
              <a:rPr lang="en-US" sz="2800" dirty="0" smtClean="0"/>
              <a:t>1;</a:t>
            </a:r>
            <a:endParaRPr lang="en-US" sz="2800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5841128" y="4918842"/>
            <a:ext cx="1206062" cy="11035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reeform 20"/>
          <p:cNvSpPr/>
          <p:nvPr/>
        </p:nvSpPr>
        <p:spPr>
          <a:xfrm>
            <a:off x="6632030" y="3476294"/>
            <a:ext cx="441434" cy="1273804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442434" y="2837792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23" name="Rectangle 22"/>
          <p:cNvSpPr/>
          <p:nvPr/>
        </p:nvSpPr>
        <p:spPr>
          <a:xfrm>
            <a:off x="8458200" y="4209392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B</a:t>
            </a:r>
            <a:r>
              <a:rPr lang="en-US" sz="2400" b="1" dirty="0" smtClean="0"/>
              <a:t>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24" name="Rectangle 23"/>
          <p:cNvSpPr/>
          <p:nvPr/>
        </p:nvSpPr>
        <p:spPr>
          <a:xfrm>
            <a:off x="4317128" y="3859924"/>
            <a:ext cx="1905000" cy="46779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a1;</a:t>
            </a:r>
            <a:endParaRPr lang="en-US" sz="2800" dirty="0"/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5841128" y="3478924"/>
            <a:ext cx="1219200" cy="6369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8431928" y="2837792"/>
            <a:ext cx="6096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grpSp>
        <p:nvGrpSpPr>
          <p:cNvPr id="30" name="Group 29"/>
          <p:cNvGrpSpPr/>
          <p:nvPr/>
        </p:nvGrpSpPr>
        <p:grpSpPr>
          <a:xfrm>
            <a:off x="6781800" y="2845676"/>
            <a:ext cx="1295400" cy="3555124"/>
            <a:chOff x="6934200" y="2590800"/>
            <a:chExt cx="1295400" cy="3555124"/>
          </a:xfrm>
        </p:grpSpPr>
        <p:sp>
          <p:nvSpPr>
            <p:cNvPr id="31" name="Rectangle 30"/>
            <p:cNvSpPr/>
            <p:nvPr/>
          </p:nvSpPr>
          <p:spPr>
            <a:xfrm>
              <a:off x="6934200" y="25908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A</a:t>
              </a:r>
            </a:p>
            <a:p>
              <a:pPr algn="ctr"/>
              <a:r>
                <a:rPr lang="en-US" sz="2800" b="1" dirty="0" smtClean="0"/>
                <a:t>~A() {  }</a:t>
              </a:r>
              <a:endParaRPr lang="en-US" sz="2800" b="1" dirty="0"/>
            </a:p>
          </p:txBody>
        </p:sp>
        <p:pic>
          <p:nvPicPr>
            <p:cNvPr id="32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216" y="3479909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3" name="Rectangle 32"/>
            <p:cNvSpPr/>
            <p:nvPr/>
          </p:nvSpPr>
          <p:spPr>
            <a:xfrm>
              <a:off x="6934200" y="3962400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/>
                <a:t>B</a:t>
              </a:r>
              <a:endParaRPr lang="en-US" sz="2800" b="1" u="sng" dirty="0" smtClean="0"/>
            </a:p>
            <a:p>
              <a:pPr algn="ctr"/>
              <a:r>
                <a:rPr lang="en-US" sz="2800" b="1" dirty="0" smtClean="0"/>
                <a:t>~B() {  }</a:t>
              </a:r>
              <a:endParaRPr lang="en-US" sz="2800" b="1" dirty="0"/>
            </a:p>
          </p:txBody>
        </p:sp>
        <p:pic>
          <p:nvPicPr>
            <p:cNvPr id="34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5118" y="4861034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5" name="Rectangle 34"/>
            <p:cNvSpPr/>
            <p:nvPr/>
          </p:nvSpPr>
          <p:spPr>
            <a:xfrm>
              <a:off x="6934200" y="5307724"/>
              <a:ext cx="12954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C</a:t>
              </a:r>
            </a:p>
            <a:p>
              <a:pPr algn="ctr"/>
              <a:r>
                <a:rPr lang="en-US" sz="2800" b="1" dirty="0" smtClean="0"/>
                <a:t>~C() {  }</a:t>
              </a:r>
              <a:endParaRPr lang="en-US" sz="2800" b="1" dirty="0"/>
            </a:p>
          </p:txBody>
        </p:sp>
      </p:grpSp>
      <p:sp>
        <p:nvSpPr>
          <p:cNvPr id="36" name="Rectangle 35"/>
          <p:cNvSpPr/>
          <p:nvPr/>
        </p:nvSpPr>
        <p:spPr>
          <a:xfrm>
            <a:off x="3810000" y="4353910"/>
            <a:ext cx="2286000" cy="123767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800" dirty="0" smtClean="0"/>
              <a:t>C *c1 = new C;</a:t>
            </a:r>
          </a:p>
          <a:p>
            <a:r>
              <a:rPr lang="en-US" sz="2800" dirty="0" smtClean="0"/>
              <a:t>…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elete c1;</a:t>
            </a:r>
            <a:endParaRPr lang="en-US" sz="2800" dirty="0"/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410200" y="5425472"/>
            <a:ext cx="1524000" cy="82292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6479628" y="4945117"/>
            <a:ext cx="441434" cy="1150883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505902" y="3502570"/>
            <a:ext cx="441434" cy="1273804"/>
          </a:xfrm>
          <a:custGeom>
            <a:avLst/>
            <a:gdLst>
              <a:gd name="connsiteX0" fmla="*/ 441434 w 441434"/>
              <a:gd name="connsiteY0" fmla="*/ 1150883 h 1150883"/>
              <a:gd name="connsiteX1" fmla="*/ 0 w 441434"/>
              <a:gd name="connsiteY1" fmla="*/ 378373 h 1150883"/>
              <a:gd name="connsiteX2" fmla="*/ 441434 w 441434"/>
              <a:gd name="connsiteY2" fmla="*/ 0 h 1150883"/>
              <a:gd name="connsiteX3" fmla="*/ 441434 w 441434"/>
              <a:gd name="connsiteY3" fmla="*/ 0 h 1150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1434" h="1150883">
                <a:moveTo>
                  <a:pt x="441434" y="1150883"/>
                </a:moveTo>
                <a:cubicBezTo>
                  <a:pt x="220717" y="860535"/>
                  <a:pt x="0" y="570187"/>
                  <a:pt x="0" y="378373"/>
                </a:cubicBezTo>
                <a:cubicBezTo>
                  <a:pt x="0" y="186559"/>
                  <a:pt x="441434" y="0"/>
                  <a:pt x="441434" y="0"/>
                </a:cubicBezTo>
                <a:lnTo>
                  <a:pt x="441434" y="0"/>
                </a:lnTo>
              </a:path>
            </a:pathLst>
          </a:cu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8332072" y="4235668"/>
            <a:ext cx="704196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~B()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41" name="Rectangle 40"/>
          <p:cNvSpPr/>
          <p:nvPr/>
        </p:nvSpPr>
        <p:spPr>
          <a:xfrm>
            <a:off x="8321566" y="5562600"/>
            <a:ext cx="704196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~C()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  <p:sp>
        <p:nvSpPr>
          <p:cNvPr id="42" name="Rectangle 41"/>
          <p:cNvSpPr/>
          <p:nvPr/>
        </p:nvSpPr>
        <p:spPr>
          <a:xfrm>
            <a:off x="8229600" y="2843048"/>
            <a:ext cx="822434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~A()</a:t>
            </a:r>
          </a:p>
          <a:p>
            <a:pPr algn="ctr"/>
            <a:r>
              <a:rPr lang="en-US" sz="2400" b="1" dirty="0" smtClean="0"/>
              <a:t>{..}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561174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500"/>
                            </p:stCondLst>
                            <p:childTnLst>
                              <p:par>
                                <p:cTn id="12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6" grpId="0" animBg="1"/>
      <p:bldP spid="26" grpId="1" animBg="1"/>
      <p:bldP spid="36" grpId="0" animBg="1"/>
      <p:bldP spid="36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Function overriding </a:t>
            </a:r>
          </a:p>
          <a:p>
            <a:pPr lvl="1"/>
            <a:r>
              <a:rPr lang="en-US" dirty="0" smtClean="0"/>
              <a:t>Example program – Distance class</a:t>
            </a:r>
          </a:p>
          <a:p>
            <a:r>
              <a:rPr lang="en-US" dirty="0" smtClean="0"/>
              <a:t>Class hierarchy</a:t>
            </a:r>
          </a:p>
          <a:p>
            <a:pPr lvl="1"/>
            <a:r>
              <a:rPr lang="en-US" dirty="0" smtClean="0"/>
              <a:t>Employee program</a:t>
            </a:r>
          </a:p>
          <a:p>
            <a:r>
              <a:rPr lang="en-US" dirty="0"/>
              <a:t>P</a:t>
            </a:r>
            <a:r>
              <a:rPr lang="en-US" dirty="0" smtClean="0"/>
              <a:t>ublic </a:t>
            </a:r>
            <a:r>
              <a:rPr lang="en-US" dirty="0"/>
              <a:t>and private </a:t>
            </a:r>
            <a:r>
              <a:rPr lang="en-US" dirty="0" smtClean="0"/>
              <a:t>Inheritance</a:t>
            </a:r>
          </a:p>
          <a:p>
            <a:r>
              <a:rPr lang="en-US" dirty="0" smtClean="0"/>
              <a:t>Level of 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4324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3"/>
          </a:xfrm>
        </p:spPr>
        <p:txBody>
          <a:bodyPr/>
          <a:lstStyle/>
          <a:p>
            <a:r>
              <a:rPr lang="en-US" smtClean="0"/>
              <a:t>Overriding Member Functions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Member functions in a derived class can be override, i.e. have the same name as those in the base class</a:t>
            </a:r>
          </a:p>
          <a:p>
            <a:r>
              <a:rPr lang="en-US" sz="3000" dirty="0" smtClean="0"/>
              <a:t>Stack, a simple data storage medium. It allowed you to push integers onto the stack and pop them off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683468" y="4191000"/>
            <a:ext cx="2774732" cy="2209800"/>
            <a:chOff x="3308132" y="2743200"/>
            <a:chExt cx="2774732" cy="2209800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1050" y="3581400"/>
              <a:ext cx="209550" cy="6191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3308132" y="2743200"/>
              <a:ext cx="2743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A</a:t>
              </a:r>
            </a:p>
            <a:p>
              <a:pPr algn="ctr"/>
              <a:r>
                <a:rPr lang="en-US" sz="2800" b="1" dirty="0" err="1" smtClean="0"/>
                <a:t>abc</a:t>
              </a:r>
              <a:r>
                <a:rPr lang="en-US" sz="2800" b="1" dirty="0" smtClean="0"/>
                <a:t>(</a:t>
              </a:r>
              <a:r>
                <a:rPr lang="en-US" sz="2800" b="1" dirty="0" err="1" smtClean="0"/>
                <a:t>int</a:t>
              </a:r>
              <a:r>
                <a:rPr lang="en-US" sz="2800" b="1" dirty="0" smtClean="0"/>
                <a:t> x) {  }</a:t>
              </a:r>
              <a:endParaRPr lang="en-US" sz="2800" b="1" dirty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3339664" y="4114800"/>
              <a:ext cx="2743200" cy="838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800" b="1" dirty="0"/>
                <a:t>c</a:t>
              </a:r>
              <a:r>
                <a:rPr lang="en-US" sz="2800" b="1" dirty="0" smtClean="0"/>
                <a:t>lass </a:t>
              </a:r>
              <a:r>
                <a:rPr lang="en-US" sz="2800" b="1" u="sng" dirty="0" smtClean="0"/>
                <a:t>B</a:t>
              </a:r>
            </a:p>
            <a:p>
              <a:pPr algn="ctr"/>
              <a:r>
                <a:rPr lang="en-US" sz="2800" b="1" dirty="0" err="1" smtClean="0"/>
                <a:t>abc</a:t>
              </a:r>
              <a:r>
                <a:rPr lang="en-US" sz="2800" b="1" dirty="0" smtClean="0"/>
                <a:t>(</a:t>
              </a:r>
              <a:r>
                <a:rPr lang="en-US" sz="2800" b="1" dirty="0" err="1" smtClean="0"/>
                <a:t>int</a:t>
              </a:r>
              <a:r>
                <a:rPr lang="en-US" sz="2800" b="1" dirty="0" smtClean="0"/>
                <a:t> x) {  }</a:t>
              </a:r>
              <a:endParaRPr lang="en-US" sz="2800" b="1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762000" y="4648200"/>
            <a:ext cx="762000" cy="2057400"/>
            <a:chOff x="1066800" y="4343400"/>
            <a:chExt cx="762000" cy="2057400"/>
          </a:xfrm>
        </p:grpSpPr>
        <p:sp>
          <p:nvSpPr>
            <p:cNvPr id="3" name="Rectangle 2"/>
            <p:cNvSpPr/>
            <p:nvPr/>
          </p:nvSpPr>
          <p:spPr>
            <a:xfrm>
              <a:off x="1066800" y="4495800"/>
              <a:ext cx="762000" cy="190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1066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828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066800" y="6400800"/>
              <a:ext cx="7620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838200" y="4152900"/>
            <a:ext cx="609600" cy="4191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840830" y="4152900"/>
            <a:ext cx="609600" cy="41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838200" y="4146332"/>
            <a:ext cx="609600" cy="419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838200" y="4146332"/>
            <a:ext cx="609600" cy="44143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" name="Group 21"/>
          <p:cNvGrpSpPr/>
          <p:nvPr/>
        </p:nvGrpSpPr>
        <p:grpSpPr>
          <a:xfrm>
            <a:off x="2362200" y="4648200"/>
            <a:ext cx="762000" cy="2057400"/>
            <a:chOff x="1066800" y="4343400"/>
            <a:chExt cx="762000" cy="2057400"/>
          </a:xfrm>
        </p:grpSpPr>
        <p:sp>
          <p:nvSpPr>
            <p:cNvPr id="23" name="Rectangle 22"/>
            <p:cNvSpPr/>
            <p:nvPr/>
          </p:nvSpPr>
          <p:spPr>
            <a:xfrm>
              <a:off x="1066800" y="4495800"/>
              <a:ext cx="762000" cy="1905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066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828800" y="4343400"/>
              <a:ext cx="0" cy="205740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1066800" y="6400800"/>
              <a:ext cx="762000" cy="0"/>
            </a:xfrm>
            <a:prstGeom prst="line">
              <a:avLst/>
            </a:prstGeom>
            <a:ln w="444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2454166" y="6165632"/>
            <a:ext cx="609600" cy="419100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438400" y="5629602"/>
            <a:ext cx="609600" cy="4191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438400" y="5111968"/>
            <a:ext cx="609600" cy="4191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209800" y="3657600"/>
            <a:ext cx="1066800" cy="8066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209800" y="4572000"/>
            <a:ext cx="1066800" cy="2209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827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111E-6 L 0 0.29722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4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-0.00035 0.21945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10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3.33333E-6 0.1472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4.07407E-6 L 5.55112E-17 -0.1981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112E-17 1.11111E-6 L 5.55112E-17 -0.27361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36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L -0.00174 -0.35185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-1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9" grpId="0" animBg="1"/>
      <p:bldP spid="21" grpId="0" animBg="1"/>
      <p:bldP spid="27" grpId="0" animBg="1"/>
      <p:bldP spid="28" grpId="0" animBg="1"/>
      <p:bldP spid="29" grpId="0" animBg="1"/>
      <p:bldP spid="3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3505200" y="76201"/>
            <a:ext cx="5562600" cy="762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Example - stack </a:t>
            </a:r>
          </a:p>
        </p:txBody>
      </p:sp>
      <p:sp>
        <p:nvSpPr>
          <p:cNvPr id="4" name="Rectangle 3"/>
          <p:cNvSpPr/>
          <p:nvPr/>
        </p:nvSpPr>
        <p:spPr>
          <a:xfrm>
            <a:off x="128588" y="47298"/>
            <a:ext cx="3197936" cy="440120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/>
              <a:t>class </a:t>
            </a:r>
            <a:r>
              <a:rPr lang="en-US" sz="2000" dirty="0" smtClean="0"/>
              <a:t>Stack {</a:t>
            </a:r>
            <a:endParaRPr lang="en-US" sz="2000" dirty="0"/>
          </a:p>
          <a:p>
            <a:pPr marL="230188" lvl="1">
              <a:defRPr/>
            </a:pPr>
            <a:r>
              <a:rPr lang="en-US" sz="2000" b="1" dirty="0"/>
              <a:t>protected:</a:t>
            </a:r>
          </a:p>
          <a:p>
            <a:pPr marL="461963" lvl="3">
              <a:defRPr/>
            </a:pPr>
            <a:r>
              <a:rPr lang="en-US" sz="2000" dirty="0" err="1"/>
              <a:t>int</a:t>
            </a:r>
            <a:r>
              <a:rPr lang="en-US" sz="2000" dirty="0"/>
              <a:t> </a:t>
            </a:r>
            <a:r>
              <a:rPr lang="en-US" sz="2000" dirty="0" err="1"/>
              <a:t>st</a:t>
            </a:r>
            <a:r>
              <a:rPr lang="en-US" sz="2000" dirty="0"/>
              <a:t>[3]; 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3">
              <a:defRPr/>
            </a:pPr>
            <a:r>
              <a:rPr lang="en-US" sz="2000" dirty="0" err="1"/>
              <a:t>int</a:t>
            </a:r>
            <a:r>
              <a:rPr lang="en-US" sz="2000" dirty="0"/>
              <a:t> top;      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/>
              <a:t>public:</a:t>
            </a:r>
          </a:p>
          <a:p>
            <a:pPr marL="461963" lvl="2">
              <a:defRPr/>
            </a:pPr>
            <a:r>
              <a:rPr lang="en-US" sz="2000" b="1" dirty="0"/>
              <a:t>Stack()</a:t>
            </a:r>
            <a:r>
              <a:rPr lang="en-US" sz="2000" dirty="0"/>
              <a:t> 	</a:t>
            </a:r>
            <a:endParaRPr lang="en-US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61963" lvl="2">
              <a:defRPr/>
            </a:pPr>
            <a:r>
              <a:rPr lang="en-US" sz="2000" dirty="0"/>
              <a:t>{ top = -1; }</a:t>
            </a:r>
          </a:p>
          <a:p>
            <a:pPr marL="461963" lvl="2">
              <a:defRPr/>
            </a:pPr>
            <a:r>
              <a:rPr lang="en-US" sz="2000" b="1" dirty="0"/>
              <a:t>void push(</a:t>
            </a:r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b="1" dirty="0" err="1"/>
              <a:t>var</a:t>
            </a:r>
            <a:r>
              <a:rPr lang="en-US" sz="2000" b="1" dirty="0" smtClean="0"/>
              <a:t>)</a:t>
            </a:r>
            <a:r>
              <a:rPr lang="en-US" sz="2000" dirty="0" smtClean="0"/>
              <a:t> { </a:t>
            </a:r>
            <a:endParaRPr lang="en-US" sz="2000" dirty="0"/>
          </a:p>
          <a:p>
            <a:pPr marL="461963" lvl="2">
              <a:defRPr/>
            </a:pPr>
            <a:r>
              <a:rPr lang="en-US" sz="2000" dirty="0"/>
              <a:t>   </a:t>
            </a:r>
            <a:r>
              <a:rPr lang="en-US" sz="2000" dirty="0" err="1"/>
              <a:t>st</a:t>
            </a:r>
            <a:r>
              <a:rPr lang="en-US" sz="2000" dirty="0"/>
              <a:t>[++top] = </a:t>
            </a:r>
            <a:r>
              <a:rPr lang="en-US" sz="2000" dirty="0" err="1"/>
              <a:t>var</a:t>
            </a:r>
            <a:r>
              <a:rPr lang="en-US" sz="2000" dirty="0"/>
              <a:t>; </a:t>
            </a:r>
          </a:p>
          <a:p>
            <a:pPr marL="461963" lvl="2">
              <a:defRPr/>
            </a:pPr>
            <a:r>
              <a:rPr lang="en-US" sz="2000" dirty="0"/>
              <a:t>}</a:t>
            </a:r>
          </a:p>
          <a:p>
            <a:pPr marL="461963" lvl="2"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pop</a:t>
            </a:r>
            <a:r>
              <a:rPr lang="en-US" sz="2000" b="1" dirty="0" smtClean="0"/>
              <a:t>()</a:t>
            </a:r>
            <a:r>
              <a:rPr lang="en-US" sz="2000" dirty="0" smtClean="0"/>
              <a:t> { </a:t>
            </a:r>
            <a:endParaRPr lang="en-US" sz="2000" dirty="0"/>
          </a:p>
          <a:p>
            <a:pPr marL="461963" lvl="2">
              <a:defRPr/>
            </a:pPr>
            <a:r>
              <a:rPr lang="en-US" sz="2000" dirty="0"/>
              <a:t>   return </a:t>
            </a:r>
            <a:r>
              <a:rPr lang="en-US" sz="2000" dirty="0" err="1"/>
              <a:t>st</a:t>
            </a:r>
            <a:r>
              <a:rPr lang="en-US" sz="2000" dirty="0"/>
              <a:t>[top--]; </a:t>
            </a:r>
          </a:p>
          <a:p>
            <a:pPr marL="461963" lvl="2">
              <a:defRPr/>
            </a:pPr>
            <a:r>
              <a:rPr lang="en-US" sz="2000" dirty="0"/>
              <a:t>}</a:t>
            </a:r>
          </a:p>
          <a:p>
            <a:pPr marL="4763" lvl="1">
              <a:defRPr/>
            </a:pPr>
            <a:r>
              <a:rPr lang="en-US" sz="2000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82664" y="990600"/>
            <a:ext cx="4648200" cy="5847755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/>
              <a:t>class Stack2 : public </a:t>
            </a:r>
            <a:r>
              <a:rPr lang="en-US" sz="2200" dirty="0" smtClean="0"/>
              <a:t>Stack{</a:t>
            </a:r>
            <a:endParaRPr lang="en-US" sz="2200" dirty="0"/>
          </a:p>
          <a:p>
            <a:pPr marL="230188" lvl="1">
              <a:defRPr/>
            </a:pPr>
            <a:r>
              <a:rPr lang="en-US" sz="2200" b="1" dirty="0"/>
              <a:t>public:</a:t>
            </a:r>
          </a:p>
          <a:p>
            <a:pPr marL="230188" lvl="1">
              <a:defRPr/>
            </a:pPr>
            <a:r>
              <a:rPr lang="en-US" sz="2200" dirty="0" smtClean="0"/>
              <a:t>  </a:t>
            </a:r>
            <a:r>
              <a:rPr lang="en-US" sz="2200" b="1" dirty="0" smtClean="0"/>
              <a:t>void </a:t>
            </a:r>
            <a:r>
              <a:rPr lang="en-US" sz="2200" b="1" dirty="0"/>
              <a:t>push(</a:t>
            </a:r>
            <a:r>
              <a:rPr lang="en-US" sz="2200" b="1" dirty="0" err="1"/>
              <a:t>int</a:t>
            </a:r>
            <a:r>
              <a:rPr lang="en-US" sz="2200" b="1" dirty="0"/>
              <a:t> var1)</a:t>
            </a:r>
            <a:r>
              <a:rPr lang="en-US" sz="2200" dirty="0"/>
              <a:t>{ </a:t>
            </a:r>
          </a:p>
          <a:p>
            <a:pPr marL="461963" lvl="2">
              <a:defRPr/>
            </a:pPr>
            <a:r>
              <a:rPr lang="en-US" sz="2200" dirty="0" smtClean="0"/>
              <a:t>  if(top </a:t>
            </a:r>
            <a:r>
              <a:rPr lang="en-US" sz="2200" dirty="0"/>
              <a:t>&gt;= 3 -1){ </a:t>
            </a:r>
          </a:p>
          <a:p>
            <a:pPr marL="461963" lvl="2">
              <a:defRPr/>
            </a:pPr>
            <a:r>
              <a:rPr lang="en-US" sz="2200" dirty="0"/>
              <a:t>   </a:t>
            </a:r>
            <a:r>
              <a:rPr lang="en-US" sz="2200" dirty="0" smtClean="0"/>
              <a:t> </a:t>
            </a:r>
            <a:r>
              <a:rPr lang="en-US" sz="2200" dirty="0" err="1" smtClean="0"/>
              <a:t>cout</a:t>
            </a:r>
            <a:r>
              <a:rPr lang="en-US" sz="2200" dirty="0" smtClean="0"/>
              <a:t> </a:t>
            </a:r>
            <a:r>
              <a:rPr lang="en-US" sz="2200" dirty="0"/>
              <a:t>&lt;&lt; “\</a:t>
            </a:r>
            <a:r>
              <a:rPr lang="en-US" sz="2200" dirty="0" err="1"/>
              <a:t>nError</a:t>
            </a:r>
            <a:r>
              <a:rPr lang="en-US" sz="2200" dirty="0"/>
              <a:t>: stack is </a:t>
            </a:r>
            <a:r>
              <a:rPr lang="en-US" sz="2200" dirty="0" smtClean="0"/>
              <a:t>  full</a:t>
            </a:r>
            <a:r>
              <a:rPr lang="en-US" sz="2200" dirty="0"/>
              <a:t>”; </a:t>
            </a:r>
          </a:p>
          <a:p>
            <a:pPr marL="461963" lvl="2">
              <a:defRPr/>
            </a:pPr>
            <a:r>
              <a:rPr lang="en-US" sz="2200" dirty="0"/>
              <a:t>    exit(1); </a:t>
            </a:r>
          </a:p>
          <a:p>
            <a:pPr marL="461963" lvl="2">
              <a:defRPr/>
            </a:pPr>
            <a:r>
              <a:rPr lang="en-US" sz="2200" dirty="0"/>
              <a:t>}</a:t>
            </a:r>
          </a:p>
          <a:p>
            <a:pPr marL="461963" lvl="2">
              <a:defRPr/>
            </a:pPr>
            <a:r>
              <a:rPr lang="en-US" sz="2200" dirty="0"/>
              <a:t>Stack::</a:t>
            </a:r>
            <a:r>
              <a:rPr lang="en-US" sz="2200" b="1" dirty="0"/>
              <a:t>push(</a:t>
            </a:r>
            <a:r>
              <a:rPr lang="en-US" sz="2200" b="1" dirty="0" err="1"/>
              <a:t>var</a:t>
            </a:r>
            <a:r>
              <a:rPr lang="en-US" sz="2200" b="1" dirty="0"/>
              <a:t>)</a:t>
            </a:r>
            <a:r>
              <a:rPr lang="en-US" sz="2200" dirty="0"/>
              <a:t>; 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200" dirty="0" smtClean="0"/>
              <a:t> }</a:t>
            </a:r>
            <a:endParaRPr lang="en-US" sz="2200" dirty="0"/>
          </a:p>
          <a:p>
            <a:pPr marL="230188" lvl="1">
              <a:defRPr/>
            </a:pPr>
            <a:r>
              <a:rPr lang="en-US" sz="2200" dirty="0" smtClean="0"/>
              <a:t>  </a:t>
            </a:r>
            <a:r>
              <a:rPr lang="en-US" sz="2200" b="1" dirty="0" err="1" smtClean="0"/>
              <a:t>int</a:t>
            </a:r>
            <a:r>
              <a:rPr lang="en-US" sz="2200" b="1" dirty="0" smtClean="0"/>
              <a:t> </a:t>
            </a:r>
            <a:r>
              <a:rPr lang="en-US" sz="2200" b="1" dirty="0"/>
              <a:t>pop</a:t>
            </a:r>
            <a:r>
              <a:rPr lang="en-US" sz="2200" b="1" dirty="0" smtClean="0"/>
              <a:t>() </a:t>
            </a:r>
            <a:r>
              <a:rPr lang="en-US" sz="2200" dirty="0" smtClean="0"/>
              <a:t>{   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457200" lvl="2" indent="-6350">
              <a:defRPr/>
            </a:pPr>
            <a:r>
              <a:rPr lang="en-US" sz="2200" dirty="0"/>
              <a:t>if(top &lt; 0</a:t>
            </a:r>
            <a:r>
              <a:rPr lang="en-US" sz="2200" dirty="0" smtClean="0"/>
              <a:t>) { </a:t>
            </a:r>
          </a:p>
          <a:p>
            <a:pPr marL="457200" lvl="2" indent="-6350">
              <a:defRPr/>
            </a:pPr>
            <a:r>
              <a:rPr lang="en-US" sz="2200" dirty="0" smtClean="0"/>
              <a:t>  </a:t>
            </a:r>
            <a:r>
              <a:rPr lang="en-US" sz="2200" dirty="0" err="1" smtClean="0"/>
              <a:t>cout</a:t>
            </a:r>
            <a:r>
              <a:rPr lang="en-US" sz="2200" dirty="0" smtClean="0"/>
              <a:t> </a:t>
            </a:r>
            <a:r>
              <a:rPr lang="en-US" sz="2200" dirty="0"/>
              <a:t>&lt;&lt; “\</a:t>
            </a:r>
            <a:r>
              <a:rPr lang="en-US" sz="2200" dirty="0" err="1"/>
              <a:t>nError</a:t>
            </a:r>
            <a:r>
              <a:rPr lang="en-US" sz="2200" dirty="0"/>
              <a:t>: stack is </a:t>
            </a:r>
            <a:r>
              <a:rPr lang="en-US" sz="2200" dirty="0" smtClean="0"/>
              <a:t>empty”; </a:t>
            </a:r>
            <a:endParaRPr lang="en-US" sz="2200" dirty="0"/>
          </a:p>
          <a:p>
            <a:pPr marL="457200" lvl="2" indent="-6350">
              <a:defRPr/>
            </a:pPr>
            <a:r>
              <a:rPr lang="en-US" sz="2200" dirty="0"/>
              <a:t> </a:t>
            </a:r>
            <a:r>
              <a:rPr lang="en-US" sz="2200" dirty="0" smtClean="0"/>
              <a:t> exit(1</a:t>
            </a:r>
            <a:r>
              <a:rPr lang="en-US" sz="2200" dirty="0"/>
              <a:t>); </a:t>
            </a:r>
          </a:p>
          <a:p>
            <a:pPr marL="457200" lvl="2" indent="-6350">
              <a:defRPr/>
            </a:pPr>
            <a:r>
              <a:rPr lang="en-US" sz="2200" dirty="0"/>
              <a:t>}</a:t>
            </a:r>
          </a:p>
          <a:p>
            <a:pPr marL="514350" lvl="2">
              <a:defRPr/>
            </a:pPr>
            <a:r>
              <a:rPr lang="en-US" sz="2200" dirty="0"/>
              <a:t>return Stack::</a:t>
            </a:r>
            <a:r>
              <a:rPr lang="en-US" sz="2200" b="1" dirty="0"/>
              <a:t>pop()</a:t>
            </a:r>
            <a:r>
              <a:rPr lang="en-US" sz="2200" dirty="0"/>
              <a:t>; </a:t>
            </a:r>
            <a:endParaRPr lang="en-US" sz="2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200" dirty="0"/>
              <a:t>}</a:t>
            </a:r>
          </a:p>
          <a:p>
            <a:pPr>
              <a:defRPr/>
            </a:pPr>
            <a:r>
              <a:rPr lang="en-US" sz="2200" dirty="0"/>
              <a:t>};</a:t>
            </a:r>
          </a:p>
        </p:txBody>
      </p:sp>
      <p:sp>
        <p:nvSpPr>
          <p:cNvPr id="6" name="Rectangle 5"/>
          <p:cNvSpPr/>
          <p:nvPr/>
        </p:nvSpPr>
        <p:spPr>
          <a:xfrm>
            <a:off x="139262" y="4558864"/>
            <a:ext cx="3187262" cy="40011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smtClean="0"/>
              <a:t>Stack2 </a:t>
            </a:r>
            <a:r>
              <a:rPr lang="en-US" sz="2000" b="1" dirty="0"/>
              <a:t>s1</a:t>
            </a:r>
            <a:r>
              <a:rPr lang="en-US" sz="2000" b="1" dirty="0" smtClean="0"/>
              <a:t>;</a:t>
            </a:r>
            <a:endParaRPr lang="en-US" sz="2000" b="1" dirty="0"/>
          </a:p>
        </p:txBody>
      </p:sp>
      <p:sp>
        <p:nvSpPr>
          <p:cNvPr id="7" name="Rectangle 6"/>
          <p:cNvSpPr/>
          <p:nvPr/>
        </p:nvSpPr>
        <p:spPr>
          <a:xfrm>
            <a:off x="139262" y="6457890"/>
            <a:ext cx="3187262" cy="400110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err="1" smtClean="0"/>
              <a:t>cout</a:t>
            </a:r>
            <a:r>
              <a:rPr lang="en-US" sz="2000" b="1" dirty="0" smtClean="0"/>
              <a:t> &lt;&lt;s1.pop</a:t>
            </a:r>
            <a:r>
              <a:rPr lang="en-US" sz="2000" b="1" dirty="0"/>
              <a:t>();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6634" y="4905702"/>
            <a:ext cx="3187262" cy="707886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smtClean="0"/>
              <a:t>s1.push(11</a:t>
            </a:r>
            <a:r>
              <a:rPr lang="en-US" sz="2000" b="1" dirty="0"/>
              <a:t>); </a:t>
            </a:r>
            <a:r>
              <a:rPr lang="en-US" sz="2000" b="1" dirty="0" smtClean="0"/>
              <a:t>s1.push(22</a:t>
            </a:r>
            <a:r>
              <a:rPr lang="en-US" sz="2000" b="1" dirty="0"/>
              <a:t>);</a:t>
            </a:r>
          </a:p>
          <a:p>
            <a:pPr marL="230188" lvl="1">
              <a:defRPr/>
            </a:pPr>
            <a:r>
              <a:rPr lang="en-US" sz="2000" b="1" dirty="0"/>
              <a:t>s1.push(33</a:t>
            </a:r>
            <a:r>
              <a:rPr lang="en-US" sz="2000" b="1" dirty="0" smtClean="0"/>
              <a:t>);</a:t>
            </a:r>
            <a:endParaRPr lang="en-US" sz="2000" b="1" dirty="0"/>
          </a:p>
        </p:txBody>
      </p:sp>
      <p:sp>
        <p:nvSpPr>
          <p:cNvPr id="9" name="Rectangle 8"/>
          <p:cNvSpPr/>
          <p:nvPr/>
        </p:nvSpPr>
        <p:spPr>
          <a:xfrm>
            <a:off x="128588" y="5517932"/>
            <a:ext cx="3187262" cy="1015663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noFill/>
          </a:ln>
        </p:spPr>
        <p:txBody>
          <a:bodyPr wrap="square">
            <a:spAutoFit/>
          </a:bodyPr>
          <a:lstStyle/>
          <a:p>
            <a:pPr marL="230188" lvl="1">
              <a:defRPr/>
            </a:pPr>
            <a:r>
              <a:rPr lang="en-US" sz="2000" b="1" dirty="0" err="1" smtClean="0"/>
              <a:t>cout</a:t>
            </a:r>
            <a:r>
              <a:rPr lang="en-US" sz="2000" b="1" dirty="0" smtClean="0"/>
              <a:t> &lt;&lt;s1.pop</a:t>
            </a:r>
            <a:r>
              <a:rPr lang="en-US" sz="2000" b="1" dirty="0"/>
              <a:t>();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</a:t>
            </a:r>
            <a:r>
              <a:rPr lang="en-US" sz="2000" b="1" dirty="0" smtClean="0"/>
              <a:t>&lt;&lt;s1.pop</a:t>
            </a:r>
            <a:r>
              <a:rPr lang="en-US" sz="2000" b="1" dirty="0"/>
              <a:t>();</a:t>
            </a:r>
          </a:p>
          <a:p>
            <a:pPr marL="230188" lvl="1">
              <a:defRPr/>
            </a:pPr>
            <a:r>
              <a:rPr lang="en-US" sz="2000" b="1" dirty="0" err="1"/>
              <a:t>cout</a:t>
            </a:r>
            <a:r>
              <a:rPr lang="en-US" sz="2000" b="1" dirty="0"/>
              <a:t> </a:t>
            </a:r>
            <a:r>
              <a:rPr lang="en-US" sz="2000" b="1" dirty="0" smtClean="0"/>
              <a:t>&lt;&lt;s1.pop();</a:t>
            </a:r>
            <a:endParaRPr lang="en-US" sz="2000" b="1" dirty="0"/>
          </a:p>
        </p:txBody>
      </p:sp>
      <p:grpSp>
        <p:nvGrpSpPr>
          <p:cNvPr id="24" name="Group 23"/>
          <p:cNvGrpSpPr/>
          <p:nvPr/>
        </p:nvGrpSpPr>
        <p:grpSpPr>
          <a:xfrm>
            <a:off x="3344910" y="2996863"/>
            <a:ext cx="1043158" cy="3803491"/>
            <a:chOff x="3392208" y="2996863"/>
            <a:chExt cx="1043158" cy="3803491"/>
          </a:xfrm>
        </p:grpSpPr>
        <p:grpSp>
          <p:nvGrpSpPr>
            <p:cNvPr id="18" name="Group 17"/>
            <p:cNvGrpSpPr/>
            <p:nvPr/>
          </p:nvGrpSpPr>
          <p:grpSpPr>
            <a:xfrm>
              <a:off x="3657600" y="3467001"/>
              <a:ext cx="685800" cy="800199"/>
              <a:chOff x="3429000" y="3384332"/>
              <a:chExt cx="685800" cy="800199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3460532" y="3778468"/>
                <a:ext cx="609600" cy="406063"/>
              </a:xfrm>
              <a:prstGeom prst="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3200" b="1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3429000" y="3384332"/>
                <a:ext cx="685800" cy="4060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smtClean="0">
                    <a:solidFill>
                      <a:schemeClr val="tx1"/>
                    </a:solidFill>
                  </a:rPr>
                  <a:t>top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3392208" y="4318337"/>
              <a:ext cx="951192" cy="2387263"/>
              <a:chOff x="3392208" y="4318337"/>
              <a:chExt cx="951192" cy="2387263"/>
            </a:xfrm>
          </p:grpSpPr>
          <p:grpSp>
            <p:nvGrpSpPr>
              <p:cNvPr id="2" name="Group 1"/>
              <p:cNvGrpSpPr/>
              <p:nvPr/>
            </p:nvGrpSpPr>
            <p:grpSpPr>
              <a:xfrm>
                <a:off x="3581400" y="4648200"/>
                <a:ext cx="762000" cy="2057400"/>
                <a:chOff x="3352800" y="4648200"/>
                <a:chExt cx="762000" cy="2057400"/>
              </a:xfrm>
            </p:grpSpPr>
            <p:grpSp>
              <p:nvGrpSpPr>
                <p:cNvPr id="10" name="Group 9"/>
                <p:cNvGrpSpPr/>
                <p:nvPr/>
              </p:nvGrpSpPr>
              <p:grpSpPr>
                <a:xfrm>
                  <a:off x="3352800" y="4648200"/>
                  <a:ext cx="762000" cy="2057400"/>
                  <a:chOff x="1066800" y="4343400"/>
                  <a:chExt cx="762000" cy="2057400"/>
                </a:xfrm>
              </p:grpSpPr>
              <p:sp>
                <p:nvSpPr>
                  <p:cNvPr id="11" name="Rectangle 10"/>
                  <p:cNvSpPr/>
                  <p:nvPr/>
                </p:nvSpPr>
                <p:spPr>
                  <a:xfrm>
                    <a:off x="1066800" y="4495800"/>
                    <a:ext cx="762000" cy="1905000"/>
                  </a:xfrm>
                  <a:prstGeom prst="rect">
                    <a:avLst/>
                  </a:pr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" name="Straight Connector 11"/>
                  <p:cNvCxnSpPr/>
                  <p:nvPr/>
                </p:nvCxnSpPr>
                <p:spPr>
                  <a:xfrm>
                    <a:off x="1066800" y="4343400"/>
                    <a:ext cx="0" cy="2057400"/>
                  </a:xfrm>
                  <a:prstGeom prst="line">
                    <a:avLst/>
                  </a:prstGeom>
                  <a:ln w="444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828800" y="4343400"/>
                    <a:ext cx="0" cy="2057400"/>
                  </a:xfrm>
                  <a:prstGeom prst="line">
                    <a:avLst/>
                  </a:prstGeom>
                  <a:ln w="444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" name="Straight Connector 13"/>
                  <p:cNvCxnSpPr/>
                  <p:nvPr/>
                </p:nvCxnSpPr>
                <p:spPr>
                  <a:xfrm>
                    <a:off x="1066800" y="6400800"/>
                    <a:ext cx="762000" cy="0"/>
                  </a:xfrm>
                  <a:prstGeom prst="line">
                    <a:avLst/>
                  </a:prstGeom>
                  <a:ln w="4445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15" name="Straight Connector 14"/>
                <p:cNvCxnSpPr/>
                <p:nvPr/>
              </p:nvCxnSpPr>
              <p:spPr>
                <a:xfrm>
                  <a:off x="3352800" y="6127532"/>
                  <a:ext cx="762000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/>
                <p:cNvCxnSpPr/>
                <p:nvPr/>
              </p:nvCxnSpPr>
              <p:spPr>
                <a:xfrm>
                  <a:off x="3352800" y="5486400"/>
                  <a:ext cx="762000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/>
                <p:cNvCxnSpPr/>
                <p:nvPr/>
              </p:nvCxnSpPr>
              <p:spPr>
                <a:xfrm>
                  <a:off x="3352800" y="4876800"/>
                  <a:ext cx="762000" cy="0"/>
                </a:xfrm>
                <a:prstGeom prst="line">
                  <a:avLst/>
                </a:prstGeom>
                <a:ln w="444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2" name="Rectangle 21"/>
              <p:cNvSpPr/>
              <p:nvPr/>
            </p:nvSpPr>
            <p:spPr>
              <a:xfrm>
                <a:off x="3392208" y="4318337"/>
                <a:ext cx="901264" cy="406063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b="1" dirty="0" err="1">
                    <a:solidFill>
                      <a:schemeClr val="tx1"/>
                    </a:solidFill>
                  </a:rPr>
                  <a:t>s</a:t>
                </a:r>
                <a:r>
                  <a:rPr lang="en-US" sz="2400" b="1" dirty="0" err="1" smtClean="0">
                    <a:solidFill>
                      <a:schemeClr val="tx1"/>
                    </a:solidFill>
                  </a:rPr>
                  <a:t>t</a:t>
                </a:r>
                <a:r>
                  <a:rPr lang="en-US" sz="2400" b="1" dirty="0" smtClean="0">
                    <a:solidFill>
                      <a:schemeClr val="tx1"/>
                    </a:solidFill>
                  </a:rPr>
                  <a:t>[3]</a:t>
                </a:r>
                <a:endParaRPr lang="en-US" sz="2400" b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21" name="Rectangle 20"/>
            <p:cNvSpPr/>
            <p:nvPr/>
          </p:nvSpPr>
          <p:spPr>
            <a:xfrm>
              <a:off x="3484174" y="2996863"/>
              <a:ext cx="951192" cy="3803491"/>
            </a:xfrm>
            <a:prstGeom prst="rect">
              <a:avLst/>
            </a:prstGeom>
            <a:solidFill>
              <a:schemeClr val="accent1">
                <a:alpha val="18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200" b="1" u="sng" dirty="0" smtClean="0">
                  <a:solidFill>
                    <a:srgbClr val="FF0000"/>
                  </a:solidFill>
                </a:rPr>
                <a:t>S1</a:t>
              </a:r>
              <a:endParaRPr lang="en-US" b="1" u="sng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3641834" y="3861137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-1</a:t>
            </a:r>
            <a:endParaRPr lang="en-US" sz="3200" b="1" dirty="0"/>
          </a:p>
        </p:txBody>
      </p:sp>
      <p:sp>
        <p:nvSpPr>
          <p:cNvPr id="3" name="Rectangle 2"/>
          <p:cNvSpPr/>
          <p:nvPr/>
        </p:nvSpPr>
        <p:spPr>
          <a:xfrm>
            <a:off x="3612932" y="6218085"/>
            <a:ext cx="609600" cy="406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11</a:t>
            </a:r>
            <a:endParaRPr lang="en-US" sz="3200" b="1" dirty="0"/>
          </a:p>
        </p:txBody>
      </p:sp>
      <p:sp>
        <p:nvSpPr>
          <p:cNvPr id="27" name="Rectangle 26"/>
          <p:cNvSpPr/>
          <p:nvPr/>
        </p:nvSpPr>
        <p:spPr>
          <a:xfrm>
            <a:off x="3636574" y="3870434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610302" y="5638800"/>
            <a:ext cx="609600" cy="406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29" name="Rectangle 28"/>
          <p:cNvSpPr/>
          <p:nvPr/>
        </p:nvSpPr>
        <p:spPr>
          <a:xfrm>
            <a:off x="3641834" y="3873064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</a:t>
            </a:r>
            <a:endParaRPr lang="en-US" sz="3200" b="1" dirty="0"/>
          </a:p>
        </p:txBody>
      </p:sp>
      <p:sp>
        <p:nvSpPr>
          <p:cNvPr id="30" name="Rectangle 29"/>
          <p:cNvSpPr/>
          <p:nvPr/>
        </p:nvSpPr>
        <p:spPr>
          <a:xfrm>
            <a:off x="3597166" y="4984532"/>
            <a:ext cx="609600" cy="40606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13</a:t>
            </a:r>
            <a:endParaRPr lang="en-US" sz="3200" b="1" dirty="0"/>
          </a:p>
        </p:txBody>
      </p:sp>
      <p:sp>
        <p:nvSpPr>
          <p:cNvPr id="31" name="Rectangle 30"/>
          <p:cNvSpPr/>
          <p:nvPr/>
        </p:nvSpPr>
        <p:spPr>
          <a:xfrm>
            <a:off x="3657600" y="3870434"/>
            <a:ext cx="609600" cy="406063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2</a:t>
            </a:r>
          </a:p>
        </p:txBody>
      </p:sp>
      <p:sp>
        <p:nvSpPr>
          <p:cNvPr id="32" name="Rectangle 31">
            <a:hlinkClick r:id="rId3" action="ppaction://hlinkfile"/>
          </p:cNvPr>
          <p:cNvSpPr/>
          <p:nvPr/>
        </p:nvSpPr>
        <p:spPr>
          <a:xfrm>
            <a:off x="5502166" y="6256612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9313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25" grpId="0" animBg="1"/>
      <p:bldP spid="3" grpId="0" animBg="1"/>
      <p:bldP spid="3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914400"/>
          </a:xfrm>
        </p:spPr>
        <p:txBody>
          <a:bodyPr/>
          <a:lstStyle/>
          <a:p>
            <a:r>
              <a:rPr lang="en-US" dirty="0" smtClean="0"/>
              <a:t>Which function </a:t>
            </a:r>
            <a:r>
              <a:rPr lang="en-US" dirty="0"/>
              <a:t>i</a:t>
            </a:r>
            <a:r>
              <a:rPr lang="en-US" dirty="0" smtClean="0"/>
              <a:t>s called?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s1.push(11); Which function is executed? Derive or Base class</a:t>
            </a:r>
          </a:p>
          <a:p>
            <a:r>
              <a:rPr lang="en-US" dirty="0" smtClean="0"/>
              <a:t>Rule: When the same function exists in both the base class and the derived class, the function in the derived class will be executed</a:t>
            </a:r>
          </a:p>
          <a:p>
            <a:r>
              <a:rPr lang="en-US" dirty="0" smtClean="0"/>
              <a:t>This is true for objects of the derived class</a:t>
            </a:r>
          </a:p>
          <a:p>
            <a:r>
              <a:rPr lang="en-US" dirty="0" smtClean="0"/>
              <a:t>Objects of the base class don’t know anything about the derived class and will always use the base class functions</a:t>
            </a:r>
          </a:p>
        </p:txBody>
      </p:sp>
    </p:spTree>
    <p:extLst>
      <p:ext uri="{BB962C8B-B14F-4D97-AF65-F5344CB8AC3E}">
        <p14:creationId xmlns:p14="http://schemas.microsoft.com/office/powerpoint/2010/main" xmlns="" val="801960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Scope Resolution with Overridden Functions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do push() and pop() in Stack2 access push() and pop() in Stack? </a:t>
            </a:r>
          </a:p>
          <a:p>
            <a:r>
              <a:rPr lang="en-US" dirty="0" smtClean="0"/>
              <a:t>They use the scope resolution operator, ::, in the statements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Stack::push(</a:t>
            </a:r>
            <a:r>
              <a:rPr lang="en-US" dirty="0" err="1" smtClean="0"/>
              <a:t>var</a:t>
            </a:r>
            <a:r>
              <a:rPr lang="en-US" dirty="0" smtClean="0"/>
              <a:t>);</a:t>
            </a:r>
          </a:p>
          <a:p>
            <a:pPr>
              <a:buFont typeface="Arial" charset="0"/>
              <a:buNone/>
            </a:pPr>
            <a:r>
              <a:rPr lang="en-US" dirty="0" smtClean="0"/>
              <a:t>	and</a:t>
            </a:r>
          </a:p>
          <a:p>
            <a:pPr>
              <a:buFont typeface="Arial" charset="0"/>
              <a:buNone/>
            </a:pPr>
            <a:r>
              <a:rPr lang="en-US" dirty="0" smtClean="0"/>
              <a:t>			return Stack::pop();</a:t>
            </a:r>
          </a:p>
          <a:p>
            <a:r>
              <a:rPr lang="en-US" dirty="0" smtClean="0"/>
              <a:t>Without the scope resolution operator, the compiler would think the push() and pop() functions in Stack2 were calling themselves</a:t>
            </a:r>
          </a:p>
        </p:txBody>
      </p:sp>
    </p:spTree>
    <p:extLst>
      <p:ext uri="{BB962C8B-B14F-4D97-AF65-F5344CB8AC3E}">
        <p14:creationId xmlns:p14="http://schemas.microsoft.com/office/powerpoint/2010/main" xmlns="" val="235553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4384675" cy="792163"/>
          </a:xfrm>
        </p:spPr>
        <p:txBody>
          <a:bodyPr/>
          <a:lstStyle/>
          <a:p>
            <a:r>
              <a:rPr lang="en-US" sz="3600" dirty="0" smtClean="0"/>
              <a:t>Distance Class</a:t>
            </a:r>
          </a:p>
        </p:txBody>
      </p:sp>
      <p:sp>
        <p:nvSpPr>
          <p:cNvPr id="4" name="Rectangle 3"/>
          <p:cNvSpPr/>
          <p:nvPr/>
        </p:nvSpPr>
        <p:spPr>
          <a:xfrm>
            <a:off x="93663" y="827088"/>
            <a:ext cx="4291012" cy="5940088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 err="1"/>
              <a:t>enum</a:t>
            </a:r>
            <a:r>
              <a:rPr lang="en-US" sz="2000" b="1" dirty="0"/>
              <a:t> </a:t>
            </a:r>
            <a:r>
              <a:rPr lang="en-US" sz="2000" b="1" dirty="0" err="1"/>
              <a:t>DSign</a:t>
            </a:r>
            <a:r>
              <a:rPr lang="en-US" sz="2000" b="1" dirty="0"/>
              <a:t> { pos, </a:t>
            </a:r>
            <a:r>
              <a:rPr lang="en-US" sz="2000" b="1" dirty="0" err="1"/>
              <a:t>neg</a:t>
            </a:r>
            <a:r>
              <a:rPr lang="en-US" sz="2000" b="1" dirty="0"/>
              <a:t> };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r>
              <a:rPr lang="en-US" sz="2000" b="1" dirty="0"/>
              <a:t>class </a:t>
            </a:r>
            <a:r>
              <a:rPr lang="en-US" sz="2000" b="1" dirty="0" smtClean="0">
                <a:solidFill>
                  <a:srgbClr val="0070C0"/>
                </a:solidFill>
              </a:rPr>
              <a:t>Distance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106363" lvl="1">
              <a:defRPr/>
            </a:pPr>
            <a:r>
              <a:rPr lang="en-US" sz="2000" b="1" dirty="0"/>
              <a:t>protected:</a:t>
            </a:r>
          </a:p>
          <a:p>
            <a:pPr marL="106363" lvl="1">
              <a:defRPr/>
            </a:pPr>
            <a:r>
              <a:rPr lang="en-US" sz="2000" b="1" dirty="0" smtClean="0"/>
              <a:t>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/>
              <a:t>feet;</a:t>
            </a:r>
          </a:p>
          <a:p>
            <a:pPr marL="106363" lvl="1">
              <a:defRPr/>
            </a:pPr>
            <a:r>
              <a:rPr lang="en-US" sz="2000" b="1" dirty="0" smtClean="0"/>
              <a:t>  float </a:t>
            </a:r>
            <a:r>
              <a:rPr lang="en-US" sz="2000" b="1" dirty="0"/>
              <a:t>inches;</a:t>
            </a:r>
          </a:p>
          <a:p>
            <a:pPr marL="106363" lvl="1">
              <a:defRPr/>
            </a:pPr>
            <a:r>
              <a:rPr lang="en-US" sz="2000" b="1" dirty="0" smtClean="0"/>
              <a:t>public</a:t>
            </a:r>
            <a:r>
              <a:rPr lang="en-US" sz="2000" b="1" dirty="0"/>
              <a:t>: </a:t>
            </a:r>
          </a:p>
          <a:p>
            <a:pPr marL="106363" lvl="1">
              <a:defRPr/>
            </a:pP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rgbClr val="00B050"/>
                </a:solidFill>
              </a:rPr>
              <a:t>Distance</a:t>
            </a:r>
            <a:r>
              <a:rPr lang="en-US" sz="2000" b="1" dirty="0">
                <a:solidFill>
                  <a:srgbClr val="00B050"/>
                </a:solidFill>
              </a:rPr>
              <a:t>()</a:t>
            </a:r>
            <a:r>
              <a:rPr lang="en-US" sz="2000" b="1" dirty="0"/>
              <a:t> : feet(0), inches(0.0)</a:t>
            </a:r>
          </a:p>
          <a:p>
            <a:pPr marL="106363" lvl="1">
              <a:defRPr/>
            </a:pPr>
            <a:r>
              <a:rPr lang="en-US" sz="2000" b="1" dirty="0" smtClean="0"/>
              <a:t>  { </a:t>
            </a:r>
            <a:r>
              <a:rPr lang="en-US" sz="2000" b="1" dirty="0"/>
              <a:t>}</a:t>
            </a:r>
          </a:p>
          <a:p>
            <a:pPr marL="106363" lvl="1">
              <a:defRPr/>
            </a:pP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rgbClr val="00B050"/>
                </a:solidFill>
              </a:rPr>
              <a:t>Distance(</a:t>
            </a:r>
            <a:r>
              <a:rPr lang="en-US" sz="2000" b="1" dirty="0" err="1" smtClean="0">
                <a:solidFill>
                  <a:srgbClr val="00B050"/>
                </a:solidFill>
              </a:rPr>
              <a:t>int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>
                <a:solidFill>
                  <a:srgbClr val="00B050"/>
                </a:solidFill>
              </a:rPr>
              <a:t>ft, float in) </a:t>
            </a:r>
            <a:r>
              <a:rPr lang="en-US" sz="2000" b="1" dirty="0"/>
              <a:t>: feet(</a:t>
            </a:r>
            <a:r>
              <a:rPr lang="en-US" sz="2000" b="1" dirty="0" err="1"/>
              <a:t>ft</a:t>
            </a:r>
            <a:r>
              <a:rPr lang="en-US" sz="2000" b="1" dirty="0" smtClean="0"/>
              <a:t>),</a:t>
            </a:r>
          </a:p>
          <a:p>
            <a:pPr marL="106363" lvl="1">
              <a:defRPr/>
            </a:pPr>
            <a:r>
              <a:rPr lang="en-US" sz="2000" b="1" dirty="0"/>
              <a:t> </a:t>
            </a:r>
            <a:r>
              <a:rPr lang="en-US" sz="2000" b="1" dirty="0" smtClean="0"/>
              <a:t> inches(in)   { </a:t>
            </a:r>
            <a:r>
              <a:rPr lang="en-US" sz="2000" b="1" dirty="0"/>
              <a:t>}</a:t>
            </a:r>
          </a:p>
          <a:p>
            <a:pPr marL="106363" lvl="1">
              <a:defRPr/>
            </a:pPr>
            <a:r>
              <a:rPr lang="en-US" sz="2000" b="1" dirty="0" smtClean="0"/>
              <a:t>  </a:t>
            </a:r>
            <a:r>
              <a:rPr lang="en-US" sz="2000" b="1" dirty="0" smtClean="0">
                <a:solidFill>
                  <a:srgbClr val="00B050"/>
                </a:solidFill>
              </a:rPr>
              <a:t>void </a:t>
            </a:r>
            <a:r>
              <a:rPr lang="en-US" sz="2000" b="1" dirty="0" err="1">
                <a:solidFill>
                  <a:srgbClr val="00B050"/>
                </a:solidFill>
              </a:rPr>
              <a:t>getdist</a:t>
            </a:r>
            <a:r>
              <a:rPr lang="en-US" sz="2000" b="1" dirty="0" smtClean="0">
                <a:solidFill>
                  <a:srgbClr val="00B050"/>
                </a:solidFill>
              </a:rPr>
              <a:t>() 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106363" lvl="1">
              <a:defRPr/>
            </a:pPr>
            <a:r>
              <a:rPr lang="en-US" sz="2000" b="1" dirty="0" smtClean="0"/>
              <a:t>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</a:t>
            </a:r>
            <a:r>
              <a:rPr lang="en-US" sz="2000" b="1" dirty="0"/>
              <a:t>&lt;&lt; “\</a:t>
            </a:r>
            <a:r>
              <a:rPr lang="en-US" sz="2000" b="1" dirty="0" err="1"/>
              <a:t>nEnter</a:t>
            </a:r>
            <a:r>
              <a:rPr lang="en-US" sz="2000" b="1" dirty="0"/>
              <a:t> feet: “; </a:t>
            </a:r>
            <a:r>
              <a:rPr lang="en-US" sz="2000" b="1" dirty="0" err="1"/>
              <a:t>cin</a:t>
            </a:r>
            <a:r>
              <a:rPr lang="en-US" sz="2000" b="1" dirty="0"/>
              <a:t> &gt;&gt; feet;</a:t>
            </a:r>
          </a:p>
          <a:p>
            <a:pPr marL="106363" lvl="1">
              <a:defRPr/>
            </a:pPr>
            <a:r>
              <a:rPr lang="fr-FR" sz="2000" b="1" dirty="0" smtClean="0"/>
              <a:t>cout </a:t>
            </a:r>
            <a:r>
              <a:rPr lang="fr-FR" sz="2000" b="1" dirty="0"/>
              <a:t>&lt;&lt; “Enter </a:t>
            </a:r>
            <a:r>
              <a:rPr lang="fr-FR" sz="2000" b="1" dirty="0" err="1"/>
              <a:t>inches</a:t>
            </a:r>
            <a:r>
              <a:rPr lang="fr-FR" sz="2000" b="1" dirty="0"/>
              <a:t>: “; </a:t>
            </a:r>
            <a:r>
              <a:rPr lang="fr-FR" sz="2000" b="1" dirty="0" err="1"/>
              <a:t>cin</a:t>
            </a:r>
            <a:r>
              <a:rPr lang="fr-FR" sz="2000" b="1" dirty="0"/>
              <a:t> &gt;&gt; </a:t>
            </a:r>
            <a:r>
              <a:rPr lang="fr-FR" sz="2000" b="1" dirty="0" err="1"/>
              <a:t>inches</a:t>
            </a:r>
            <a:r>
              <a:rPr lang="fr-FR" sz="2000" b="1" dirty="0"/>
              <a:t>;</a:t>
            </a:r>
          </a:p>
          <a:p>
            <a:pPr marL="106363" lvl="1">
              <a:defRPr/>
            </a:pPr>
            <a:r>
              <a:rPr lang="en-US" sz="2000" b="1" dirty="0" smtClean="0"/>
              <a:t>  }</a:t>
            </a:r>
            <a:endParaRPr lang="en-US" sz="2000" b="1" dirty="0"/>
          </a:p>
          <a:p>
            <a:pPr marL="106363" lvl="1">
              <a:defRPr/>
            </a:pPr>
            <a:r>
              <a:rPr lang="en-US" sz="2000" b="1" dirty="0" smtClean="0">
                <a:solidFill>
                  <a:srgbClr val="00B050"/>
                </a:solidFill>
              </a:rPr>
              <a:t>  void </a:t>
            </a:r>
            <a:r>
              <a:rPr lang="en-US" sz="2000" b="1" dirty="0" err="1">
                <a:solidFill>
                  <a:srgbClr val="00B050"/>
                </a:solidFill>
              </a:rPr>
              <a:t>showdist</a:t>
            </a:r>
            <a:r>
              <a:rPr lang="en-US" sz="2000" b="1" dirty="0">
                <a:solidFill>
                  <a:srgbClr val="00B050"/>
                </a:solidFill>
              </a:rPr>
              <a:t>() </a:t>
            </a:r>
            <a:r>
              <a:rPr lang="en-US" sz="2000" b="1" dirty="0" err="1" smtClean="0">
                <a:solidFill>
                  <a:srgbClr val="00B050"/>
                </a:solidFill>
              </a:rPr>
              <a:t>const</a:t>
            </a:r>
            <a:r>
              <a:rPr lang="en-US" sz="2000" b="1" dirty="0" smtClean="0">
                <a:solidFill>
                  <a:srgbClr val="00B050"/>
                </a:solidFill>
              </a:rPr>
              <a:t> </a:t>
            </a:r>
            <a:r>
              <a:rPr lang="en-US" sz="2000" b="1" dirty="0" smtClean="0"/>
              <a:t>{ </a:t>
            </a:r>
            <a:endParaRPr lang="en-US" sz="2000" b="1" dirty="0"/>
          </a:p>
          <a:p>
            <a:pPr marL="106363" lvl="1">
              <a:defRPr/>
            </a:pPr>
            <a:r>
              <a:rPr lang="en-US" sz="2000" b="1" dirty="0"/>
              <a:t>    </a:t>
            </a:r>
            <a:r>
              <a:rPr lang="en-US" sz="2000" b="1" dirty="0" err="1"/>
              <a:t>cout</a:t>
            </a:r>
            <a:r>
              <a:rPr lang="en-US" sz="2000" b="1" dirty="0"/>
              <a:t> &lt;&lt; feet &lt;&lt; “ : ” &lt;&lt; inches ; </a:t>
            </a:r>
          </a:p>
          <a:p>
            <a:pPr marL="106363" lvl="1">
              <a:defRPr/>
            </a:pPr>
            <a:r>
              <a:rPr lang="en-US" sz="2000" b="1" dirty="0"/>
              <a:t>}</a:t>
            </a:r>
          </a:p>
          <a:p>
            <a:pPr>
              <a:defRPr/>
            </a:pPr>
            <a:r>
              <a:rPr lang="en-US" sz="2000" b="1" dirty="0"/>
              <a:t>};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226159"/>
            <a:ext cx="4724400" cy="6555641"/>
          </a:xfrm>
          <a:prstGeom prst="rect">
            <a:avLst/>
          </a:prstGeom>
          <a:solidFill>
            <a:srgbClr val="FFFF00">
              <a:alpha val="40000"/>
            </a:srgb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/>
              <a:t>class </a:t>
            </a:r>
            <a:r>
              <a:rPr lang="en-US" sz="2000" b="1" dirty="0" err="1">
                <a:solidFill>
                  <a:srgbClr val="0070C0"/>
                </a:solidFill>
              </a:rPr>
              <a:t>DistSign</a:t>
            </a:r>
            <a:r>
              <a:rPr lang="en-US" sz="2000" b="1" dirty="0">
                <a:solidFill>
                  <a:srgbClr val="0070C0"/>
                </a:solidFill>
              </a:rPr>
              <a:t> </a:t>
            </a:r>
            <a:r>
              <a:rPr lang="en-US" sz="2000" b="1" dirty="0"/>
              <a:t>: public </a:t>
            </a:r>
            <a:r>
              <a:rPr lang="en-US" sz="2000" b="1" dirty="0" smtClean="0">
                <a:solidFill>
                  <a:srgbClr val="0070C0"/>
                </a:solidFill>
              </a:rPr>
              <a:t>Distance</a:t>
            </a:r>
            <a:r>
              <a:rPr lang="en-US" sz="2000" b="1" dirty="0" smtClean="0"/>
              <a:t>  {</a:t>
            </a:r>
            <a:endParaRPr lang="en-US" sz="2000" b="1" dirty="0"/>
          </a:p>
          <a:p>
            <a:pPr marL="111125" lvl="1">
              <a:defRPr/>
            </a:pPr>
            <a:r>
              <a:rPr lang="en-US" sz="2000" b="1" dirty="0"/>
              <a:t>private:</a:t>
            </a:r>
          </a:p>
          <a:p>
            <a:pPr marL="111125" lvl="1">
              <a:defRPr/>
            </a:pPr>
            <a:r>
              <a:rPr lang="en-US" sz="2000" b="1" dirty="0" smtClean="0"/>
              <a:t>  </a:t>
            </a:r>
            <a:r>
              <a:rPr lang="en-US" sz="2000" b="1" dirty="0" err="1" smtClean="0"/>
              <a:t>DSign</a:t>
            </a:r>
            <a:r>
              <a:rPr lang="en-US" sz="2000" b="1" dirty="0" smtClean="0"/>
              <a:t> </a:t>
            </a:r>
            <a:r>
              <a:rPr lang="en-US" sz="2000" b="1" dirty="0"/>
              <a:t>sign; </a:t>
            </a:r>
            <a:endParaRPr lang="en-US" sz="2000" b="1" dirty="0" smtClean="0"/>
          </a:p>
          <a:p>
            <a:pPr marL="111125" lvl="1">
              <a:defRPr/>
            </a:pPr>
            <a:r>
              <a:rPr lang="en-US" sz="2000" b="1" dirty="0" smtClean="0"/>
              <a:t>public</a:t>
            </a:r>
            <a:r>
              <a:rPr lang="en-US" sz="2000" b="1" dirty="0"/>
              <a:t>:</a:t>
            </a:r>
          </a:p>
          <a:p>
            <a:pPr marL="111125" lvl="1">
              <a:defRPr/>
            </a:pPr>
            <a:r>
              <a:rPr lang="en-US" sz="2000" b="1" dirty="0" smtClean="0"/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DistSign</a:t>
            </a:r>
            <a:r>
              <a:rPr lang="en-US" sz="2000" b="1" dirty="0">
                <a:solidFill>
                  <a:srgbClr val="FF0000"/>
                </a:solidFill>
              </a:rPr>
              <a:t>() </a:t>
            </a:r>
            <a:r>
              <a:rPr lang="en-US" sz="2000" b="1" dirty="0"/>
              <a:t>: </a:t>
            </a:r>
            <a:r>
              <a:rPr lang="en-US" sz="2000" b="1" dirty="0">
                <a:solidFill>
                  <a:srgbClr val="00B050"/>
                </a:solidFill>
              </a:rPr>
              <a:t>Distance</a:t>
            </a:r>
            <a:r>
              <a:rPr lang="en-US" sz="2000" b="1" dirty="0" smtClean="0">
                <a:solidFill>
                  <a:srgbClr val="00B050"/>
                </a:solidFill>
              </a:rPr>
              <a:t>()</a:t>
            </a:r>
            <a:endParaRPr lang="en-US" sz="2000" b="1" dirty="0">
              <a:solidFill>
                <a:srgbClr val="00B050"/>
              </a:solidFill>
            </a:endParaRPr>
          </a:p>
          <a:p>
            <a:pPr marL="111125" lvl="1">
              <a:defRPr/>
            </a:pPr>
            <a:r>
              <a:rPr lang="en-US" sz="2000" b="1" dirty="0" smtClean="0"/>
              <a:t>  { </a:t>
            </a:r>
            <a:r>
              <a:rPr lang="en-US" sz="2000" b="1" dirty="0"/>
              <a:t>sign = pos; }</a:t>
            </a:r>
          </a:p>
          <a:p>
            <a:pPr marL="111125" lvl="1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  </a:t>
            </a:r>
            <a:r>
              <a:rPr lang="en-US" sz="2000" b="1" dirty="0" err="1" smtClean="0">
                <a:solidFill>
                  <a:srgbClr val="FF0000"/>
                </a:solidFill>
              </a:rPr>
              <a:t>DistSign</a:t>
            </a:r>
            <a:r>
              <a:rPr lang="en-US" sz="2000" b="1" dirty="0" smtClean="0">
                <a:solidFill>
                  <a:srgbClr val="FF0000"/>
                </a:solidFill>
              </a:rPr>
              <a:t>(</a:t>
            </a:r>
            <a:r>
              <a:rPr lang="en-US" sz="2000" b="1" dirty="0" err="1" smtClean="0">
                <a:solidFill>
                  <a:srgbClr val="FF0000"/>
                </a:solidFill>
              </a:rPr>
              <a:t>int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ft, float in, </a:t>
            </a:r>
            <a:r>
              <a:rPr lang="en-US" sz="2000" b="1" dirty="0" err="1">
                <a:solidFill>
                  <a:srgbClr val="FF0000"/>
                </a:solidFill>
              </a:rPr>
              <a:t>DSign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</a:rPr>
              <a:t>sg</a:t>
            </a:r>
            <a:r>
              <a:rPr lang="en-US" sz="2000" b="1" dirty="0" smtClean="0">
                <a:solidFill>
                  <a:srgbClr val="FF0000"/>
                </a:solidFill>
              </a:rPr>
              <a:t>=</a:t>
            </a:r>
            <a:r>
              <a:rPr lang="en-US" sz="2000" b="1" dirty="0" err="1" smtClean="0">
                <a:solidFill>
                  <a:srgbClr val="FF0000"/>
                </a:solidFill>
              </a:rPr>
              <a:t>pos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r>
              <a:rPr lang="en-US" sz="2000" b="1" dirty="0" smtClean="0"/>
              <a:t>:</a:t>
            </a:r>
          </a:p>
          <a:p>
            <a:pPr marL="111125" lvl="1">
              <a:defRPr/>
            </a:pPr>
            <a:r>
              <a:rPr lang="en-US" sz="2000" b="1" dirty="0"/>
              <a:t> </a:t>
            </a:r>
            <a:r>
              <a:rPr lang="en-US" sz="2000" b="1" dirty="0" smtClean="0"/>
              <a:t> </a:t>
            </a:r>
            <a:r>
              <a:rPr lang="en-US" sz="2000" b="1" dirty="0" smtClean="0">
                <a:solidFill>
                  <a:srgbClr val="00B050"/>
                </a:solidFill>
              </a:rPr>
              <a:t>Distance(</a:t>
            </a:r>
            <a:r>
              <a:rPr lang="en-US" sz="2000" b="1" dirty="0" err="1" smtClean="0">
                <a:solidFill>
                  <a:srgbClr val="00B050"/>
                </a:solidFill>
              </a:rPr>
              <a:t>ft</a:t>
            </a:r>
            <a:r>
              <a:rPr lang="en-US" sz="2000" b="1" dirty="0">
                <a:solidFill>
                  <a:srgbClr val="00B050"/>
                </a:solidFill>
              </a:rPr>
              <a:t>, in</a:t>
            </a:r>
            <a:r>
              <a:rPr lang="en-US" sz="2000" b="1" dirty="0" smtClean="0">
                <a:solidFill>
                  <a:srgbClr val="00B050"/>
                </a:solidFill>
              </a:rPr>
              <a:t>)  </a:t>
            </a:r>
            <a:r>
              <a:rPr lang="en-US" sz="2000" b="1" dirty="0" smtClean="0"/>
              <a:t>{ </a:t>
            </a:r>
            <a:endParaRPr lang="en-US" sz="2000" b="1" dirty="0"/>
          </a:p>
          <a:p>
            <a:pPr marL="111125" lvl="1">
              <a:defRPr/>
            </a:pPr>
            <a:r>
              <a:rPr lang="en-US" sz="2000" b="1" dirty="0"/>
              <a:t>    sign = </a:t>
            </a:r>
            <a:r>
              <a:rPr lang="en-US" sz="2000" b="1" dirty="0" err="1"/>
              <a:t>sg</a:t>
            </a:r>
            <a:r>
              <a:rPr lang="en-US" sz="2000" b="1" dirty="0"/>
              <a:t>; </a:t>
            </a:r>
          </a:p>
          <a:p>
            <a:pPr marL="111125" lvl="1">
              <a:defRPr/>
            </a:pPr>
            <a:r>
              <a:rPr lang="en-US" sz="2000" b="1" dirty="0" smtClean="0"/>
              <a:t>  }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1125" lvl="1">
              <a:defRPr/>
            </a:pPr>
            <a:r>
              <a:rPr lang="en-US" sz="2000" b="1" dirty="0" smtClean="0">
                <a:solidFill>
                  <a:srgbClr val="FF0000"/>
                </a:solidFill>
              </a:rPr>
              <a:t>  void </a:t>
            </a:r>
            <a:r>
              <a:rPr lang="en-US" sz="2000" b="1" dirty="0" err="1">
                <a:solidFill>
                  <a:srgbClr val="FF0000"/>
                </a:solidFill>
              </a:rPr>
              <a:t>getdist</a:t>
            </a:r>
            <a:r>
              <a:rPr lang="en-US" sz="2000" b="1" dirty="0">
                <a:solidFill>
                  <a:srgbClr val="FF0000"/>
                </a:solidFill>
              </a:rPr>
              <a:t>()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111125" lvl="2">
              <a:defRPr/>
            </a:pPr>
            <a:r>
              <a:rPr lang="en-US" sz="2000" b="1" dirty="0" smtClean="0"/>
              <a:t>    Distance</a:t>
            </a:r>
            <a:r>
              <a:rPr lang="en-US" sz="2000" b="1" dirty="0"/>
              <a:t>::</a:t>
            </a:r>
            <a:r>
              <a:rPr lang="en-US" sz="2000" b="1" dirty="0" err="1">
                <a:solidFill>
                  <a:srgbClr val="00B050"/>
                </a:solidFill>
              </a:rPr>
              <a:t>getdist</a:t>
            </a:r>
            <a:r>
              <a:rPr lang="en-US" sz="2000" b="1" dirty="0">
                <a:solidFill>
                  <a:srgbClr val="00B050"/>
                </a:solidFill>
              </a:rPr>
              <a:t>()</a:t>
            </a:r>
            <a:r>
              <a:rPr lang="en-US" sz="2000" b="1" dirty="0"/>
              <a:t>; </a:t>
            </a:r>
            <a:endParaRPr lang="en-US" sz="2000" b="1" dirty="0" smtClean="0"/>
          </a:p>
          <a:p>
            <a:pPr marL="111125" lvl="2">
              <a:defRPr/>
            </a:pPr>
            <a:r>
              <a:rPr lang="en-US" sz="2000" b="1" dirty="0" smtClean="0"/>
              <a:t>    char </a:t>
            </a:r>
            <a:r>
              <a:rPr lang="en-US" sz="2000" b="1" dirty="0" err="1"/>
              <a:t>ch</a:t>
            </a:r>
            <a:r>
              <a:rPr lang="en-US" sz="2000" b="1" dirty="0"/>
              <a:t>;                 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1125" lvl="2">
              <a:defRPr/>
            </a:pPr>
            <a:r>
              <a:rPr lang="en-US" sz="2000" b="1" dirty="0" smtClean="0"/>
              <a:t> 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</a:t>
            </a:r>
            <a:r>
              <a:rPr lang="en-US" sz="2000" b="1" dirty="0"/>
              <a:t>&lt;&lt; “Enter sign (+ or -): “;  </a:t>
            </a:r>
            <a:r>
              <a:rPr lang="en-US" sz="2000" b="1" dirty="0" err="1" smtClean="0"/>
              <a:t>cin</a:t>
            </a:r>
            <a:r>
              <a:rPr lang="en-US" sz="2000" b="1" dirty="0" smtClean="0"/>
              <a:t> </a:t>
            </a:r>
            <a:r>
              <a:rPr lang="en-US" sz="2000" b="1" dirty="0"/>
              <a:t>&gt;&gt; </a:t>
            </a:r>
            <a:r>
              <a:rPr lang="en-US" sz="2000" b="1" dirty="0" err="1"/>
              <a:t>ch</a:t>
            </a:r>
            <a:r>
              <a:rPr lang="en-US" sz="2000" b="1" dirty="0"/>
              <a:t>;</a:t>
            </a:r>
          </a:p>
          <a:p>
            <a:pPr marL="111125" lvl="2">
              <a:defRPr/>
            </a:pPr>
            <a:r>
              <a:rPr lang="en-US" sz="2000" b="1" dirty="0" smtClean="0"/>
              <a:t>    sign </a:t>
            </a:r>
            <a:r>
              <a:rPr lang="en-US" sz="2000" b="1" dirty="0"/>
              <a:t>= (</a:t>
            </a:r>
            <a:r>
              <a:rPr lang="en-US" sz="2000" b="1" dirty="0" err="1"/>
              <a:t>ch</a:t>
            </a:r>
            <a:r>
              <a:rPr lang="en-US" sz="2000" b="1" dirty="0"/>
              <a:t>==’+’) ? pos : </a:t>
            </a:r>
            <a:r>
              <a:rPr lang="en-US" sz="2000" b="1" dirty="0" err="1"/>
              <a:t>neg</a:t>
            </a:r>
            <a:r>
              <a:rPr lang="en-US" sz="2000" b="1" dirty="0"/>
              <a:t>;</a:t>
            </a:r>
          </a:p>
          <a:p>
            <a:pPr marL="111125" lvl="1">
              <a:defRPr/>
            </a:pPr>
            <a:r>
              <a:rPr lang="en-US" sz="2000" b="1" dirty="0"/>
              <a:t>}</a:t>
            </a:r>
          </a:p>
          <a:p>
            <a:pPr marL="111125" lvl="1">
              <a:defRPr/>
            </a:pPr>
            <a:r>
              <a:rPr lang="en-US" sz="2000" b="1" dirty="0">
                <a:solidFill>
                  <a:srgbClr val="FF0000"/>
                </a:solidFill>
              </a:rPr>
              <a:t>void </a:t>
            </a:r>
            <a:r>
              <a:rPr lang="en-US" sz="2000" b="1" dirty="0" err="1">
                <a:solidFill>
                  <a:srgbClr val="FF0000"/>
                </a:solidFill>
              </a:rPr>
              <a:t>showdist</a:t>
            </a:r>
            <a:r>
              <a:rPr lang="en-US" sz="2000" b="1" dirty="0">
                <a:solidFill>
                  <a:srgbClr val="FF0000"/>
                </a:solidFill>
              </a:rPr>
              <a:t>() </a:t>
            </a:r>
            <a:r>
              <a:rPr lang="en-US" sz="2000" b="1" dirty="0" err="1">
                <a:solidFill>
                  <a:srgbClr val="FF0000"/>
                </a:solidFill>
              </a:rPr>
              <a:t>const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/>
              <a:t>{</a:t>
            </a:r>
            <a:endParaRPr lang="en-US" sz="2000" b="1" dirty="0"/>
          </a:p>
          <a:p>
            <a:pPr marL="111125" lvl="1">
              <a:defRPr/>
            </a:pPr>
            <a:r>
              <a:rPr lang="en-US" sz="2000" b="1" dirty="0" smtClean="0"/>
              <a:t>   </a:t>
            </a:r>
            <a:r>
              <a:rPr lang="en-US" sz="2000" b="1" dirty="0" err="1" smtClean="0"/>
              <a:t>cout</a:t>
            </a:r>
            <a:r>
              <a:rPr lang="en-US" sz="2000" b="1" dirty="0" smtClean="0"/>
              <a:t> </a:t>
            </a:r>
            <a:r>
              <a:rPr lang="en-US" sz="2000" b="1" dirty="0"/>
              <a:t>&lt;&lt; ( (sign==pos) ? “(+)” : “(-)” ); </a:t>
            </a:r>
            <a:endParaRPr lang="en-US" sz="2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111125" lvl="1">
              <a:defRPr/>
            </a:pPr>
            <a:r>
              <a:rPr lang="en-US" sz="2000" b="1" dirty="0" smtClean="0"/>
              <a:t>   Distance</a:t>
            </a:r>
            <a:r>
              <a:rPr lang="en-US" sz="2000" b="1" dirty="0"/>
              <a:t>::</a:t>
            </a:r>
            <a:r>
              <a:rPr lang="en-US" sz="2000" b="1" dirty="0" err="1">
                <a:solidFill>
                  <a:srgbClr val="00B050"/>
                </a:solidFill>
              </a:rPr>
              <a:t>showdist</a:t>
            </a:r>
            <a:r>
              <a:rPr lang="en-US" sz="2000" b="1" dirty="0" smtClean="0"/>
              <a:t>(); </a:t>
            </a:r>
          </a:p>
          <a:p>
            <a:pPr marL="111125" lvl="1">
              <a:defRPr/>
            </a:pPr>
            <a:r>
              <a:rPr lang="en-US" sz="2000" b="1" dirty="0" smtClean="0"/>
              <a:t>}</a:t>
            </a:r>
            <a:endParaRPr lang="en-US" sz="2000" b="1" dirty="0"/>
          </a:p>
          <a:p>
            <a:pPr>
              <a:defRPr/>
            </a:pPr>
            <a:r>
              <a:rPr lang="en-US" sz="2000" b="1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xmlns="" val="155954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76200" y="152400"/>
            <a:ext cx="8839200" cy="715963"/>
          </a:xfrm>
        </p:spPr>
        <p:txBody>
          <a:bodyPr/>
          <a:lstStyle/>
          <a:p>
            <a:r>
              <a:rPr lang="en-US" dirty="0" smtClean="0"/>
              <a:t>Cont.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" y="1143000"/>
            <a:ext cx="4495800" cy="4893647"/>
          </a:xfrm>
          <a:prstGeom prst="rect">
            <a:avLst/>
          </a:prstGeom>
          <a:solidFill>
            <a:srgbClr val="FFFF00">
              <a:alpha val="34901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/>
              <a:t>main</a:t>
            </a:r>
            <a:r>
              <a:rPr lang="en-US" sz="2400" dirty="0"/>
              <a:t>()</a:t>
            </a:r>
          </a:p>
          <a:p>
            <a:pPr>
              <a:defRPr/>
            </a:pPr>
            <a:r>
              <a:rPr lang="en-US" sz="2400" dirty="0"/>
              <a:t>{</a:t>
            </a:r>
          </a:p>
          <a:p>
            <a:pPr lvl="1">
              <a:defRPr/>
            </a:pPr>
            <a:r>
              <a:rPr lang="en-US" sz="2400" dirty="0" err="1"/>
              <a:t>DistSign</a:t>
            </a:r>
            <a:r>
              <a:rPr lang="en-US" sz="2400" dirty="0"/>
              <a:t> alpha; 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err="1" smtClean="0"/>
              <a:t>alpha.getdist</a:t>
            </a:r>
            <a:r>
              <a:rPr lang="en-US" sz="2400" dirty="0"/>
              <a:t>(); 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err="1" smtClean="0"/>
              <a:t>DistSign</a:t>
            </a:r>
            <a:r>
              <a:rPr lang="en-US" sz="2400" dirty="0" smtClean="0"/>
              <a:t> </a:t>
            </a:r>
            <a:r>
              <a:rPr lang="en-US" sz="2400" dirty="0"/>
              <a:t>beta(11, 6.25);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en-US" sz="2400" dirty="0" err="1"/>
              <a:t>DistSign</a:t>
            </a:r>
            <a:r>
              <a:rPr lang="en-US" sz="2400" dirty="0"/>
              <a:t> gamma(100, 5.5, </a:t>
            </a:r>
            <a:r>
              <a:rPr lang="en-US" sz="2400" dirty="0" err="1"/>
              <a:t>neg</a:t>
            </a:r>
            <a:r>
              <a:rPr lang="en-US" sz="2400" dirty="0"/>
              <a:t>); </a:t>
            </a:r>
            <a:endParaRPr 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1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nalpha</a:t>
            </a:r>
            <a:r>
              <a:rPr lang="en-US" sz="2400" dirty="0"/>
              <a:t> = “; </a:t>
            </a:r>
            <a:r>
              <a:rPr lang="en-US" sz="2400" dirty="0" err="1"/>
              <a:t>alpha.showdist</a:t>
            </a:r>
            <a:r>
              <a:rPr lang="en-US" sz="2400" dirty="0"/>
              <a:t>();</a:t>
            </a:r>
          </a:p>
          <a:p>
            <a:pPr lvl="1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nbeta</a:t>
            </a:r>
            <a:r>
              <a:rPr lang="en-US" sz="2400" dirty="0"/>
              <a:t> = “; </a:t>
            </a:r>
            <a:r>
              <a:rPr lang="en-US" sz="2400" dirty="0" err="1"/>
              <a:t>beta.showdist</a:t>
            </a:r>
            <a:r>
              <a:rPr lang="en-US" sz="2400" dirty="0"/>
              <a:t>();</a:t>
            </a:r>
          </a:p>
          <a:p>
            <a:pPr lvl="1">
              <a:defRPr/>
            </a:pPr>
            <a:r>
              <a:rPr lang="en-US" sz="2400" dirty="0" err="1"/>
              <a:t>cout</a:t>
            </a:r>
            <a:r>
              <a:rPr lang="en-US" sz="2400" dirty="0"/>
              <a:t> &lt;&lt; “\</a:t>
            </a:r>
            <a:r>
              <a:rPr lang="en-US" sz="2400" dirty="0" err="1"/>
              <a:t>ngamma</a:t>
            </a:r>
            <a:r>
              <a:rPr lang="en-US" sz="2400" dirty="0"/>
              <a:t> = “; </a:t>
            </a:r>
            <a:r>
              <a:rPr lang="en-US" sz="2400" dirty="0" err="1"/>
              <a:t>gamma.showdist</a:t>
            </a:r>
            <a:r>
              <a:rPr lang="en-US" sz="2400" dirty="0"/>
              <a:t>();</a:t>
            </a:r>
          </a:p>
          <a:p>
            <a:pPr>
              <a:defRPr/>
            </a:pPr>
            <a:r>
              <a:rPr lang="en-US" sz="2400" dirty="0" smtClean="0"/>
              <a:t>}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6356131" y="2191559"/>
            <a:ext cx="2590800" cy="1676400"/>
            <a:chOff x="5410200" y="990600"/>
            <a:chExt cx="2590800" cy="1676400"/>
          </a:xfrm>
        </p:grpSpPr>
        <p:sp>
          <p:nvSpPr>
            <p:cNvPr id="2" name="Rectangle 1"/>
            <p:cNvSpPr/>
            <p:nvPr/>
          </p:nvSpPr>
          <p:spPr>
            <a:xfrm>
              <a:off x="5486400" y="990600"/>
              <a:ext cx="2514600" cy="1676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6629400" y="1371600"/>
              <a:ext cx="1271752" cy="39753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pos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6629400" y="1768366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11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6.25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1383190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sign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feet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inches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990600"/>
              <a:ext cx="9144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u="sng" dirty="0" smtClean="0">
                  <a:solidFill>
                    <a:schemeClr val="tx1"/>
                  </a:solidFill>
                </a:rPr>
                <a:t>beta</a:t>
              </a:r>
              <a:endParaRPr lang="en-US" sz="2800" b="1" u="sn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374524" y="3969354"/>
            <a:ext cx="2590800" cy="1755230"/>
            <a:chOff x="5410200" y="911770"/>
            <a:chExt cx="2590800" cy="1755230"/>
          </a:xfrm>
        </p:grpSpPr>
        <p:sp>
          <p:nvSpPr>
            <p:cNvPr id="15" name="Rectangle 14"/>
            <p:cNvSpPr/>
            <p:nvPr/>
          </p:nvSpPr>
          <p:spPr>
            <a:xfrm>
              <a:off x="5486400" y="990600"/>
              <a:ext cx="2514600" cy="1676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629400" y="1371600"/>
              <a:ext cx="1271752" cy="39753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neg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29400" y="1768366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100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5.5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486400" y="1383190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sign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feet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inches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10200" y="911770"/>
              <a:ext cx="13335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u="sng" dirty="0" smtClean="0">
                  <a:solidFill>
                    <a:schemeClr val="tx1"/>
                  </a:solidFill>
                </a:rPr>
                <a:t>gamma</a:t>
              </a:r>
              <a:endParaRPr lang="en-US" sz="2800" b="1" u="sn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400800" y="304800"/>
            <a:ext cx="2590800" cy="1676400"/>
            <a:chOff x="5410200" y="990600"/>
            <a:chExt cx="2590800" cy="1676400"/>
          </a:xfrm>
        </p:grpSpPr>
        <p:sp>
          <p:nvSpPr>
            <p:cNvPr id="24" name="Rectangle 23"/>
            <p:cNvSpPr/>
            <p:nvPr/>
          </p:nvSpPr>
          <p:spPr>
            <a:xfrm>
              <a:off x="5486400" y="990600"/>
              <a:ext cx="2514600" cy="16764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629400" y="1371600"/>
              <a:ext cx="1271752" cy="39753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pos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629400" y="1768366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0.0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486400" y="1383190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sign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feet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inches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410200" y="990600"/>
              <a:ext cx="12192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>
                  <a:solidFill>
                    <a:schemeClr val="tx1"/>
                  </a:solidFill>
                </a:rPr>
                <a:t>alpha</a:t>
              </a:r>
              <a:endParaRPr lang="en-US" sz="2800" b="1" u="sng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7620000" y="693682"/>
            <a:ext cx="1271752" cy="1175305"/>
            <a:chOff x="7948448" y="1143000"/>
            <a:chExt cx="1271752" cy="1175305"/>
          </a:xfrm>
        </p:grpSpPr>
        <p:sp>
          <p:nvSpPr>
            <p:cNvPr id="33" name="Rectangle 32"/>
            <p:cNvSpPr/>
            <p:nvPr/>
          </p:nvSpPr>
          <p:spPr>
            <a:xfrm>
              <a:off x="7948448" y="1143000"/>
              <a:ext cx="1271752" cy="397539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err="1" smtClean="0">
                  <a:solidFill>
                    <a:schemeClr val="tx1"/>
                  </a:solidFill>
                </a:rPr>
                <a:t>pos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948448" y="1539766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3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948448" y="19207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4.75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3695700" y="5486400"/>
            <a:ext cx="2552700" cy="1298030"/>
            <a:chOff x="5448300" y="1368970"/>
            <a:chExt cx="2552700" cy="1298030"/>
          </a:xfrm>
        </p:grpSpPr>
        <p:sp>
          <p:nvSpPr>
            <p:cNvPr id="38" name="Rectangle 37"/>
            <p:cNvSpPr/>
            <p:nvPr/>
          </p:nvSpPr>
          <p:spPr>
            <a:xfrm>
              <a:off x="5486400" y="1368970"/>
              <a:ext cx="2514600" cy="129803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629400" y="1768366"/>
              <a:ext cx="1271752" cy="397539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7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6629400" y="2149366"/>
              <a:ext cx="1271752" cy="397539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 smtClean="0">
                  <a:solidFill>
                    <a:schemeClr val="tx1"/>
                  </a:solidFill>
                </a:rPr>
                <a:t>6.5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486400" y="1780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feet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5486400" y="2161729"/>
              <a:ext cx="11430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800" b="1" dirty="0" smtClean="0">
                  <a:solidFill>
                    <a:schemeClr val="tx1"/>
                  </a:solidFill>
                </a:rPr>
                <a:t>inches</a:t>
              </a:r>
              <a:endParaRPr lang="en-US" sz="28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5448300" y="1368970"/>
              <a:ext cx="1333500" cy="3975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800" b="1" u="sng" dirty="0" smtClean="0">
                  <a:solidFill>
                    <a:schemeClr val="tx1"/>
                  </a:solidFill>
                </a:rPr>
                <a:t>d2</a:t>
              </a:r>
              <a:endParaRPr lang="en-US" sz="2800" b="1" u="sng" dirty="0">
                <a:solidFill>
                  <a:schemeClr val="tx1"/>
                </a:solidFill>
              </a:endParaRPr>
            </a:p>
          </p:txBody>
        </p:sp>
      </p:grpSp>
      <p:sp>
        <p:nvSpPr>
          <p:cNvPr id="46" name="Rectangle 45">
            <a:hlinkClick r:id="rId3" action="ppaction://hlinkfile"/>
          </p:cNvPr>
          <p:cNvSpPr/>
          <p:nvPr/>
        </p:nvSpPr>
        <p:spPr>
          <a:xfrm>
            <a:off x="6477000" y="6020741"/>
            <a:ext cx="2575034" cy="5251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Go to program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0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theme/theme1.xml><?xml version="1.0" encoding="utf-8"?>
<a:theme xmlns:a="http://schemas.openxmlformats.org/drawingml/2006/main" name="myPresenta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myPresentation1</Template>
  <TotalTime>11686</TotalTime>
  <Words>1133</Words>
  <Application>Microsoft Office PowerPoint</Application>
  <PresentationFormat>On-screen Show (4:3)</PresentationFormat>
  <Paragraphs>313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myPresentation1</vt:lpstr>
      <vt:lpstr>CSC241: Object Oriented Programming</vt:lpstr>
      <vt:lpstr>Previous Lecture</vt:lpstr>
      <vt:lpstr>Today’s Lecture</vt:lpstr>
      <vt:lpstr>Overriding Member Functions</vt:lpstr>
      <vt:lpstr>Example - stack </vt:lpstr>
      <vt:lpstr>Which function is called?</vt:lpstr>
      <vt:lpstr>Scope Resolution with Overridden Functions</vt:lpstr>
      <vt:lpstr>Distance Class</vt:lpstr>
      <vt:lpstr>Cont.</vt:lpstr>
      <vt:lpstr>Class Hierarchies</vt:lpstr>
      <vt:lpstr>UML Diagram</vt:lpstr>
      <vt:lpstr>C ++ classes</vt:lpstr>
      <vt:lpstr>Slide 13</vt:lpstr>
      <vt:lpstr>Cont.</vt:lpstr>
      <vt:lpstr>Cont..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Computers &amp; Programming  </dc:title>
  <dc:creator>Najmus Saqib</dc:creator>
  <cp:lastModifiedBy>NTS</cp:lastModifiedBy>
  <cp:revision>707</cp:revision>
  <dcterms:created xsi:type="dcterms:W3CDTF">2006-08-16T00:00:00Z</dcterms:created>
  <dcterms:modified xsi:type="dcterms:W3CDTF">2012-10-15T11:27:55Z</dcterms:modified>
</cp:coreProperties>
</file>