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445" r:id="rId2"/>
    <p:sldId id="1046" r:id="rId3"/>
    <p:sldId id="981" r:id="rId4"/>
    <p:sldId id="980" r:id="rId5"/>
    <p:sldId id="1015" r:id="rId6"/>
    <p:sldId id="1016" r:id="rId7"/>
    <p:sldId id="1026" r:id="rId8"/>
    <p:sldId id="1027" r:id="rId9"/>
    <p:sldId id="1017" r:id="rId10"/>
    <p:sldId id="1028" r:id="rId11"/>
    <p:sldId id="1018" r:id="rId12"/>
    <p:sldId id="1029" r:id="rId13"/>
    <p:sldId id="1030" r:id="rId14"/>
    <p:sldId id="1031" r:id="rId15"/>
    <p:sldId id="1019" r:id="rId16"/>
    <p:sldId id="1035" r:id="rId17"/>
    <p:sldId id="1032" r:id="rId18"/>
    <p:sldId id="1033" r:id="rId19"/>
    <p:sldId id="104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5263" autoAdjust="0"/>
    <p:restoredTop sz="96980" autoAdjust="0"/>
  </p:normalViewPr>
  <p:slideViewPr>
    <p:cSldViewPr>
      <p:cViewPr>
        <p:scale>
          <a:sx n="40" d="100"/>
          <a:sy n="40" d="100"/>
        </p:scale>
        <p:origin x="-1200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program/level%20of%20inheritance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rogram/Class_A_B_C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15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 smtClean="0"/>
              <a:t>Access </a:t>
            </a:r>
            <a:r>
              <a:rPr lang="en-US" sz="3600" dirty="0" err="1" smtClean="0"/>
              <a:t>Specifiers</a:t>
            </a:r>
            <a:r>
              <a:rPr lang="en-US" sz="3600" dirty="0" smtClean="0"/>
              <a:t>: When to Use What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8"/>
            <a:ext cx="8229600" cy="5364162"/>
          </a:xfrm>
        </p:spPr>
        <p:txBody>
          <a:bodyPr>
            <a:noAutofit/>
          </a:bodyPr>
          <a:lstStyle/>
          <a:p>
            <a:pPr algn="just"/>
            <a:r>
              <a:rPr lang="en-US" sz="3000" dirty="0" smtClean="0"/>
              <a:t>In most cases a derived class exists to offer an improved—or a more specialized—version of the base class</a:t>
            </a:r>
          </a:p>
          <a:p>
            <a:pPr algn="just"/>
            <a:r>
              <a:rPr lang="en-US" sz="3000" dirty="0" smtClean="0"/>
              <a:t>We’ve seen examples of such derived classes </a:t>
            </a:r>
            <a:r>
              <a:rPr lang="en-US" sz="3000" dirty="0" err="1" smtClean="0"/>
              <a:t>CountDn</a:t>
            </a:r>
            <a:r>
              <a:rPr lang="en-US" sz="3000" dirty="0" smtClean="0"/>
              <a:t> class that adds the decrement operator to the Counter class and the manager class that is a more specialized version of the employee class</a:t>
            </a:r>
          </a:p>
          <a:p>
            <a:r>
              <a:rPr lang="en-US" sz="3000" dirty="0" smtClean="0"/>
              <a:t>In such cases it makes sense for objects of the derived class to access the public functions of the base class if they want to perform a basic operation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67812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derived class is created as a way of completely modifying the operation of the base class, hiding or disguising its original interface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Array </a:t>
            </a:r>
            <a:r>
              <a:rPr lang="en-US" dirty="0"/>
              <a:t>class </a:t>
            </a:r>
            <a:r>
              <a:rPr lang="en-US" dirty="0" smtClean="0"/>
              <a:t>that </a:t>
            </a:r>
            <a:r>
              <a:rPr lang="en-US" dirty="0"/>
              <a:t>acts like an array but provides protection against out-of-bounds array indexes</a:t>
            </a:r>
          </a:p>
          <a:p>
            <a:pPr lvl="1"/>
            <a:r>
              <a:rPr lang="en-US" dirty="0" smtClean="0"/>
              <a:t>Objects </a:t>
            </a:r>
            <a:r>
              <a:rPr lang="en-US" dirty="0"/>
              <a:t>of </a:t>
            </a:r>
            <a:r>
              <a:rPr lang="en-US" dirty="0" smtClean="0"/>
              <a:t>Stack2 </a:t>
            </a:r>
            <a:r>
              <a:rPr lang="en-US" dirty="0"/>
              <a:t>should always be treated as if they were stacks, using push() and pop()</a:t>
            </a:r>
          </a:p>
          <a:p>
            <a:r>
              <a:rPr lang="en-US" dirty="0"/>
              <a:t>In this situation, private inheritance would allow you to hide all the Array class functions from objects of the derived </a:t>
            </a:r>
            <a:r>
              <a:rPr lang="en-US" dirty="0" smtClean="0"/>
              <a:t>Stack2 </a:t>
            </a:r>
            <a:r>
              <a:rPr lang="en-US" dirty="0"/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xmlns="" val="35501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r>
              <a:rPr lang="en-US" smtClean="0"/>
              <a:t>Levels of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800" dirty="0" smtClean="0"/>
              <a:t>A class can be derived from a class that are themselves derived</a:t>
            </a:r>
          </a:p>
          <a:p>
            <a:r>
              <a:rPr lang="en-US" sz="2800" dirty="0" smtClean="0"/>
              <a:t>B is derived from A, and C is 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    derived from B. The process can 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    be extended to an arbitrary number 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    of levels—D could be derived from C, </a:t>
            </a:r>
          </a:p>
          <a:p>
            <a:pPr>
              <a:buFont typeface="Arial" charset="0"/>
              <a:buNone/>
            </a:pPr>
            <a:r>
              <a:rPr lang="en-US" sz="2800" dirty="0"/>
              <a:t> </a:t>
            </a:r>
            <a:r>
              <a:rPr lang="en-US" sz="2800" dirty="0" smtClean="0"/>
              <a:t>   and so on</a:t>
            </a:r>
          </a:p>
          <a:p>
            <a:r>
              <a:rPr lang="en-US" sz="2800" dirty="0" smtClean="0"/>
              <a:t>As a more concrete example, suppose that we decided to add a special kind of laborer called a </a:t>
            </a:r>
            <a:r>
              <a:rPr lang="en-US" sz="2800" i="1" dirty="0" smtClean="0"/>
              <a:t>foreman to the EMPLOY program</a:t>
            </a:r>
            <a:endParaRPr lang="en-US" sz="2800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0" y="2111276"/>
            <a:ext cx="2286000" cy="2308324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class A</a:t>
            </a:r>
          </a:p>
          <a:p>
            <a:r>
              <a:rPr lang="en-US" sz="2400"/>
              <a:t>{ };</a:t>
            </a:r>
          </a:p>
          <a:p>
            <a:r>
              <a:rPr lang="en-US" sz="2400"/>
              <a:t>class B : public A</a:t>
            </a:r>
          </a:p>
          <a:p>
            <a:r>
              <a:rPr lang="en-US" sz="2400"/>
              <a:t>{ };</a:t>
            </a:r>
          </a:p>
          <a:p>
            <a:r>
              <a:rPr lang="en-US" sz="2400"/>
              <a:t>class C : public B</a:t>
            </a:r>
          </a:p>
          <a:p>
            <a:r>
              <a:rPr lang="en-US" sz="2400"/>
              <a:t>{ };</a:t>
            </a:r>
          </a:p>
        </p:txBody>
      </p:sp>
    </p:spTree>
    <p:extLst>
      <p:ext uri="{BB962C8B-B14F-4D97-AF65-F5344CB8AC3E}">
        <p14:creationId xmlns:p14="http://schemas.microsoft.com/office/powerpoint/2010/main" xmlns="" val="144900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UML class diagram – EMPLOY program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7315200" cy="5723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2254155" y="5562600"/>
            <a:ext cx="3429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Foremen oversee the widget-stamping operation, supervising groups of laborers</a:t>
            </a:r>
          </a:p>
        </p:txBody>
      </p:sp>
    </p:spTree>
    <p:extLst>
      <p:ext uri="{BB962C8B-B14F-4D97-AF65-F5344CB8AC3E}">
        <p14:creationId xmlns:p14="http://schemas.microsoft.com/office/powerpoint/2010/main" xmlns="" val="6429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C++ EMPLOY program</a:t>
            </a:r>
            <a:endParaRPr lang="ur-PK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7808" y="1400173"/>
            <a:ext cx="4495800" cy="5016758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class foreman : public laborer </a:t>
            </a:r>
            <a:r>
              <a:rPr lang="en-US" sz="2000" dirty="0" smtClean="0"/>
              <a:t>{</a:t>
            </a:r>
            <a:endParaRPr lang="en-US" sz="2000" dirty="0"/>
          </a:p>
          <a:p>
            <a:pPr marL="225425">
              <a:defRPr/>
            </a:pPr>
            <a:r>
              <a:rPr lang="en-US" sz="2000" dirty="0"/>
              <a:t>private:</a:t>
            </a:r>
          </a:p>
          <a:p>
            <a:pPr marL="463550">
              <a:defRPr/>
            </a:pPr>
            <a:r>
              <a:rPr lang="en-US" sz="2000" dirty="0"/>
              <a:t>float quotas; 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5425">
              <a:defRPr/>
            </a:pPr>
            <a:r>
              <a:rPr lang="en-US" sz="2000" dirty="0"/>
              <a:t>public:</a:t>
            </a:r>
          </a:p>
          <a:p>
            <a:pPr marL="463550">
              <a:defRPr/>
            </a:pPr>
            <a:r>
              <a:rPr lang="en-US" sz="2000" dirty="0"/>
              <a:t>void </a:t>
            </a:r>
            <a:r>
              <a:rPr lang="en-US" sz="2000" dirty="0" err="1"/>
              <a:t>getdata</a:t>
            </a:r>
            <a:r>
              <a:rPr lang="en-US" sz="2000" dirty="0"/>
              <a:t>()</a:t>
            </a:r>
          </a:p>
          <a:p>
            <a:pPr marL="463550">
              <a:defRPr/>
            </a:pPr>
            <a:r>
              <a:rPr lang="en-US" sz="2000" dirty="0"/>
              <a:t>{</a:t>
            </a:r>
          </a:p>
          <a:p>
            <a:pPr marL="688975">
              <a:defRPr/>
            </a:pPr>
            <a:r>
              <a:rPr lang="en-US" sz="2000" dirty="0"/>
              <a:t>laborer::</a:t>
            </a:r>
            <a:r>
              <a:rPr lang="en-US" sz="2000" dirty="0" err="1"/>
              <a:t>getdata</a:t>
            </a:r>
            <a:r>
              <a:rPr lang="en-US" sz="2000" dirty="0"/>
              <a:t>();</a:t>
            </a:r>
          </a:p>
          <a:p>
            <a:pPr marL="688975">
              <a:defRPr/>
            </a:pPr>
            <a:r>
              <a:rPr lang="fr-FR" sz="2000" dirty="0"/>
              <a:t>cout &lt;&lt; “ Enter quotas: “; </a:t>
            </a:r>
            <a:r>
              <a:rPr lang="fr-FR" sz="2000" dirty="0" err="1"/>
              <a:t>cin</a:t>
            </a:r>
            <a:r>
              <a:rPr lang="fr-FR" sz="2000" dirty="0"/>
              <a:t> &gt;&gt; quotas;</a:t>
            </a:r>
          </a:p>
          <a:p>
            <a:pPr marL="463550">
              <a:defRPr/>
            </a:pPr>
            <a:r>
              <a:rPr lang="en-US" sz="2000" dirty="0"/>
              <a:t>}</a:t>
            </a:r>
          </a:p>
          <a:p>
            <a:pPr marL="463550">
              <a:defRPr/>
            </a:pPr>
            <a:r>
              <a:rPr lang="en-US" sz="2000" dirty="0"/>
              <a:t>void </a:t>
            </a:r>
            <a:r>
              <a:rPr lang="en-US" sz="2000" dirty="0" err="1"/>
              <a:t>putdata</a:t>
            </a:r>
            <a:r>
              <a:rPr lang="en-US" sz="2000" dirty="0"/>
              <a:t>() const</a:t>
            </a:r>
          </a:p>
          <a:p>
            <a:pPr marL="463550">
              <a:defRPr/>
            </a:pPr>
            <a:r>
              <a:rPr lang="en-US" sz="2000" dirty="0"/>
              <a:t>{</a:t>
            </a:r>
          </a:p>
          <a:p>
            <a:pPr marL="688975">
              <a:defRPr/>
            </a:pPr>
            <a:r>
              <a:rPr lang="en-US" sz="2000" dirty="0"/>
              <a:t>laborer::</a:t>
            </a:r>
            <a:r>
              <a:rPr lang="en-US" sz="2000" dirty="0" err="1"/>
              <a:t>putdata</a:t>
            </a:r>
            <a:r>
              <a:rPr lang="en-US" sz="2000" dirty="0"/>
              <a:t>();</a:t>
            </a:r>
          </a:p>
          <a:p>
            <a:pPr marL="688975">
              <a:defRPr/>
            </a:pPr>
            <a:r>
              <a:rPr lang="en-US" sz="2000" dirty="0" err="1"/>
              <a:t>cout</a:t>
            </a:r>
            <a:r>
              <a:rPr lang="en-US" sz="2000" dirty="0"/>
              <a:t> &lt;&lt; “\n Quotas: “ &lt;&lt; quotas;</a:t>
            </a:r>
          </a:p>
          <a:p>
            <a:pPr marL="463550">
              <a:defRPr/>
            </a:pPr>
            <a:r>
              <a:rPr lang="en-US" sz="2000" dirty="0"/>
              <a:t>}</a:t>
            </a:r>
          </a:p>
          <a:p>
            <a:pPr>
              <a:defRPr/>
            </a:pPr>
            <a:r>
              <a:rPr lang="en-US" sz="2000" dirty="0"/>
              <a:t>};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69808" y="1434152"/>
            <a:ext cx="4419600" cy="4093428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/>
              <a:t>main</a:t>
            </a:r>
            <a:r>
              <a:rPr lang="en-US" sz="2000" dirty="0"/>
              <a:t>()</a:t>
            </a:r>
          </a:p>
          <a:p>
            <a:pPr>
              <a:defRPr/>
            </a:pPr>
            <a:r>
              <a:rPr lang="en-US" sz="2000" dirty="0"/>
              <a:t>{</a:t>
            </a:r>
          </a:p>
          <a:p>
            <a:pPr marL="225425">
              <a:defRPr/>
            </a:pPr>
            <a:r>
              <a:rPr lang="en-US" sz="2000" dirty="0"/>
              <a:t>laborer l1;</a:t>
            </a:r>
          </a:p>
          <a:p>
            <a:pPr marL="225425">
              <a:defRPr/>
            </a:pPr>
            <a:r>
              <a:rPr lang="en-US" sz="2000" dirty="0"/>
              <a:t>foreman f1;</a:t>
            </a:r>
          </a:p>
          <a:p>
            <a:pPr marL="225425">
              <a:defRPr/>
            </a:pPr>
            <a:r>
              <a:rPr lang="en-US" sz="2000" dirty="0" err="1"/>
              <a:t>cout</a:t>
            </a:r>
            <a:r>
              <a:rPr lang="en-US" sz="2000" dirty="0"/>
              <a:t> &lt;&lt; “\</a:t>
            </a:r>
            <a:r>
              <a:rPr lang="en-US" sz="2000" dirty="0" err="1"/>
              <a:t>nEnter</a:t>
            </a:r>
            <a:r>
              <a:rPr lang="en-US" sz="2000" dirty="0"/>
              <a:t> data for laborer 1”;</a:t>
            </a:r>
          </a:p>
          <a:p>
            <a:pPr marL="225425">
              <a:defRPr/>
            </a:pPr>
            <a:r>
              <a:rPr lang="en-US" sz="2000" dirty="0"/>
              <a:t>l1.getdata();</a:t>
            </a:r>
          </a:p>
          <a:p>
            <a:pPr marL="225425">
              <a:defRPr/>
            </a:pPr>
            <a:r>
              <a:rPr lang="en-US" sz="2000" dirty="0" err="1"/>
              <a:t>cout</a:t>
            </a:r>
            <a:r>
              <a:rPr lang="en-US" sz="2000" dirty="0"/>
              <a:t> &lt;&lt; “\</a:t>
            </a:r>
            <a:r>
              <a:rPr lang="en-US" sz="2000" dirty="0" err="1"/>
              <a:t>nEnter</a:t>
            </a:r>
            <a:r>
              <a:rPr lang="en-US" sz="2000" dirty="0"/>
              <a:t> data for foreman 1”;</a:t>
            </a:r>
          </a:p>
          <a:p>
            <a:pPr marL="225425">
              <a:defRPr/>
            </a:pPr>
            <a:r>
              <a:rPr lang="en-US" sz="2000" dirty="0"/>
              <a:t>f1.getdata();</a:t>
            </a:r>
          </a:p>
          <a:p>
            <a:pPr marL="225425">
              <a:defRPr/>
            </a:pPr>
            <a:r>
              <a:rPr lang="en-US" sz="2000" dirty="0" err="1" smtClean="0"/>
              <a:t>cout</a:t>
            </a:r>
            <a:r>
              <a:rPr lang="en-US" sz="2000" dirty="0" smtClean="0"/>
              <a:t> </a:t>
            </a:r>
            <a:r>
              <a:rPr lang="en-US" sz="2000" dirty="0"/>
              <a:t>&lt;&lt; “\</a:t>
            </a:r>
            <a:r>
              <a:rPr lang="en-US" sz="2000" dirty="0" err="1"/>
              <a:t>nData</a:t>
            </a:r>
            <a:r>
              <a:rPr lang="en-US" sz="2000" dirty="0"/>
              <a:t> on laborer 1”;</a:t>
            </a:r>
          </a:p>
          <a:p>
            <a:pPr marL="225425">
              <a:defRPr/>
            </a:pPr>
            <a:r>
              <a:rPr lang="en-US" sz="2000" dirty="0"/>
              <a:t>l1.putdata();</a:t>
            </a:r>
          </a:p>
          <a:p>
            <a:pPr marL="225425">
              <a:defRPr/>
            </a:pPr>
            <a:r>
              <a:rPr lang="en-US" sz="2000" dirty="0" err="1"/>
              <a:t>cout</a:t>
            </a:r>
            <a:r>
              <a:rPr lang="en-US" sz="2000" dirty="0"/>
              <a:t> &lt;&lt; “\</a:t>
            </a:r>
            <a:r>
              <a:rPr lang="en-US" sz="2000" dirty="0" err="1"/>
              <a:t>nData</a:t>
            </a:r>
            <a:r>
              <a:rPr lang="en-US" sz="2000" dirty="0"/>
              <a:t> on foreman 1”;</a:t>
            </a:r>
          </a:p>
          <a:p>
            <a:pPr marL="225425">
              <a:defRPr/>
            </a:pPr>
            <a:r>
              <a:rPr lang="en-US" sz="2000" dirty="0"/>
              <a:t>f1.putdata();</a:t>
            </a:r>
          </a:p>
          <a:p>
            <a:pPr>
              <a:defRPr/>
            </a:pPr>
            <a:r>
              <a:rPr lang="en-US" sz="2000" dirty="0"/>
              <a:t>}</a:t>
            </a:r>
          </a:p>
        </p:txBody>
      </p:sp>
      <p:sp>
        <p:nvSpPr>
          <p:cNvPr id="6" name="Rectangle 5">
            <a:hlinkClick r:id="rId3" action="ppaction://hlinkfile"/>
          </p:cNvPr>
          <p:cNvSpPr/>
          <p:nvPr/>
        </p:nvSpPr>
        <p:spPr>
          <a:xfrm>
            <a:off x="5959366" y="5891743"/>
            <a:ext cx="2575034" cy="5251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176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can be derived from more than one base class. This is called </a:t>
            </a:r>
            <a:r>
              <a:rPr lang="en-US" i="1" dirty="0"/>
              <a:t>multiple inheritance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2819400"/>
            <a:ext cx="3657599" cy="3416320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class A </a:t>
            </a:r>
            <a:r>
              <a:rPr lang="en-US" sz="2400" dirty="0" smtClean="0"/>
              <a:t>{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};</a:t>
            </a:r>
          </a:p>
          <a:p>
            <a:r>
              <a:rPr lang="en-US" sz="2400" dirty="0"/>
              <a:t>class B </a:t>
            </a:r>
            <a:r>
              <a:rPr lang="en-US" sz="2400" dirty="0" smtClean="0"/>
              <a:t>{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};</a:t>
            </a:r>
          </a:p>
          <a:p>
            <a:r>
              <a:rPr lang="en-US" sz="2400" dirty="0"/>
              <a:t>class C : public A, public </a:t>
            </a:r>
            <a:r>
              <a:rPr lang="en-US" sz="2400" dirty="0" smtClean="0"/>
              <a:t>B{         </a:t>
            </a:r>
          </a:p>
          <a:p>
            <a:r>
              <a:rPr lang="en-US" sz="2400" dirty="0" smtClean="0"/>
              <a:t>                                 </a:t>
            </a:r>
            <a:endParaRPr lang="en-US" sz="2400" dirty="0"/>
          </a:p>
          <a:p>
            <a:r>
              <a:rPr lang="en-US" sz="2400" dirty="0"/>
              <a:t>};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599" y="2743200"/>
            <a:ext cx="4572001" cy="340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7492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smtClean="0"/>
              <a:t>Member Functions in Multiple Inheritance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Suppose </a:t>
            </a:r>
          </a:p>
          <a:p>
            <a:pPr lvl="1" algn="just"/>
            <a:r>
              <a:rPr lang="en-US" sz="2400" dirty="0" smtClean="0"/>
              <a:t>we need to record the educational experience of some of the employees in the EMPLOY program</a:t>
            </a:r>
          </a:p>
          <a:p>
            <a:pPr lvl="1" algn="just"/>
            <a:r>
              <a:rPr lang="en-US" sz="2400" dirty="0" smtClean="0"/>
              <a:t>In a different project, we’ve already developed a class called student that models students with different educational backgrounds</a:t>
            </a:r>
          </a:p>
          <a:p>
            <a:pPr algn="just"/>
            <a:r>
              <a:rPr lang="en-US" sz="2800" dirty="0"/>
              <a:t>I</a:t>
            </a:r>
            <a:r>
              <a:rPr lang="en-US" sz="2800" dirty="0" smtClean="0"/>
              <a:t>nstead of modifying the employee class to incorporate educational data, we will add this data by multiple inheritance from the student class</a:t>
            </a:r>
          </a:p>
          <a:p>
            <a:r>
              <a:rPr lang="en-US" sz="2800" dirty="0" smtClean="0"/>
              <a:t>The student class stores the name of the school or university last attended and the highest degree received</a:t>
            </a:r>
          </a:p>
          <a:p>
            <a:r>
              <a:rPr lang="en-US" sz="2800" dirty="0" smtClean="0"/>
              <a:t>Educational information is not relevant to every class of employee</a:t>
            </a:r>
          </a:p>
        </p:txBody>
      </p:sp>
    </p:spTree>
    <p:extLst>
      <p:ext uri="{BB962C8B-B14F-4D97-AF65-F5344CB8AC3E}">
        <p14:creationId xmlns:p14="http://schemas.microsoft.com/office/powerpoint/2010/main" xmlns="" val="217181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7315200" cy="654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1435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Miniprogram</a:t>
            </a:r>
            <a:r>
              <a:rPr lang="en-US" dirty="0"/>
              <a:t> </a:t>
            </a:r>
            <a:r>
              <a:rPr lang="en-US" dirty="0" smtClean="0"/>
              <a:t>showing </a:t>
            </a:r>
            <a:r>
              <a:rPr lang="en-US" dirty="0"/>
              <a:t>relationships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1295400"/>
            <a:ext cx="7772400" cy="954107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class student</a:t>
            </a:r>
          </a:p>
          <a:p>
            <a:r>
              <a:rPr lang="en-US" sz="2800" dirty="0"/>
              <a:t>{ </a:t>
            </a:r>
            <a:r>
              <a:rPr lang="en-US" sz="2800" dirty="0" smtClean="0"/>
              <a:t>   };</a:t>
            </a:r>
            <a:endParaRPr lang="en-US" sz="2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307608"/>
            <a:ext cx="7772400" cy="954107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class </a:t>
            </a:r>
            <a:r>
              <a:rPr lang="en-US" sz="2800" dirty="0"/>
              <a:t>employee</a:t>
            </a:r>
          </a:p>
          <a:p>
            <a:r>
              <a:rPr lang="en-US" sz="2800" dirty="0"/>
              <a:t>{ </a:t>
            </a:r>
            <a:r>
              <a:rPr lang="en-US" sz="2800" dirty="0" smtClean="0"/>
              <a:t>   };</a:t>
            </a:r>
            <a:endParaRPr lang="en-US" sz="2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3331192"/>
            <a:ext cx="7772400" cy="954107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class </a:t>
            </a:r>
            <a:r>
              <a:rPr lang="en-US" sz="2800" dirty="0"/>
              <a:t>manager : private employee, private student</a:t>
            </a:r>
          </a:p>
          <a:p>
            <a:r>
              <a:rPr lang="en-US" sz="2800" dirty="0"/>
              <a:t>{ </a:t>
            </a:r>
            <a:r>
              <a:rPr lang="en-US" sz="2800" dirty="0" smtClean="0"/>
              <a:t>   };</a:t>
            </a:r>
            <a:endParaRPr lang="en-US" sz="28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4356318"/>
            <a:ext cx="7772400" cy="954107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class </a:t>
            </a:r>
            <a:r>
              <a:rPr lang="en-US" sz="2800" dirty="0"/>
              <a:t>scientist : private employee, private student</a:t>
            </a:r>
          </a:p>
          <a:p>
            <a:r>
              <a:rPr lang="en-US" sz="2800" dirty="0"/>
              <a:t>{ </a:t>
            </a:r>
            <a:r>
              <a:rPr lang="en-US" sz="2800" dirty="0" smtClean="0"/>
              <a:t>   };</a:t>
            </a:r>
            <a:endParaRPr lang="en-US" sz="2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5346918"/>
            <a:ext cx="7772400" cy="954107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class </a:t>
            </a:r>
            <a:r>
              <a:rPr lang="en-US" sz="2800" dirty="0"/>
              <a:t>laborer : public employee</a:t>
            </a:r>
          </a:p>
          <a:p>
            <a:r>
              <a:rPr lang="en-US" sz="2800" dirty="0"/>
              <a:t>{ </a:t>
            </a:r>
            <a:r>
              <a:rPr lang="en-US" sz="2800" dirty="0" smtClean="0"/>
              <a:t>   };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54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57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Function overriding </a:t>
            </a:r>
          </a:p>
          <a:p>
            <a:pPr lvl="1"/>
            <a:r>
              <a:rPr lang="en-US" sz="2600" dirty="0" smtClean="0"/>
              <a:t>Example </a:t>
            </a:r>
            <a:r>
              <a:rPr lang="en-US" sz="2600" dirty="0"/>
              <a:t>program </a:t>
            </a:r>
            <a:endParaRPr lang="en-US" sz="2600" dirty="0" smtClean="0"/>
          </a:p>
          <a:p>
            <a:pPr lvl="1"/>
            <a:r>
              <a:rPr lang="en-US" sz="2600" dirty="0" smtClean="0"/>
              <a:t>Stack class – stack2 class</a:t>
            </a:r>
          </a:p>
          <a:p>
            <a:pPr lvl="2"/>
            <a:r>
              <a:rPr lang="en-US" sz="2600" dirty="0" smtClean="0"/>
              <a:t>push() and pop()</a:t>
            </a:r>
            <a:endParaRPr lang="en-US" sz="2600" dirty="0"/>
          </a:p>
          <a:p>
            <a:pPr lvl="1"/>
            <a:r>
              <a:rPr lang="en-US" sz="2600" dirty="0" smtClean="0"/>
              <a:t>Distance class – </a:t>
            </a:r>
            <a:r>
              <a:rPr lang="en-US" sz="2600" dirty="0" err="1" smtClean="0"/>
              <a:t>Distsign</a:t>
            </a:r>
            <a:r>
              <a:rPr lang="en-US" sz="2600" dirty="0" smtClean="0"/>
              <a:t> class</a:t>
            </a:r>
          </a:p>
          <a:p>
            <a:pPr lvl="2"/>
            <a:r>
              <a:rPr lang="en-US" sz="2600" dirty="0" err="1"/>
              <a:t>g</a:t>
            </a:r>
            <a:r>
              <a:rPr lang="en-US" sz="2600" dirty="0" err="1" smtClean="0"/>
              <a:t>etdist</a:t>
            </a:r>
            <a:r>
              <a:rPr lang="en-US" sz="2600" dirty="0" smtClean="0"/>
              <a:t>() and </a:t>
            </a:r>
            <a:r>
              <a:rPr lang="en-US" sz="2600" dirty="0" err="1" smtClean="0"/>
              <a:t>setdist</a:t>
            </a:r>
            <a:r>
              <a:rPr lang="en-US" sz="2600" dirty="0" smtClean="0"/>
              <a:t>()</a:t>
            </a:r>
            <a:endParaRPr lang="en-US" sz="2600" dirty="0"/>
          </a:p>
          <a:p>
            <a:r>
              <a:rPr lang="en-US" dirty="0"/>
              <a:t>Class hierarchy</a:t>
            </a:r>
          </a:p>
          <a:p>
            <a:pPr lvl="1"/>
            <a:r>
              <a:rPr lang="en-US" dirty="0"/>
              <a:t>Employee </a:t>
            </a:r>
            <a:r>
              <a:rPr lang="en-US" dirty="0" smtClean="0"/>
              <a:t>program</a:t>
            </a:r>
          </a:p>
          <a:p>
            <a:pPr lvl="2"/>
            <a:r>
              <a:rPr lang="en-US" sz="2600" dirty="0" smtClean="0"/>
              <a:t>Employee class</a:t>
            </a:r>
          </a:p>
          <a:p>
            <a:pPr lvl="2"/>
            <a:r>
              <a:rPr lang="en-US" sz="2600" dirty="0" smtClean="0"/>
              <a:t>Scientist class</a:t>
            </a:r>
          </a:p>
          <a:p>
            <a:pPr lvl="2"/>
            <a:r>
              <a:rPr lang="en-US" sz="2600" dirty="0" smtClean="0"/>
              <a:t>Manager class</a:t>
            </a:r>
          </a:p>
          <a:p>
            <a:pPr lvl="2"/>
            <a:r>
              <a:rPr lang="en-US" sz="2600" dirty="0" err="1" smtClean="0"/>
              <a:t>Laberor</a:t>
            </a:r>
            <a:r>
              <a:rPr lang="en-US" sz="2600" dirty="0" smtClean="0"/>
              <a:t> class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632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class</a:t>
            </a:r>
          </a:p>
          <a:p>
            <a:r>
              <a:rPr lang="en-US" dirty="0" smtClean="0"/>
              <a:t>Public </a:t>
            </a:r>
            <a:r>
              <a:rPr lang="en-US" dirty="0"/>
              <a:t>and private </a:t>
            </a:r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Example program</a:t>
            </a:r>
          </a:p>
          <a:p>
            <a:r>
              <a:rPr lang="en-US" dirty="0" smtClean="0"/>
              <a:t>Level of inheritance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432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base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 used only for deriving other classes, as </a:t>
            </a:r>
            <a:r>
              <a:rPr lang="en-US" dirty="0" smtClean="0"/>
              <a:t>employee, </a:t>
            </a:r>
            <a:r>
              <a:rPr lang="en-US" dirty="0"/>
              <a:t>are sometimes loosely called </a:t>
            </a:r>
            <a:r>
              <a:rPr lang="en-US" i="1" dirty="0"/>
              <a:t>abstract classes, meaning that no actual instances (objects) of this class are created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6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and </a:t>
            </a:r>
            <a:r>
              <a:rPr lang="en-US" dirty="0"/>
              <a:t>private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Class </a:t>
            </a:r>
            <a:r>
              <a:rPr lang="en-US" dirty="0">
                <a:solidFill>
                  <a:srgbClr val="00B050"/>
                </a:solidFill>
              </a:rPr>
              <a:t>manager</a:t>
            </a:r>
            <a:r>
              <a:rPr lang="en-US" dirty="0"/>
              <a:t> : public </a:t>
            </a:r>
            <a:r>
              <a:rPr lang="en-US" dirty="0" smtClean="0">
                <a:solidFill>
                  <a:srgbClr val="00B050"/>
                </a:solidFill>
              </a:rPr>
              <a:t>employee</a:t>
            </a:r>
          </a:p>
          <a:p>
            <a:r>
              <a:rPr lang="en-US" dirty="0"/>
              <a:t>The keyword public specifies that objects of the derived class are able to access public member functions of the base class</a:t>
            </a:r>
          </a:p>
          <a:p>
            <a:r>
              <a:rPr lang="en-US" dirty="0"/>
              <a:t>When this keyword is not used, objects of the derived class cannot access public member functions of the base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Result </a:t>
            </a:r>
            <a:r>
              <a:rPr lang="en-US" dirty="0"/>
              <a:t>is that no member of the base class is accessible to objects of the derived </a:t>
            </a:r>
            <a:r>
              <a:rPr lang="en-US" dirty="0" smtClean="0"/>
              <a:t>class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616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54563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ublic inheritance represents is a relationship</a:t>
            </a:r>
          </a:p>
          <a:p>
            <a:endParaRPr lang="en-US" dirty="0"/>
          </a:p>
        </p:txBody>
      </p:sp>
      <p:sp>
        <p:nvSpPr>
          <p:cNvPr id="4" name="AutoShape 2" descr="mk:@MSITStore:D:\comsats\courses\books\OOP%20book\C_BOOK_,_5_E.chm::/0131857576/images/12fig27_al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mk:@MSITStore:D:\comsats\courses\books\OOP%20book\C_BOOK_,_5_E.chm::/0131857576/images/12fig27_alt.jp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8855425"/>
              </p:ext>
            </p:extLst>
          </p:nvPr>
        </p:nvGraphicFramePr>
        <p:xfrm>
          <a:off x="304800" y="1676400"/>
          <a:ext cx="8610600" cy="4686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457200">
                <a:tc rowSpan="2">
                  <a:txBody>
                    <a:bodyPr/>
                    <a:lstStyle/>
                    <a:p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class : access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</a:rPr>
                        <a:t>specifier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Type of inheritance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762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Public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inheritance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Protected inheritance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Private inheritance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62758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Public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Public in derived class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B0F0"/>
                          </a:solidFill>
                        </a:rPr>
                        <a:t>Protected</a:t>
                      </a:r>
                      <a:r>
                        <a:rPr lang="en-US" sz="2800" b="1" baseline="0" dirty="0" smtClean="0">
                          <a:solidFill>
                            <a:srgbClr val="00B0F0"/>
                          </a:solidFill>
                        </a:rPr>
                        <a:t> in derived class</a:t>
                      </a:r>
                      <a:endParaRPr lang="en-US" sz="2800" b="1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Private</a:t>
                      </a:r>
                      <a:r>
                        <a:rPr lang="en-US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 derived class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62758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Protected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Protected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 in derived class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B0F0"/>
                          </a:solidFill>
                        </a:rPr>
                        <a:t>Protected</a:t>
                      </a:r>
                      <a:r>
                        <a:rPr lang="en-US" sz="2800" b="1" baseline="0" dirty="0" smtClean="0">
                          <a:solidFill>
                            <a:srgbClr val="00B0F0"/>
                          </a:solidFill>
                        </a:rPr>
                        <a:t> in derived class</a:t>
                      </a:r>
                      <a:endParaRPr lang="en-US" sz="2800" b="1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Private</a:t>
                      </a:r>
                      <a:r>
                        <a:rPr lang="en-US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 derived class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62758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Private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Hidden in derived class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B0F0"/>
                          </a:solidFill>
                        </a:rPr>
                        <a:t>Hidden in derived class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hidden </a:t>
                      </a:r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 derived class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454166" y="3444766"/>
            <a:ext cx="2180898" cy="3032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35064" y="3444766"/>
            <a:ext cx="2133600" cy="3032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66034" y="3473668"/>
            <a:ext cx="2301766" cy="3032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332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57358"/>
            <a:ext cx="9183689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988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z="4000" dirty="0" smtClean="0"/>
              <a:t>Access Combinations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161027"/>
            <a:ext cx="2819400" cy="3046988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/>
              <a:t>A  {</a:t>
            </a:r>
            <a:endParaRPr lang="en-US" sz="2400" b="1" dirty="0"/>
          </a:p>
          <a:p>
            <a:pPr marL="225425">
              <a:defRPr/>
            </a:pPr>
            <a:r>
              <a:rPr lang="en-US" sz="2400" b="1" dirty="0"/>
              <a:t>private:</a:t>
            </a:r>
          </a:p>
          <a:p>
            <a:pPr marL="225425">
              <a:defRPr/>
            </a:pPr>
            <a:r>
              <a:rPr lang="en-US" sz="2400" b="1" dirty="0"/>
              <a:t>     </a:t>
            </a: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privdataA</a:t>
            </a:r>
            <a:r>
              <a:rPr lang="en-US" sz="2400" b="1" dirty="0"/>
              <a:t>; </a:t>
            </a:r>
          </a:p>
          <a:p>
            <a:pPr marL="225425">
              <a:defRPr/>
            </a:pPr>
            <a:r>
              <a:rPr lang="en-US" sz="2400" b="1" dirty="0"/>
              <a:t>protected:</a:t>
            </a:r>
          </a:p>
          <a:p>
            <a:pPr marL="225425">
              <a:defRPr/>
            </a:pPr>
            <a:r>
              <a:rPr lang="en-US" sz="2400" b="1" dirty="0"/>
              <a:t>      </a:t>
            </a: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protdataA</a:t>
            </a:r>
            <a:r>
              <a:rPr lang="en-US" sz="2400" b="1" dirty="0"/>
              <a:t>;</a:t>
            </a:r>
          </a:p>
          <a:p>
            <a:pPr marL="225425">
              <a:defRPr/>
            </a:pPr>
            <a:r>
              <a:rPr lang="en-US" sz="2400" b="1" dirty="0"/>
              <a:t>public:</a:t>
            </a:r>
          </a:p>
          <a:p>
            <a:pPr marL="225425">
              <a:defRPr/>
            </a:pPr>
            <a:r>
              <a:rPr lang="en-US" sz="2400" b="1" dirty="0"/>
              <a:t>      </a:t>
            </a: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pubdataA</a:t>
            </a:r>
            <a:r>
              <a:rPr lang="en-US" sz="2400" b="1" dirty="0"/>
              <a:t>;</a:t>
            </a:r>
          </a:p>
          <a:p>
            <a:pPr>
              <a:defRPr/>
            </a:pPr>
            <a:r>
              <a:rPr lang="en-US" sz="2400" b="1" dirty="0" smtClean="0"/>
              <a:t>};</a:t>
            </a:r>
            <a:endParaRPr lang="en-US" sz="24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4711262"/>
            <a:ext cx="3276599" cy="1938992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5425">
              <a:defRPr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z;</a:t>
            </a:r>
          </a:p>
          <a:p>
            <a:pPr marL="225425">
              <a:defRPr/>
            </a:pPr>
            <a:r>
              <a:rPr lang="en-US" sz="2400" dirty="0"/>
              <a:t>B </a:t>
            </a:r>
            <a:r>
              <a:rPr lang="en-US" sz="2400" dirty="0" err="1"/>
              <a:t>objB</a:t>
            </a:r>
            <a:r>
              <a:rPr lang="en-US" sz="2400" dirty="0"/>
              <a:t>;</a:t>
            </a:r>
          </a:p>
          <a:p>
            <a:pPr marL="225425">
              <a:defRPr/>
            </a:pPr>
            <a:r>
              <a:rPr lang="en-US" sz="2400" dirty="0"/>
              <a:t>z = </a:t>
            </a:r>
            <a:r>
              <a:rPr lang="en-US" sz="2400" dirty="0" err="1"/>
              <a:t>objB.privdataA</a:t>
            </a:r>
            <a:r>
              <a:rPr lang="en-US" sz="2400" dirty="0"/>
              <a:t>;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5425">
              <a:defRPr/>
            </a:pPr>
            <a:r>
              <a:rPr lang="en-US" sz="2400" dirty="0"/>
              <a:t>z = </a:t>
            </a:r>
            <a:r>
              <a:rPr lang="en-US" sz="2400" dirty="0" err="1"/>
              <a:t>objB.protdataA</a:t>
            </a:r>
            <a:r>
              <a:rPr lang="en-US" sz="2400" dirty="0"/>
              <a:t>; </a:t>
            </a:r>
            <a:endParaRPr lang="en-US" sz="2400" dirty="0" smtClean="0"/>
          </a:p>
          <a:p>
            <a:pPr marL="225425">
              <a:defRPr/>
            </a:pPr>
            <a:r>
              <a:rPr lang="en-US" sz="2400" dirty="0" smtClean="0"/>
              <a:t>z</a:t>
            </a:r>
            <a:r>
              <a:rPr lang="pl-PL" sz="2400" dirty="0" smtClean="0"/>
              <a:t> </a:t>
            </a:r>
            <a:r>
              <a:rPr lang="pl-PL" sz="2400" dirty="0"/>
              <a:t>= objB.pubdataA</a:t>
            </a:r>
            <a:r>
              <a:rPr lang="pl-PL" sz="2400" dirty="0" smtClean="0"/>
              <a:t>;</a:t>
            </a: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4200" y="1143000"/>
            <a:ext cx="2890344" cy="3416320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class </a:t>
            </a:r>
            <a:r>
              <a:rPr lang="en-US" sz="2400" b="1" dirty="0"/>
              <a:t>B : public  </a:t>
            </a:r>
            <a:r>
              <a:rPr lang="en-US" sz="2400" b="1" dirty="0" smtClean="0"/>
              <a:t>A 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public:</a:t>
            </a:r>
          </a:p>
          <a:p>
            <a:pPr marL="468313" lvl="1">
              <a:defRPr/>
            </a:pPr>
            <a:r>
              <a:rPr lang="en-US" sz="2400" b="1" dirty="0"/>
              <a:t>void </a:t>
            </a:r>
            <a:r>
              <a:rPr lang="en-US" sz="2400" b="1" dirty="0" smtClean="0"/>
              <a:t>access() {</a:t>
            </a:r>
            <a:endParaRPr lang="en-US" sz="2400" b="1" dirty="0"/>
          </a:p>
          <a:p>
            <a:pPr marL="688975" lvl="1" indent="4763">
              <a:defRPr/>
            </a:pPr>
            <a:r>
              <a:rPr lang="en-US" sz="2400" b="1" dirty="0" err="1"/>
              <a:t>int</a:t>
            </a:r>
            <a:r>
              <a:rPr lang="en-US" sz="2400" b="1" dirty="0"/>
              <a:t> x;</a:t>
            </a:r>
          </a:p>
          <a:p>
            <a:pPr marL="688975" lvl="1" indent="4763">
              <a:defRPr/>
            </a:pPr>
            <a:r>
              <a:rPr lang="en-US" sz="2400" b="1" dirty="0"/>
              <a:t>x = </a:t>
            </a:r>
            <a:r>
              <a:rPr lang="en-US" sz="2400" b="1" dirty="0" err="1"/>
              <a:t>privdataA</a:t>
            </a:r>
            <a:r>
              <a:rPr lang="en-US" sz="2400" b="1" dirty="0"/>
              <a:t>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8975" lvl="1" indent="4763">
              <a:defRPr/>
            </a:pPr>
            <a:r>
              <a:rPr lang="en-US" sz="2400" b="1" dirty="0"/>
              <a:t>x = </a:t>
            </a:r>
            <a:r>
              <a:rPr lang="en-US" sz="2400" b="1" dirty="0" err="1"/>
              <a:t>protdataA</a:t>
            </a:r>
            <a:r>
              <a:rPr lang="en-US" sz="2400" b="1" dirty="0"/>
              <a:t>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8975" lvl="1" indent="4763">
              <a:defRPr/>
            </a:pPr>
            <a:r>
              <a:rPr lang="en-US" sz="2400" b="1" dirty="0"/>
              <a:t>x = </a:t>
            </a:r>
            <a:r>
              <a:rPr lang="en-US" sz="2400" b="1" dirty="0" err="1"/>
              <a:t>pubdataA</a:t>
            </a:r>
            <a:r>
              <a:rPr lang="en-US" sz="2400" b="1" dirty="0"/>
              <a:t>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8313" lvl="1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 smtClean="0"/>
              <a:t>};</a:t>
            </a:r>
            <a:endParaRPr lang="en-US" sz="2400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0" y="1143000"/>
            <a:ext cx="2895600" cy="3416320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class </a:t>
            </a:r>
            <a:r>
              <a:rPr lang="en-US" sz="2400" b="1" dirty="0"/>
              <a:t>C : private </a:t>
            </a:r>
            <a:r>
              <a:rPr lang="en-US" sz="2400" b="1" dirty="0" smtClean="0"/>
              <a:t>A {</a:t>
            </a:r>
            <a:endParaRPr lang="en-US" sz="2400" b="1" dirty="0"/>
          </a:p>
          <a:p>
            <a:pPr marL="225425">
              <a:defRPr/>
            </a:pPr>
            <a:r>
              <a:rPr lang="en-US" sz="2400" b="1" dirty="0"/>
              <a:t>public:</a:t>
            </a:r>
          </a:p>
          <a:p>
            <a:pPr marL="463550">
              <a:defRPr/>
            </a:pPr>
            <a:r>
              <a:rPr lang="en-US" sz="2400" b="1" dirty="0"/>
              <a:t>void </a:t>
            </a:r>
            <a:r>
              <a:rPr lang="en-US" sz="2400" b="1" dirty="0" smtClean="0"/>
              <a:t>access() {</a:t>
            </a:r>
            <a:endParaRPr lang="en-US" sz="2400" b="1" dirty="0"/>
          </a:p>
          <a:p>
            <a:pPr marL="688975">
              <a:defRPr/>
            </a:pPr>
            <a:r>
              <a:rPr lang="en-US" sz="2400" b="1" dirty="0" err="1"/>
              <a:t>int</a:t>
            </a:r>
            <a:r>
              <a:rPr lang="en-US" sz="2400" b="1" dirty="0"/>
              <a:t> y;</a:t>
            </a:r>
          </a:p>
          <a:p>
            <a:pPr marL="688975">
              <a:defRPr/>
            </a:pPr>
            <a:r>
              <a:rPr lang="en-US" sz="2400" b="1" dirty="0"/>
              <a:t>y</a:t>
            </a:r>
            <a:r>
              <a:rPr lang="en-US" sz="2400" b="1" dirty="0" smtClean="0"/>
              <a:t> </a:t>
            </a:r>
            <a:r>
              <a:rPr lang="en-US" sz="2400" b="1" dirty="0"/>
              <a:t>= </a:t>
            </a:r>
            <a:r>
              <a:rPr lang="en-US" sz="2400" b="1" dirty="0" err="1"/>
              <a:t>privdataA</a:t>
            </a:r>
            <a:r>
              <a:rPr lang="en-US" sz="2400" b="1" dirty="0"/>
              <a:t>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8975">
              <a:defRPr/>
            </a:pPr>
            <a:r>
              <a:rPr lang="en-US" sz="2400" b="1" dirty="0"/>
              <a:t>y = </a:t>
            </a:r>
            <a:r>
              <a:rPr lang="en-US" sz="2400" b="1" dirty="0" err="1"/>
              <a:t>protdataA</a:t>
            </a:r>
            <a:r>
              <a:rPr lang="en-US" sz="2400" b="1" dirty="0"/>
              <a:t>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8975">
              <a:defRPr/>
            </a:pPr>
            <a:r>
              <a:rPr lang="en-US" sz="2400" b="1" dirty="0"/>
              <a:t>y = </a:t>
            </a:r>
            <a:r>
              <a:rPr lang="en-US" sz="2400" b="1" dirty="0" err="1"/>
              <a:t>pubdataA</a:t>
            </a:r>
            <a:r>
              <a:rPr lang="en-US" sz="2400" b="1" dirty="0"/>
              <a:t>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3550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81400" y="4743271"/>
            <a:ext cx="3238500" cy="1200329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5425">
              <a:defRPr/>
            </a:pPr>
            <a:r>
              <a:rPr lang="en-US" sz="2400" dirty="0" smtClean="0"/>
              <a:t>z </a:t>
            </a:r>
            <a:r>
              <a:rPr lang="en-US" sz="2400" dirty="0"/>
              <a:t>= </a:t>
            </a:r>
            <a:r>
              <a:rPr lang="en-US" sz="2400" dirty="0" err="1"/>
              <a:t>objC.privdataA</a:t>
            </a:r>
            <a:r>
              <a:rPr lang="en-US" sz="2400" dirty="0"/>
              <a:t>;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5425">
              <a:defRPr/>
            </a:pPr>
            <a:r>
              <a:rPr lang="en-US" sz="2400" dirty="0"/>
              <a:t>z = </a:t>
            </a:r>
            <a:r>
              <a:rPr lang="en-US" sz="2400" dirty="0" err="1"/>
              <a:t>objC.protdataA</a:t>
            </a:r>
            <a:r>
              <a:rPr lang="en-US" sz="2400" dirty="0"/>
              <a:t>;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5425">
              <a:defRPr/>
            </a:pPr>
            <a:r>
              <a:rPr lang="en-US" sz="2400" dirty="0"/>
              <a:t>z = </a:t>
            </a:r>
            <a:r>
              <a:rPr lang="en-US" sz="2400" dirty="0" err="1"/>
              <a:t>objC.pubdataA</a:t>
            </a:r>
            <a:r>
              <a:rPr lang="en-US" sz="2400" dirty="0"/>
              <a:t>; </a:t>
            </a:r>
            <a:endParaRPr lang="en-US" sz="2400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3810000" y="2743200"/>
            <a:ext cx="1905000" cy="228600"/>
            <a:chOff x="3810000" y="2743200"/>
            <a:chExt cx="1905000" cy="228600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3810000" y="2743200"/>
              <a:ext cx="19050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810000" y="2743200"/>
              <a:ext cx="19050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6781800" y="2743200"/>
            <a:ext cx="1905000" cy="228600"/>
            <a:chOff x="3810000" y="2743200"/>
            <a:chExt cx="1905000" cy="228600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3810000" y="2743200"/>
              <a:ext cx="19050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810000" y="2743200"/>
              <a:ext cx="19050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85800" y="5562600"/>
            <a:ext cx="1905000" cy="228600"/>
            <a:chOff x="3810000" y="2743200"/>
            <a:chExt cx="1905000" cy="228600"/>
          </a:xfrm>
        </p:grpSpPr>
        <p:cxnSp>
          <p:nvCxnSpPr>
            <p:cNvPr id="27" name="Straight Connector 26"/>
            <p:cNvCxnSpPr/>
            <p:nvPr/>
          </p:nvCxnSpPr>
          <p:spPr>
            <a:xfrm flipV="1">
              <a:off x="3810000" y="2743200"/>
              <a:ext cx="19050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810000" y="2743200"/>
              <a:ext cx="19050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85800" y="5943600"/>
            <a:ext cx="1905000" cy="228600"/>
            <a:chOff x="3810000" y="2743200"/>
            <a:chExt cx="1905000" cy="228600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3810000" y="2743200"/>
              <a:ext cx="19050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810000" y="2743200"/>
              <a:ext cx="19050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191000" y="4858838"/>
            <a:ext cx="1905000" cy="228600"/>
            <a:chOff x="3810000" y="2743200"/>
            <a:chExt cx="1905000" cy="228600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3810000" y="2743200"/>
              <a:ext cx="1905000" cy="22860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810000" y="2743200"/>
              <a:ext cx="1905000" cy="22860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267200" y="5239838"/>
            <a:ext cx="1905000" cy="228600"/>
            <a:chOff x="3810000" y="2743200"/>
            <a:chExt cx="1905000" cy="228600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3810000" y="2743200"/>
              <a:ext cx="1905000" cy="22860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810000" y="2743200"/>
              <a:ext cx="1905000" cy="22860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4267200" y="5620838"/>
            <a:ext cx="1905000" cy="228600"/>
            <a:chOff x="3810000" y="2743200"/>
            <a:chExt cx="1905000" cy="228600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3810000" y="2743200"/>
              <a:ext cx="1905000" cy="22860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810000" y="2743200"/>
              <a:ext cx="1905000" cy="22860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>
            <a:hlinkClick r:id="rId3" action="ppaction://hlinkfile"/>
          </p:cNvPr>
          <p:cNvSpPr/>
          <p:nvPr/>
        </p:nvSpPr>
        <p:spPr>
          <a:xfrm>
            <a:off x="5791200" y="6180412"/>
            <a:ext cx="2575034" cy="5251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388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95400"/>
            <a:ext cx="8229600" cy="472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25425" indent="-225425">
              <a:buFont typeface="Arial" charset="0"/>
              <a:buChar char="•"/>
            </a:pPr>
            <a:r>
              <a:rPr lang="en-US" dirty="0" smtClean="0"/>
              <a:t>Derived class</a:t>
            </a:r>
          </a:p>
          <a:p>
            <a:pPr marL="625475" lvl="1" indent="-225425">
              <a:buFont typeface="Arial" charset="0"/>
              <a:buChar char="•"/>
            </a:pPr>
            <a:r>
              <a:rPr lang="en-US" dirty="0" smtClean="0"/>
              <a:t>Functions can </a:t>
            </a:r>
            <a:r>
              <a:rPr lang="en-US" dirty="0"/>
              <a:t>access protected and public </a:t>
            </a:r>
            <a:r>
              <a:rPr lang="en-US" dirty="0" smtClean="0"/>
              <a:t>member </a:t>
            </a:r>
            <a:r>
              <a:rPr lang="en-US" dirty="0"/>
              <a:t>in </a:t>
            </a:r>
            <a:r>
              <a:rPr lang="en-US" dirty="0" smtClean="0"/>
              <a:t>base class </a:t>
            </a:r>
            <a:r>
              <a:rPr lang="en-US" dirty="0" smtClean="0">
                <a:solidFill>
                  <a:srgbClr val="FF0000"/>
                </a:solidFill>
              </a:rPr>
              <a:t>(in case of public, protected and </a:t>
            </a:r>
            <a:r>
              <a:rPr lang="en-US" dirty="0">
                <a:solidFill>
                  <a:srgbClr val="FF0000"/>
                </a:solidFill>
              </a:rPr>
              <a:t>private inheritance)</a:t>
            </a:r>
          </a:p>
          <a:p>
            <a:pPr marL="625475" lvl="1" indent="-225425">
              <a:buFont typeface="Arial" charset="0"/>
              <a:buChar char="•"/>
            </a:pPr>
            <a:r>
              <a:rPr lang="en-US" dirty="0"/>
              <a:t>Objects </a:t>
            </a:r>
            <a:r>
              <a:rPr lang="en-US" dirty="0" smtClean="0"/>
              <a:t>cannot </a:t>
            </a:r>
            <a:r>
              <a:rPr lang="en-US" dirty="0"/>
              <a:t>access private or protected members of the base </a:t>
            </a:r>
            <a:r>
              <a:rPr lang="en-US" dirty="0" smtClean="0"/>
              <a:t>class </a:t>
            </a:r>
            <a:r>
              <a:rPr lang="en-US" dirty="0" smtClean="0">
                <a:solidFill>
                  <a:srgbClr val="FF0000"/>
                </a:solidFill>
              </a:rPr>
              <a:t>(in case of </a:t>
            </a:r>
            <a:r>
              <a:rPr lang="en-US" dirty="0">
                <a:solidFill>
                  <a:srgbClr val="FF0000"/>
                </a:solidFill>
              </a:rPr>
              <a:t>public inheritance)</a:t>
            </a:r>
          </a:p>
          <a:p>
            <a:pPr marL="625475" lvl="1" indent="-225425">
              <a:buFont typeface="Arial" charset="0"/>
              <a:buChar char="•"/>
            </a:pPr>
            <a:r>
              <a:rPr lang="en-US" dirty="0" smtClean="0"/>
              <a:t>Objects cannot access public, private or protected member of base class </a:t>
            </a:r>
            <a:r>
              <a:rPr lang="en-US" dirty="0" smtClean="0">
                <a:solidFill>
                  <a:srgbClr val="FF0000"/>
                </a:solidFill>
              </a:rPr>
              <a:t>(in case of private or protected inheritance) </a:t>
            </a:r>
          </a:p>
        </p:txBody>
      </p:sp>
    </p:spTree>
    <p:extLst>
      <p:ext uri="{BB962C8B-B14F-4D97-AF65-F5344CB8AC3E}">
        <p14:creationId xmlns:p14="http://schemas.microsoft.com/office/powerpoint/2010/main" xmlns="" val="55798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11788</TotalTime>
  <Words>961</Words>
  <Application>Microsoft Office PowerPoint</Application>
  <PresentationFormat>On-screen Show (4:3)</PresentationFormat>
  <Paragraphs>173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myPresentation1</vt:lpstr>
      <vt:lpstr>CSC241: Object Oriented Programming</vt:lpstr>
      <vt:lpstr>Previous Lecture</vt:lpstr>
      <vt:lpstr>Today’s Lecture</vt:lpstr>
      <vt:lpstr>Abstract base class</vt:lpstr>
      <vt:lpstr>public and private Inheritance</vt:lpstr>
      <vt:lpstr>Cont.</vt:lpstr>
      <vt:lpstr>Slide 7</vt:lpstr>
      <vt:lpstr>Access Combinations</vt:lpstr>
      <vt:lpstr>Cont.</vt:lpstr>
      <vt:lpstr>Access Specifiers: When to Use What</vt:lpstr>
      <vt:lpstr>Cont.</vt:lpstr>
      <vt:lpstr>Levels of Inheritance</vt:lpstr>
      <vt:lpstr>UML class diagram – EMPLOY program</vt:lpstr>
      <vt:lpstr>C++ EMPLOY program</vt:lpstr>
      <vt:lpstr>Multiple inheritance</vt:lpstr>
      <vt:lpstr>Member Functions in Multiple Inheritance</vt:lpstr>
      <vt:lpstr>Slide 17</vt:lpstr>
      <vt:lpstr>Miniprogram showing relationships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719</cp:revision>
  <dcterms:created xsi:type="dcterms:W3CDTF">2006-08-16T00:00:00Z</dcterms:created>
  <dcterms:modified xsi:type="dcterms:W3CDTF">2012-10-19T11:44:54Z</dcterms:modified>
</cp:coreProperties>
</file>