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445" r:id="rId2"/>
    <p:sldId id="1047" r:id="rId3"/>
    <p:sldId id="1056" r:id="rId4"/>
    <p:sldId id="1068" r:id="rId5"/>
    <p:sldId id="1061" r:id="rId6"/>
    <p:sldId id="1062" r:id="rId7"/>
    <p:sldId id="1063" r:id="rId8"/>
    <p:sldId id="1064" r:id="rId9"/>
    <p:sldId id="1053" r:id="rId10"/>
    <p:sldId id="1065" r:id="rId11"/>
    <p:sldId id="1054" r:id="rId12"/>
    <p:sldId id="1066" r:id="rId13"/>
    <p:sldId id="1067" r:id="rId14"/>
    <p:sldId id="1055" r:id="rId15"/>
    <p:sldId id="1057" r:id="rId16"/>
    <p:sldId id="1058" r:id="rId17"/>
    <p:sldId id="1059" r:id="rId18"/>
    <p:sldId id="10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70" d="100"/>
          <a:sy n="70" d="100"/>
        </p:scale>
        <p:origin x="-106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rogram/Composition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rogram/Inheritance_example_program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rogram/Aggregration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17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</a:p>
          <a:p>
            <a:pPr lvl="1"/>
            <a:r>
              <a:rPr lang="en-US" dirty="0" smtClean="0"/>
              <a:t>Use normal member variables</a:t>
            </a:r>
          </a:p>
          <a:p>
            <a:pPr lvl="1"/>
            <a:r>
              <a:rPr lang="en-US" dirty="0" smtClean="0"/>
              <a:t>Can use pointer values if composition class automatically handles allocation/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lvl="1"/>
            <a:r>
              <a:rPr lang="en-US" dirty="0" smtClean="0"/>
              <a:t>Responsible for creation/destruction of subclass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674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representation of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538" y="1700213"/>
            <a:ext cx="74009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32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Composition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137338"/>
          </a:xfrm>
        </p:spPr>
        <p:txBody>
          <a:bodyPr/>
          <a:lstStyle/>
          <a:p>
            <a:r>
              <a:rPr lang="en-US" dirty="0" smtClean="0"/>
              <a:t>Relationship between houses and rooms</a:t>
            </a:r>
          </a:p>
          <a:p>
            <a:pPr lvl="1"/>
            <a:r>
              <a:rPr lang="en-US" dirty="0" smtClean="0"/>
              <a:t>House can contains multiple room</a:t>
            </a:r>
          </a:p>
          <a:p>
            <a:pPr lvl="1"/>
            <a:r>
              <a:rPr lang="en-US" dirty="0" smtClean="0"/>
              <a:t>There is no independent life for room and any room cannot belong to different houses. </a:t>
            </a:r>
          </a:p>
          <a:p>
            <a:pPr lvl="1"/>
            <a:r>
              <a:rPr lang="en-US" dirty="0" smtClean="0"/>
              <a:t>If house is deleted room will also be deleted automatically</a:t>
            </a:r>
          </a:p>
        </p:txBody>
      </p:sp>
    </p:spTree>
    <p:extLst>
      <p:ext uri="{BB962C8B-B14F-4D97-AF65-F5344CB8AC3E}">
        <p14:creationId xmlns:p14="http://schemas.microsoft.com/office/powerpoint/2010/main" xmlns="" val="325806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92722" y="4114800"/>
            <a:ext cx="6528894" cy="1981200"/>
            <a:chOff x="526174" y="4572000"/>
            <a:chExt cx="6528894" cy="1981200"/>
          </a:xfrm>
        </p:grpSpPr>
        <p:sp>
          <p:nvSpPr>
            <p:cNvPr id="5" name="Rectangle 4"/>
            <p:cNvSpPr/>
            <p:nvPr/>
          </p:nvSpPr>
          <p:spPr>
            <a:xfrm>
              <a:off x="578068" y="4648200"/>
              <a:ext cx="6477000" cy="1905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26174" y="4572000"/>
              <a:ext cx="21336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600" b="1" u="sng" dirty="0" smtClean="0">
                  <a:solidFill>
                    <a:srgbClr val="FF0000"/>
                  </a:solidFill>
                </a:rPr>
                <a:t>house</a:t>
              </a:r>
              <a:endParaRPr lang="en-US" sz="36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26726" y="4876800"/>
              <a:ext cx="11049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09600" y="5181600"/>
              <a:ext cx="1447800" cy="1083879"/>
              <a:chOff x="2133600" y="5181600"/>
              <a:chExt cx="1447800" cy="108387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133600" y="5181600"/>
                <a:ext cx="1104900" cy="60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name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286000" y="5655879"/>
                <a:ext cx="1295400" cy="6096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179051" y="5334000"/>
              <a:ext cx="1933575" cy="1219200"/>
              <a:chOff x="3933825" y="5334000"/>
              <a:chExt cx="1933575" cy="12192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076700" y="5334000"/>
                <a:ext cx="1790700" cy="1143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962400" y="5697921"/>
                <a:ext cx="1066800" cy="4742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Length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933825" y="5334000"/>
                <a:ext cx="1019175" cy="4742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N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ame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962400" y="6078921"/>
                <a:ext cx="1066800" cy="4742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Width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937234" y="5537309"/>
                <a:ext cx="895350" cy="23713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927382" y="5843095"/>
                <a:ext cx="895350" cy="23713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937234" y="6172200"/>
                <a:ext cx="895350" cy="23713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020660" y="5334000"/>
              <a:ext cx="1933575" cy="1219200"/>
              <a:chOff x="3933825" y="5334000"/>
              <a:chExt cx="1933575" cy="12192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076700" y="5334000"/>
                <a:ext cx="1790700" cy="1143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962400" y="5697921"/>
                <a:ext cx="1066800" cy="4742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Length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933825" y="5334000"/>
                <a:ext cx="1019175" cy="4742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N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ame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962400" y="6078921"/>
                <a:ext cx="1066800" cy="4742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Width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937234" y="5537309"/>
                <a:ext cx="895350" cy="23713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27382" y="5843095"/>
                <a:ext cx="895350" cy="23713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937234" y="6172200"/>
                <a:ext cx="895350" cy="23713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5607926" y="4876800"/>
              <a:ext cx="11049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81048" y="4876800"/>
              <a:ext cx="1645526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rooms[2]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892722" y="1447800"/>
            <a:ext cx="283056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lass House{</a:t>
            </a:r>
          </a:p>
          <a:p>
            <a:r>
              <a:rPr lang="en-US" sz="2800" dirty="0" smtClean="0"/>
              <a:t>  char name[30];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Room rooms[2];</a:t>
            </a:r>
          </a:p>
          <a:p>
            <a:r>
              <a:rPr lang="en-US" sz="2800" dirty="0" smtClean="0"/>
              <a:t>….</a:t>
            </a:r>
            <a:endParaRPr lang="en-US" sz="2800" dirty="0"/>
          </a:p>
          <a:p>
            <a:r>
              <a:rPr lang="en-US" sz="2800" dirty="0" smtClean="0"/>
              <a:t>};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4669878" y="1371600"/>
            <a:ext cx="2830568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lass Room{</a:t>
            </a:r>
          </a:p>
          <a:p>
            <a:r>
              <a:rPr lang="en-US" sz="2800" dirty="0" smtClean="0"/>
              <a:t>  char Name[30];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</a:t>
            </a:r>
            <a:r>
              <a:rPr lang="en-US" sz="2800" dirty="0" err="1" smtClean="0"/>
              <a:t>int</a:t>
            </a:r>
            <a:r>
              <a:rPr lang="en-US" sz="2800" dirty="0" smtClean="0"/>
              <a:t> Length;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Width;</a:t>
            </a:r>
          </a:p>
          <a:p>
            <a:r>
              <a:rPr lang="en-US" sz="2800" dirty="0" smtClean="0"/>
              <a:t>….</a:t>
            </a:r>
            <a:endParaRPr lang="en-US" sz="2800" dirty="0"/>
          </a:p>
          <a:p>
            <a:r>
              <a:rPr lang="en-US" sz="2800" dirty="0" smtClean="0"/>
              <a:t>};</a:t>
            </a:r>
            <a:endParaRPr lang="en-US" sz="2800" dirty="0"/>
          </a:p>
        </p:txBody>
      </p:sp>
      <p:sp>
        <p:nvSpPr>
          <p:cNvPr id="31" name="Rectangle 30">
            <a:hlinkClick r:id="rId3" action="ppaction://hlinkfile"/>
          </p:cNvPr>
          <p:cNvSpPr/>
          <p:nvPr/>
        </p:nvSpPr>
        <p:spPr>
          <a:xfrm>
            <a:off x="5715000" y="6256612"/>
            <a:ext cx="2575034" cy="5251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2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–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class, called derived class can inherit feature of another class called a base class</a:t>
            </a:r>
          </a:p>
          <a:p>
            <a:r>
              <a:rPr lang="en-US" dirty="0" smtClean="0"/>
              <a:t>Derived class can add other feature of its own</a:t>
            </a:r>
          </a:p>
          <a:p>
            <a:r>
              <a:rPr lang="en-US" dirty="0" smtClean="0"/>
              <a:t>Class can be derived publically or privately from base class</a:t>
            </a:r>
          </a:p>
          <a:p>
            <a:r>
              <a:rPr lang="en-US" dirty="0" smtClean="0"/>
              <a:t>A class can be derived from more than one base class – multiple inheritance</a:t>
            </a:r>
          </a:p>
          <a:p>
            <a:r>
              <a:rPr lang="en-US" dirty="0" smtClean="0"/>
              <a:t>Level of inheritance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7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Aggregation is a “has a” or “part-whole” relationship</a:t>
            </a:r>
          </a:p>
          <a:p>
            <a:r>
              <a:rPr lang="en-US" dirty="0" smtClean="0"/>
              <a:t>Aggregation in C++: One </a:t>
            </a:r>
            <a:r>
              <a:rPr lang="en-US" dirty="0"/>
              <a:t>class contains object of another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Composition represents </a:t>
            </a:r>
            <a:r>
              <a:rPr lang="en-US" dirty="0"/>
              <a:t>'part-of‘ </a:t>
            </a:r>
            <a:r>
              <a:rPr lang="en-US" dirty="0" smtClean="0"/>
              <a:t>relationship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sz="3600" smtClean="0"/>
              <a:t>A String Class Using </a:t>
            </a:r>
            <a:r>
              <a:rPr lang="en-US" sz="3600" b="1" smtClean="0"/>
              <a:t>new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884238"/>
            <a:ext cx="3733800" cy="532453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class String 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225425">
              <a:defRPr/>
            </a:pPr>
            <a:r>
              <a:rPr lang="en-US" sz="2000" b="1" dirty="0"/>
              <a:t>private:</a:t>
            </a:r>
          </a:p>
          <a:p>
            <a:pPr marL="344488">
              <a:defRPr/>
            </a:pPr>
            <a:r>
              <a:rPr lang="en-US" sz="2000" b="1" dirty="0"/>
              <a:t>char* </a:t>
            </a:r>
            <a:r>
              <a:rPr lang="en-US" sz="2000" b="1" dirty="0" err="1"/>
              <a:t>str</a:t>
            </a:r>
            <a:r>
              <a:rPr lang="en-US" sz="2000" b="1" dirty="0"/>
              <a:t>; </a:t>
            </a:r>
            <a:endParaRPr lang="en-US" sz="2000" b="1" dirty="0">
              <a:solidFill>
                <a:srgbClr val="00B0F0"/>
              </a:solidFill>
            </a:endParaRPr>
          </a:p>
          <a:p>
            <a:pPr marL="225425">
              <a:defRPr/>
            </a:pPr>
            <a:r>
              <a:rPr lang="en-US" sz="2000" b="1" dirty="0"/>
              <a:t>public:</a:t>
            </a:r>
          </a:p>
          <a:p>
            <a:pPr marL="344488">
              <a:defRPr/>
            </a:pPr>
            <a:r>
              <a:rPr lang="en-US" sz="2000" b="1" dirty="0"/>
              <a:t>String(char* s</a:t>
            </a:r>
            <a:r>
              <a:rPr lang="en-US" sz="2000" b="1" dirty="0" smtClean="0"/>
              <a:t>)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569913"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length = </a:t>
            </a:r>
            <a:r>
              <a:rPr lang="en-US" sz="2000" b="1" dirty="0" err="1"/>
              <a:t>strlen</a:t>
            </a:r>
            <a:r>
              <a:rPr lang="en-US" sz="2000" b="1" dirty="0"/>
              <a:t>(s); </a:t>
            </a:r>
            <a:endParaRPr lang="en-US" sz="2000" b="1" dirty="0">
              <a:solidFill>
                <a:srgbClr val="00B0F0"/>
              </a:solidFill>
            </a:endParaRPr>
          </a:p>
          <a:p>
            <a:pPr marL="569913">
              <a:defRPr/>
            </a:pPr>
            <a:r>
              <a:rPr lang="en-US" sz="2000" b="1" dirty="0" err="1"/>
              <a:t>str</a:t>
            </a:r>
            <a:r>
              <a:rPr lang="en-US" sz="2000" b="1" dirty="0"/>
              <a:t> = new char[length+1]; </a:t>
            </a:r>
            <a:endParaRPr lang="en-US" sz="2000" b="1" dirty="0">
              <a:solidFill>
                <a:srgbClr val="00B0F0"/>
              </a:solidFill>
            </a:endParaRPr>
          </a:p>
          <a:p>
            <a:pPr marL="569913">
              <a:defRPr/>
            </a:pPr>
            <a:r>
              <a:rPr lang="en-US" sz="2000" b="1" dirty="0" err="1"/>
              <a:t>strcpy</a:t>
            </a:r>
            <a:r>
              <a:rPr lang="en-US" sz="2000" b="1" dirty="0"/>
              <a:t>(</a:t>
            </a:r>
            <a:r>
              <a:rPr lang="en-US" sz="2000" b="1" dirty="0" err="1"/>
              <a:t>str</a:t>
            </a:r>
            <a:r>
              <a:rPr lang="en-US" sz="2000" b="1" dirty="0"/>
              <a:t>, s);        </a:t>
            </a:r>
            <a:endParaRPr lang="en-US" sz="2000" b="1" dirty="0">
              <a:solidFill>
                <a:srgbClr val="00B0F0"/>
              </a:solidFill>
            </a:endParaRPr>
          </a:p>
          <a:p>
            <a:pPr marL="344488">
              <a:defRPr/>
            </a:pPr>
            <a:r>
              <a:rPr lang="en-US" sz="2000" b="1" dirty="0"/>
              <a:t>}</a:t>
            </a:r>
          </a:p>
          <a:p>
            <a:pPr marL="344488">
              <a:defRPr/>
            </a:pPr>
            <a:r>
              <a:rPr lang="en-US" sz="2000" b="1" dirty="0"/>
              <a:t>~String</a:t>
            </a:r>
            <a:r>
              <a:rPr lang="en-US" sz="2000" b="1" dirty="0" smtClean="0"/>
              <a:t>()</a:t>
            </a:r>
            <a:r>
              <a:rPr lang="en-US" sz="2000" b="1" dirty="0"/>
              <a:t> 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569913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“Deleting str.\n”;</a:t>
            </a:r>
          </a:p>
          <a:p>
            <a:pPr marL="569913">
              <a:defRPr/>
            </a:pPr>
            <a:r>
              <a:rPr lang="en-US" sz="2000" b="1" dirty="0"/>
              <a:t>delete</a:t>
            </a:r>
            <a:r>
              <a:rPr lang="en-US" sz="2000" b="1" dirty="0" smtClean="0"/>
              <a:t>[ ] </a:t>
            </a:r>
            <a:r>
              <a:rPr lang="en-US" sz="2000" b="1" dirty="0" err="1"/>
              <a:t>str</a:t>
            </a:r>
            <a:r>
              <a:rPr lang="en-US" sz="2000" b="1" dirty="0"/>
              <a:t>; </a:t>
            </a:r>
            <a:endParaRPr lang="en-US" sz="2000" b="1" dirty="0">
              <a:solidFill>
                <a:srgbClr val="00B0F0"/>
              </a:solidFill>
            </a:endParaRPr>
          </a:p>
          <a:p>
            <a:pPr marL="344488">
              <a:defRPr/>
            </a:pPr>
            <a:r>
              <a:rPr lang="en-US" sz="2000" b="1" dirty="0"/>
              <a:t>}</a:t>
            </a:r>
          </a:p>
          <a:p>
            <a:pPr marL="344488">
              <a:defRPr/>
            </a:pPr>
            <a:r>
              <a:rPr lang="en-US" sz="2000" b="1" dirty="0"/>
              <a:t>void display</a:t>
            </a:r>
            <a:r>
              <a:rPr lang="en-US" sz="2000" b="1" dirty="0" smtClean="0"/>
              <a:t>()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569913">
              <a:tabLst>
                <a:tab pos="463550" algn="l"/>
              </a:tabLst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err="1"/>
              <a:t>str</a:t>
            </a:r>
            <a:r>
              <a:rPr lang="en-US" sz="2000" b="1" dirty="0"/>
              <a:t> &lt;&lt; 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344488">
              <a:defRPr/>
            </a:pPr>
            <a:r>
              <a:rPr lang="en-US" sz="2000" b="1" dirty="0"/>
              <a:t>}</a:t>
            </a:r>
          </a:p>
          <a:p>
            <a:pPr>
              <a:defRPr/>
            </a:pPr>
            <a:r>
              <a:rPr lang="en-US" sz="2000" b="1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4800" y="950118"/>
            <a:ext cx="4681182" cy="163121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/>
              <a:t>main() { </a:t>
            </a:r>
            <a:endParaRPr lang="en-US" sz="2000" b="1" dirty="0"/>
          </a:p>
          <a:p>
            <a:pPr marL="225425">
              <a:defRPr/>
            </a:pPr>
            <a:r>
              <a:rPr lang="en-US" sz="2000" b="1" dirty="0"/>
              <a:t>String s1 = “Information Technology.”;</a:t>
            </a:r>
          </a:p>
          <a:p>
            <a:pPr marL="225425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“s1=”; </a:t>
            </a:r>
            <a:r>
              <a:rPr lang="en-US" sz="2000" b="1" dirty="0">
                <a:solidFill>
                  <a:srgbClr val="00B0F0"/>
                </a:solidFill>
              </a:rPr>
              <a:t>//display string</a:t>
            </a:r>
          </a:p>
          <a:p>
            <a:pPr marL="225425">
              <a:defRPr/>
            </a:pPr>
            <a:r>
              <a:rPr lang="en-US" sz="2000" b="1" dirty="0"/>
              <a:t>s1.display();</a:t>
            </a:r>
          </a:p>
          <a:p>
            <a:pPr>
              <a:defRPr/>
            </a:pPr>
            <a:r>
              <a:rPr lang="en-US" sz="2000" b="1" dirty="0" smtClean="0"/>
              <a:t>}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127310" y="2895600"/>
            <a:ext cx="4668672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</a:rPr>
              <a:t>Program Output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</a:rPr>
              <a:t>s1=Information Technology.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</a:rPr>
              <a:t>Deleting </a:t>
            </a:r>
            <a:r>
              <a:rPr lang="en-US" sz="2400" b="1" dirty="0" err="1">
                <a:solidFill>
                  <a:schemeClr val="bg1"/>
                </a:solidFill>
              </a:rPr>
              <a:t>str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4495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u="sng" dirty="0"/>
              <a:t>S1</a:t>
            </a:r>
          </a:p>
          <a:p>
            <a:pPr>
              <a:defRPr/>
            </a:pPr>
            <a:r>
              <a:rPr lang="en-US" dirty="0"/>
              <a:t>*</a:t>
            </a:r>
            <a:r>
              <a:rPr lang="en-US" dirty="0" err="1"/>
              <a:t>str</a:t>
            </a:r>
            <a:endParaRPr lang="en-US" u="sng" dirty="0"/>
          </a:p>
          <a:p>
            <a:pPr algn="ctr">
              <a:defRPr/>
            </a:pPr>
            <a:endParaRPr lang="en-US" u="sng" dirty="0"/>
          </a:p>
        </p:txBody>
      </p:sp>
      <p:sp>
        <p:nvSpPr>
          <p:cNvPr id="9" name="Rectangle 8"/>
          <p:cNvSpPr/>
          <p:nvPr/>
        </p:nvSpPr>
        <p:spPr>
          <a:xfrm>
            <a:off x="4876800" y="4876800"/>
            <a:ext cx="1066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5887092"/>
            <a:ext cx="3200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 Technology.</a:t>
            </a:r>
          </a:p>
        </p:txBody>
      </p:sp>
      <p:sp>
        <p:nvSpPr>
          <p:cNvPr id="2" name="Freeform 1"/>
          <p:cNvSpPr/>
          <p:nvPr/>
        </p:nvSpPr>
        <p:spPr>
          <a:xfrm>
            <a:off x="5486400" y="4919220"/>
            <a:ext cx="930843" cy="976613"/>
          </a:xfrm>
          <a:custGeom>
            <a:avLst/>
            <a:gdLst>
              <a:gd name="connsiteX0" fmla="*/ 313899 w 930843"/>
              <a:gd name="connsiteY0" fmla="*/ 89508 h 976613"/>
              <a:gd name="connsiteX1" fmla="*/ 914400 w 930843"/>
              <a:gd name="connsiteY1" fmla="*/ 34917 h 976613"/>
              <a:gd name="connsiteX2" fmla="*/ 709684 w 930843"/>
              <a:gd name="connsiteY2" fmla="*/ 553532 h 976613"/>
              <a:gd name="connsiteX3" fmla="*/ 163773 w 930843"/>
              <a:gd name="connsiteY3" fmla="*/ 649067 h 976613"/>
              <a:gd name="connsiteX4" fmla="*/ 0 w 930843"/>
              <a:gd name="connsiteY4" fmla="*/ 976613 h 97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843" h="976613">
                <a:moveTo>
                  <a:pt x="313899" y="89508"/>
                </a:moveTo>
                <a:cubicBezTo>
                  <a:pt x="581167" y="23544"/>
                  <a:pt x="848436" y="-42420"/>
                  <a:pt x="914400" y="34917"/>
                </a:cubicBezTo>
                <a:cubicBezTo>
                  <a:pt x="980364" y="112254"/>
                  <a:pt x="834788" y="451174"/>
                  <a:pt x="709684" y="553532"/>
                </a:cubicBezTo>
                <a:cubicBezTo>
                  <a:pt x="584580" y="655890"/>
                  <a:pt x="282054" y="578554"/>
                  <a:pt x="163773" y="649067"/>
                </a:cubicBezTo>
                <a:cubicBezTo>
                  <a:pt x="45492" y="719581"/>
                  <a:pt x="22746" y="848097"/>
                  <a:pt x="0" y="976613"/>
                </a:cubicBezTo>
              </a:path>
            </a:pathLst>
          </a:custGeom>
          <a:ln w="44450">
            <a:solidFill>
              <a:schemeClr val="accent2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6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15963"/>
          </a:xfrm>
        </p:spPr>
        <p:txBody>
          <a:bodyPr/>
          <a:lstStyle/>
          <a:p>
            <a:r>
              <a:rPr lang="en-US" sz="3600" dirty="0" smtClean="0"/>
              <a:t>A problem with String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4343400" cy="5715000"/>
          </a:xfrm>
        </p:spPr>
        <p:txBody>
          <a:bodyPr/>
          <a:lstStyle/>
          <a:p>
            <a:r>
              <a:rPr lang="en-US" sz="2800" dirty="0" smtClean="0"/>
              <a:t>If you copy one String object to another, say with a statement like s2 = s1, </a:t>
            </a:r>
          </a:p>
          <a:p>
            <a:r>
              <a:rPr lang="en-US" sz="2800" dirty="0" smtClean="0"/>
              <a:t>Both objects now point to the same string in memory. </a:t>
            </a:r>
          </a:p>
          <a:p>
            <a:r>
              <a:rPr lang="en-US" sz="2800" dirty="0" smtClean="0"/>
              <a:t>But if you delete one string, the destructor will delete the char* string, leaving the other object with an invalid pointer</a:t>
            </a:r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800600" y="990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u="sng" dirty="0"/>
              <a:t>S1</a:t>
            </a:r>
          </a:p>
          <a:p>
            <a:pPr>
              <a:defRPr/>
            </a:pPr>
            <a:r>
              <a:rPr lang="en-US" dirty="0"/>
              <a:t>*</a:t>
            </a:r>
            <a:r>
              <a:rPr lang="en-US" dirty="0" err="1"/>
              <a:t>str</a:t>
            </a:r>
            <a:endParaRPr lang="en-US" u="sng" dirty="0"/>
          </a:p>
          <a:p>
            <a:pPr algn="ctr">
              <a:defRPr/>
            </a:pPr>
            <a:endParaRPr lang="en-US" u="sng" dirty="0"/>
          </a:p>
        </p:txBody>
      </p:sp>
      <p:sp>
        <p:nvSpPr>
          <p:cNvPr id="5" name="Rectangle 4"/>
          <p:cNvSpPr/>
          <p:nvPr/>
        </p:nvSpPr>
        <p:spPr>
          <a:xfrm>
            <a:off x="6629400" y="1752600"/>
            <a:ext cx="2438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 Technology.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1371600"/>
            <a:ext cx="1066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2133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u="sng" dirty="0"/>
              <a:t>S2</a:t>
            </a:r>
          </a:p>
          <a:p>
            <a:pPr>
              <a:defRPr/>
            </a:pPr>
            <a:r>
              <a:rPr lang="en-US" dirty="0"/>
              <a:t>*</a:t>
            </a:r>
            <a:r>
              <a:rPr lang="en-US" dirty="0" err="1"/>
              <a:t>str</a:t>
            </a:r>
            <a:endParaRPr lang="en-US" u="sng" dirty="0"/>
          </a:p>
          <a:p>
            <a:pPr algn="ctr">
              <a:defRPr/>
            </a:pPr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5334000" y="2514600"/>
            <a:ext cx="1066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00800" y="1524000"/>
            <a:ext cx="307975" cy="227013"/>
          </a:xfrm>
          <a:custGeom>
            <a:avLst/>
            <a:gdLst>
              <a:gd name="connsiteX0" fmla="*/ 0 w 307238"/>
              <a:gd name="connsiteY0" fmla="*/ 0 h 226771"/>
              <a:gd name="connsiteX1" fmla="*/ 124358 w 307238"/>
              <a:gd name="connsiteY1" fmla="*/ 7315 h 226771"/>
              <a:gd name="connsiteX2" fmla="*/ 256032 w 307238"/>
              <a:gd name="connsiteY2" fmla="*/ 43891 h 226771"/>
              <a:gd name="connsiteX3" fmla="*/ 307238 w 307238"/>
              <a:gd name="connsiteY3" fmla="*/ 226771 h 22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238" h="226771">
                <a:moveTo>
                  <a:pt x="0" y="0"/>
                </a:moveTo>
                <a:cubicBezTo>
                  <a:pt x="40843" y="0"/>
                  <a:pt x="81686" y="0"/>
                  <a:pt x="124358" y="7315"/>
                </a:cubicBezTo>
                <a:cubicBezTo>
                  <a:pt x="167030" y="14630"/>
                  <a:pt x="225552" y="7315"/>
                  <a:pt x="256032" y="43891"/>
                </a:cubicBezTo>
                <a:cubicBezTo>
                  <a:pt x="286512" y="80467"/>
                  <a:pt x="296875" y="153619"/>
                  <a:pt x="307238" y="226771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405563" y="2068513"/>
            <a:ext cx="303212" cy="596900"/>
          </a:xfrm>
          <a:custGeom>
            <a:avLst/>
            <a:gdLst>
              <a:gd name="connsiteX0" fmla="*/ 0 w 302821"/>
              <a:gd name="connsiteY0" fmla="*/ 593767 h 595746"/>
              <a:gd name="connsiteX1" fmla="*/ 249382 w 302821"/>
              <a:gd name="connsiteY1" fmla="*/ 534390 h 595746"/>
              <a:gd name="connsiteX2" fmla="*/ 296883 w 302821"/>
              <a:gd name="connsiteY2" fmla="*/ 225631 h 595746"/>
              <a:gd name="connsiteX3" fmla="*/ 285008 w 302821"/>
              <a:gd name="connsiteY3" fmla="*/ 0 h 59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821" h="595746">
                <a:moveTo>
                  <a:pt x="0" y="593767"/>
                </a:moveTo>
                <a:cubicBezTo>
                  <a:pt x="99951" y="594756"/>
                  <a:pt x="199902" y="595746"/>
                  <a:pt x="249382" y="534390"/>
                </a:cubicBezTo>
                <a:cubicBezTo>
                  <a:pt x="298863" y="473034"/>
                  <a:pt x="290945" y="314696"/>
                  <a:pt x="296883" y="225631"/>
                </a:cubicBezTo>
                <a:cubicBezTo>
                  <a:pt x="302821" y="136566"/>
                  <a:pt x="293914" y="68283"/>
                  <a:pt x="285008" y="0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4038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u="sng" dirty="0"/>
              <a:t>S1</a:t>
            </a:r>
          </a:p>
          <a:p>
            <a:pPr>
              <a:defRPr/>
            </a:pPr>
            <a:r>
              <a:rPr lang="en-US" dirty="0"/>
              <a:t>*</a:t>
            </a:r>
            <a:r>
              <a:rPr lang="en-US" dirty="0" err="1"/>
              <a:t>str</a:t>
            </a:r>
            <a:endParaRPr lang="en-US" u="sng" dirty="0"/>
          </a:p>
          <a:p>
            <a:pPr algn="ctr">
              <a:defRPr/>
            </a:pPr>
            <a:endParaRPr lang="en-US" u="sng" dirty="0"/>
          </a:p>
        </p:txBody>
      </p:sp>
      <p:sp>
        <p:nvSpPr>
          <p:cNvPr id="15" name="Rectangle 14"/>
          <p:cNvSpPr/>
          <p:nvPr/>
        </p:nvSpPr>
        <p:spPr>
          <a:xfrm>
            <a:off x="5257800" y="4419600"/>
            <a:ext cx="1066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5181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u="sng" dirty="0"/>
              <a:t>S2</a:t>
            </a:r>
          </a:p>
          <a:p>
            <a:pPr>
              <a:defRPr/>
            </a:pPr>
            <a:r>
              <a:rPr lang="en-US" dirty="0"/>
              <a:t>*</a:t>
            </a:r>
            <a:r>
              <a:rPr lang="en-US" dirty="0" err="1"/>
              <a:t>str</a:t>
            </a:r>
            <a:endParaRPr lang="en-US" u="sng" dirty="0"/>
          </a:p>
          <a:p>
            <a:pPr algn="ctr">
              <a:defRPr/>
            </a:pPr>
            <a:endParaRPr lang="en-US" u="sng" dirty="0"/>
          </a:p>
        </p:txBody>
      </p:sp>
      <p:sp>
        <p:nvSpPr>
          <p:cNvPr id="17" name="Rectangle 16"/>
          <p:cNvSpPr/>
          <p:nvPr/>
        </p:nvSpPr>
        <p:spPr>
          <a:xfrm>
            <a:off x="5257800" y="5562600"/>
            <a:ext cx="1066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29363" y="5116513"/>
            <a:ext cx="303212" cy="596900"/>
          </a:xfrm>
          <a:custGeom>
            <a:avLst/>
            <a:gdLst>
              <a:gd name="connsiteX0" fmla="*/ 0 w 302821"/>
              <a:gd name="connsiteY0" fmla="*/ 593767 h 595746"/>
              <a:gd name="connsiteX1" fmla="*/ 249382 w 302821"/>
              <a:gd name="connsiteY1" fmla="*/ 534390 h 595746"/>
              <a:gd name="connsiteX2" fmla="*/ 296883 w 302821"/>
              <a:gd name="connsiteY2" fmla="*/ 225631 h 595746"/>
              <a:gd name="connsiteX3" fmla="*/ 285008 w 302821"/>
              <a:gd name="connsiteY3" fmla="*/ 0 h 59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821" h="595746">
                <a:moveTo>
                  <a:pt x="0" y="593767"/>
                </a:moveTo>
                <a:cubicBezTo>
                  <a:pt x="99951" y="594756"/>
                  <a:pt x="199902" y="595746"/>
                  <a:pt x="249382" y="534390"/>
                </a:cubicBezTo>
                <a:cubicBezTo>
                  <a:pt x="298863" y="473034"/>
                  <a:pt x="290945" y="314696"/>
                  <a:pt x="296883" y="225631"/>
                </a:cubicBezTo>
                <a:cubicBezTo>
                  <a:pt x="302821" y="136566"/>
                  <a:pt x="293914" y="68283"/>
                  <a:pt x="285008" y="0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2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2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</a:p>
          <a:p>
            <a:pPr lvl="1"/>
            <a:r>
              <a:rPr lang="en-US" dirty="0" smtClean="0"/>
              <a:t>Example program: employ and student class</a:t>
            </a:r>
          </a:p>
          <a:p>
            <a:r>
              <a:rPr lang="en-US" dirty="0" smtClean="0"/>
              <a:t>Constructor in multiple inheritance</a:t>
            </a:r>
          </a:p>
          <a:p>
            <a:pPr lvl="1"/>
            <a:r>
              <a:rPr lang="en-US" dirty="0" smtClean="0"/>
              <a:t>Example program</a:t>
            </a:r>
          </a:p>
          <a:p>
            <a:r>
              <a:rPr lang="en-US" dirty="0" smtClean="0"/>
              <a:t>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86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program – </a:t>
            </a:r>
            <a:r>
              <a:rPr lang="en-US" dirty="0" smtClean="0"/>
              <a:t>inheritance</a:t>
            </a:r>
          </a:p>
          <a:p>
            <a:r>
              <a:rPr lang="en-US" dirty="0"/>
              <a:t>Relationship between class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Aggregation</a:t>
            </a:r>
          </a:p>
          <a:p>
            <a:pPr lvl="1"/>
            <a:r>
              <a:rPr lang="en-US" dirty="0" smtClean="0"/>
              <a:t>Composition</a:t>
            </a:r>
          </a:p>
          <a:p>
            <a:r>
              <a:rPr lang="en-US" dirty="0" smtClean="0"/>
              <a:t>Memory management</a:t>
            </a:r>
            <a:endParaRPr lang="en-US" dirty="0" smtClean="0"/>
          </a:p>
          <a:p>
            <a:pPr lvl="1"/>
            <a:r>
              <a:rPr lang="en-US" dirty="0" smtClean="0"/>
              <a:t>String </a:t>
            </a:r>
            <a:r>
              <a:rPr lang="en-US" dirty="0" smtClean="0"/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xmlns="" val="20835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Problem statement</a:t>
            </a:r>
          </a:p>
          <a:p>
            <a:r>
              <a:rPr lang="en-US" sz="2800" dirty="0" smtClean="0"/>
              <a:t>Various </a:t>
            </a:r>
            <a:r>
              <a:rPr lang="en-US" sz="2800" dirty="0"/>
              <a:t>situations require that pairs of numbers be treated as a unit. For example, </a:t>
            </a:r>
            <a:r>
              <a:rPr lang="en-US" sz="2800" dirty="0" smtClean="0"/>
              <a:t>each screen </a:t>
            </a:r>
            <a:r>
              <a:rPr lang="en-US" sz="2800" dirty="0"/>
              <a:t>coordinate has an x (horizontal) component and a y (vertical) </a:t>
            </a:r>
            <a:r>
              <a:rPr lang="en-US" sz="2800" dirty="0" smtClean="0"/>
              <a:t>component. </a:t>
            </a:r>
          </a:p>
          <a:p>
            <a:r>
              <a:rPr lang="en-US" sz="3000" dirty="0" smtClean="0"/>
              <a:t>Derive a new class </a:t>
            </a:r>
            <a:r>
              <a:rPr lang="en-US" sz="3000" dirty="0" err="1" smtClean="0"/>
              <a:t>pairStack</a:t>
            </a:r>
            <a:r>
              <a:rPr lang="en-US" sz="3000" dirty="0" smtClean="0"/>
              <a:t> from Stack that allow </a:t>
            </a:r>
            <a:r>
              <a:rPr lang="en-US" sz="3000" dirty="0"/>
              <a:t>to store pair variables on a </a:t>
            </a:r>
            <a:r>
              <a:rPr lang="en-US" sz="3000" dirty="0" smtClean="0"/>
              <a:t>stack using </a:t>
            </a:r>
            <a:r>
              <a:rPr lang="en-US" sz="3000" dirty="0"/>
              <a:t>a single call to </a:t>
            </a:r>
            <a:r>
              <a:rPr lang="en-US" sz="3000" dirty="0" smtClean="0"/>
              <a:t>a push()</a:t>
            </a:r>
          </a:p>
          <a:p>
            <a:pPr lvl="1"/>
            <a:r>
              <a:rPr lang="en-US" dirty="0" smtClean="0"/>
              <a:t>push(</a:t>
            </a:r>
            <a:r>
              <a:rPr lang="en-US" dirty="0" err="1" smtClean="0"/>
              <a:t>st</a:t>
            </a:r>
            <a:r>
              <a:rPr lang="en-US" dirty="0" smtClean="0"/>
              <a:t>);     // </a:t>
            </a:r>
            <a:r>
              <a:rPr lang="en-US" dirty="0" err="1" smtClean="0"/>
              <a:t>st</a:t>
            </a:r>
            <a:r>
              <a:rPr lang="en-US" dirty="0" smtClean="0"/>
              <a:t> is a structure type variable</a:t>
            </a:r>
          </a:p>
          <a:p>
            <a:r>
              <a:rPr lang="en-US" dirty="0" smtClean="0"/>
              <a:t>retrieve using a single </a:t>
            </a:r>
            <a:r>
              <a:rPr lang="en-US" dirty="0"/>
              <a:t>call to </a:t>
            </a:r>
            <a:r>
              <a:rPr lang="en-US" dirty="0" smtClean="0"/>
              <a:t>pop</a:t>
            </a:r>
            <a:r>
              <a:rPr lang="en-US" dirty="0"/>
              <a:t>() function, 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</a:t>
            </a:r>
            <a:r>
              <a:rPr lang="en-US" dirty="0" smtClean="0"/>
              <a:t> = pop();</a:t>
            </a:r>
            <a:endParaRPr lang="en-US" dirty="0"/>
          </a:p>
        </p:txBody>
      </p:sp>
      <p:sp>
        <p:nvSpPr>
          <p:cNvPr id="4" name="Rectangle 3">
            <a:hlinkClick r:id="rId3" action="ppaction://hlinkfile"/>
          </p:cNvPr>
          <p:cNvSpPr/>
          <p:nvPr/>
        </p:nvSpPr>
        <p:spPr>
          <a:xfrm>
            <a:off x="5638800" y="6019800"/>
            <a:ext cx="2575034" cy="5251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01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</a:t>
            </a:r>
            <a:r>
              <a:rPr lang="en-US" dirty="0"/>
              <a:t> is a simple </a:t>
            </a:r>
            <a:r>
              <a:rPr lang="en-US" dirty="0" smtClean="0"/>
              <a:t>connection </a:t>
            </a:r>
            <a:r>
              <a:rPr lang="en-US" dirty="0"/>
              <a:t>or channel between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It is </a:t>
            </a:r>
            <a:r>
              <a:rPr lang="en-US" dirty="0"/>
              <a:t>a relationship where all objects have their own lifecycle and there is no </a:t>
            </a:r>
            <a:r>
              <a:rPr lang="en-US" dirty="0" smtClean="0"/>
              <a:t>owner</a:t>
            </a:r>
          </a:p>
          <a:p>
            <a:r>
              <a:rPr lang="en-US" dirty="0" smtClean="0"/>
              <a:t>Example: Department and student</a:t>
            </a:r>
          </a:p>
          <a:p>
            <a:pPr lvl="1"/>
            <a:r>
              <a:rPr lang="en-US" dirty="0" smtClean="0"/>
              <a:t>Multiple students can associate with single department</a:t>
            </a:r>
          </a:p>
          <a:p>
            <a:pPr lvl="1"/>
            <a:r>
              <a:rPr lang="en-US" dirty="0" smtClean="0"/>
              <a:t>Single student can associate with multiple departments</a:t>
            </a:r>
          </a:p>
          <a:p>
            <a:pPr lvl="1"/>
            <a:r>
              <a:rPr lang="en-US" dirty="0" smtClean="0"/>
              <a:t>No ownership</a:t>
            </a:r>
          </a:p>
          <a:p>
            <a:pPr lvl="1"/>
            <a:r>
              <a:rPr lang="en-US" dirty="0" smtClean="0"/>
              <a:t>Both can create and delete independently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88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</a:t>
            </a:r>
            <a:r>
              <a:rPr lang="en-US" dirty="0"/>
              <a:t>a </a:t>
            </a:r>
            <a:r>
              <a:rPr lang="en-US" dirty="0" smtClean="0"/>
              <a:t>form </a:t>
            </a:r>
            <a:r>
              <a:rPr lang="en-US" dirty="0"/>
              <a:t>of </a:t>
            </a:r>
            <a:r>
              <a:rPr lang="en-US" dirty="0" smtClean="0"/>
              <a:t>association </a:t>
            </a:r>
            <a:r>
              <a:rPr lang="en-US" dirty="0"/>
              <a:t>where all object have their own lifecycle but there is a ownership like parent and </a:t>
            </a:r>
            <a:r>
              <a:rPr lang="en-US" dirty="0" smtClean="0"/>
              <a:t>child</a:t>
            </a:r>
          </a:p>
          <a:p>
            <a:r>
              <a:rPr lang="en-US" dirty="0" smtClean="0"/>
              <a:t>Represents as “has a” relationship</a:t>
            </a:r>
          </a:p>
          <a:p>
            <a:r>
              <a:rPr lang="en-US" dirty="0"/>
              <a:t>Implementation details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pointer variables that points to object of other class</a:t>
            </a:r>
          </a:p>
          <a:p>
            <a:pPr lvl="1"/>
            <a:r>
              <a:rPr lang="en-US" dirty="0" smtClean="0"/>
              <a:t>Can use a reference variables that points to object of other class</a:t>
            </a:r>
          </a:p>
          <a:p>
            <a:pPr lvl="1"/>
            <a:r>
              <a:rPr lang="en-US" dirty="0" smtClean="0"/>
              <a:t>Not responsible </a:t>
            </a:r>
            <a:r>
              <a:rPr lang="en-US" dirty="0"/>
              <a:t>for creation/destruction of </a:t>
            </a:r>
            <a:r>
              <a:rPr lang="en-US" dirty="0" smtClean="0"/>
              <a:t>subclass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629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514600"/>
          </a:xfrm>
        </p:spPr>
        <p:txBody>
          <a:bodyPr/>
          <a:lstStyle/>
          <a:p>
            <a:r>
              <a:rPr lang="en-US" dirty="0" smtClean="0"/>
              <a:t>Example: Employee and Company</a:t>
            </a:r>
          </a:p>
          <a:p>
            <a:pPr lvl="1"/>
            <a:r>
              <a:rPr lang="en-US" dirty="0" smtClean="0"/>
              <a:t>A single employee cannot belong to multiple company.</a:t>
            </a:r>
          </a:p>
          <a:p>
            <a:pPr lvl="1"/>
            <a:r>
              <a:rPr lang="en-US" dirty="0" smtClean="0"/>
              <a:t>If we delete the company, Employee object will not destroy 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-76200" y="4043855"/>
            <a:ext cx="3771900" cy="579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Employee e(6, “</a:t>
            </a:r>
            <a:r>
              <a:rPr lang="en-US" sz="2800" b="1" dirty="0" err="1" smtClean="0">
                <a:solidFill>
                  <a:schemeClr val="tx1"/>
                </a:solidFill>
              </a:rPr>
              <a:t>ali</a:t>
            </a:r>
            <a:r>
              <a:rPr lang="en-US" sz="2800" b="1" dirty="0" smtClean="0">
                <a:solidFill>
                  <a:schemeClr val="tx1"/>
                </a:solidFill>
              </a:rPr>
              <a:t>”);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0800" y="4343400"/>
            <a:ext cx="2714298" cy="1981200"/>
            <a:chOff x="6400800" y="4343400"/>
            <a:chExt cx="2714298" cy="1981200"/>
          </a:xfrm>
        </p:grpSpPr>
        <p:sp>
          <p:nvSpPr>
            <p:cNvPr id="8" name="Rectangle 7"/>
            <p:cNvSpPr/>
            <p:nvPr/>
          </p:nvSpPr>
          <p:spPr>
            <a:xfrm>
              <a:off x="6676698" y="4343400"/>
              <a:ext cx="2438400" cy="1981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05600" y="4953000"/>
              <a:ext cx="11049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ID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27732" y="4953000"/>
              <a:ext cx="1295400" cy="60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6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05600" y="5638800"/>
              <a:ext cx="11049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name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27732" y="5638800"/>
              <a:ext cx="1295400" cy="60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</a:rPr>
                <a:t>ali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00800" y="4343400"/>
              <a:ext cx="11049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u="sng" dirty="0" smtClean="0">
                  <a:solidFill>
                    <a:schemeClr val="tx1"/>
                  </a:solidFill>
                </a:rPr>
                <a:t>e</a:t>
              </a:r>
              <a:endParaRPr lang="en-US" sz="3600" b="1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52400" y="4602495"/>
            <a:ext cx="3543300" cy="579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Company C(“MS”, &amp;e);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10000" y="4343400"/>
            <a:ext cx="2362200" cy="1981200"/>
            <a:chOff x="3810000" y="4343400"/>
            <a:chExt cx="2362200" cy="1981200"/>
          </a:xfrm>
        </p:grpSpPr>
        <p:sp>
          <p:nvSpPr>
            <p:cNvPr id="4" name="Rectangle 3"/>
            <p:cNvSpPr/>
            <p:nvPr/>
          </p:nvSpPr>
          <p:spPr>
            <a:xfrm>
              <a:off x="3886200" y="4419600"/>
              <a:ext cx="2286000" cy="1905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86200" y="4343400"/>
              <a:ext cx="8763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0000" y="5638800"/>
              <a:ext cx="11049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*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emp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32132" y="5638800"/>
              <a:ext cx="1295400" cy="60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10000" y="4953000"/>
              <a:ext cx="11049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name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32132" y="4953000"/>
              <a:ext cx="1295400" cy="60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</a:rPr>
                <a:t>ali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Freeform 20"/>
          <p:cNvSpPr/>
          <p:nvPr/>
        </p:nvSpPr>
        <p:spPr>
          <a:xfrm>
            <a:off x="5990897" y="3760676"/>
            <a:ext cx="867103" cy="2446019"/>
          </a:xfrm>
          <a:custGeom>
            <a:avLst/>
            <a:gdLst>
              <a:gd name="connsiteX0" fmla="*/ 0 w 867103"/>
              <a:gd name="connsiteY0" fmla="*/ 2356345 h 2446019"/>
              <a:gd name="connsiteX1" fmla="*/ 331075 w 867103"/>
              <a:gd name="connsiteY1" fmla="*/ 2372110 h 2446019"/>
              <a:gd name="connsiteX2" fmla="*/ 425669 w 867103"/>
              <a:gd name="connsiteY2" fmla="*/ 1552303 h 2446019"/>
              <a:gd name="connsiteX3" fmla="*/ 504496 w 867103"/>
              <a:gd name="connsiteY3" fmla="*/ 432952 h 2446019"/>
              <a:gd name="connsiteX4" fmla="*/ 630620 w 867103"/>
              <a:gd name="connsiteY4" fmla="*/ 7283 h 2446019"/>
              <a:gd name="connsiteX5" fmla="*/ 819806 w 867103"/>
              <a:gd name="connsiteY5" fmla="*/ 196469 h 2446019"/>
              <a:gd name="connsiteX6" fmla="*/ 867103 w 867103"/>
              <a:gd name="connsiteY6" fmla="*/ 606372 h 244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103" h="2446019">
                <a:moveTo>
                  <a:pt x="0" y="2356345"/>
                </a:moveTo>
                <a:cubicBezTo>
                  <a:pt x="130065" y="2431231"/>
                  <a:pt x="260130" y="2506117"/>
                  <a:pt x="331075" y="2372110"/>
                </a:cubicBezTo>
                <a:cubicBezTo>
                  <a:pt x="402020" y="2238103"/>
                  <a:pt x="396766" y="1875496"/>
                  <a:pt x="425669" y="1552303"/>
                </a:cubicBezTo>
                <a:cubicBezTo>
                  <a:pt x="454572" y="1229110"/>
                  <a:pt x="470338" y="690455"/>
                  <a:pt x="504496" y="432952"/>
                </a:cubicBezTo>
                <a:cubicBezTo>
                  <a:pt x="538655" y="175449"/>
                  <a:pt x="578068" y="46697"/>
                  <a:pt x="630620" y="7283"/>
                </a:cubicBezTo>
                <a:cubicBezTo>
                  <a:pt x="683172" y="-32131"/>
                  <a:pt x="780392" y="96621"/>
                  <a:pt x="819806" y="196469"/>
                </a:cubicBezTo>
                <a:cubicBezTo>
                  <a:pt x="859220" y="296317"/>
                  <a:pt x="863161" y="451344"/>
                  <a:pt x="867103" y="606372"/>
                </a:cubicBezTo>
              </a:path>
            </a:pathLst>
          </a:custGeom>
          <a:ln w="444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3771900" y="4247291"/>
            <a:ext cx="2514600" cy="2229709"/>
            <a:chOff x="3771900" y="4247291"/>
            <a:chExt cx="2514600" cy="2229709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771900" y="4247291"/>
              <a:ext cx="2514600" cy="19911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810000" y="4247291"/>
              <a:ext cx="2057400" cy="222970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hlinkClick r:id="rId3" action="ppaction://hlinkfile"/>
          </p:cNvPr>
          <p:cNvSpPr/>
          <p:nvPr/>
        </p:nvSpPr>
        <p:spPr>
          <a:xfrm>
            <a:off x="636533" y="5975890"/>
            <a:ext cx="2575034" cy="5251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44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 animBg="1"/>
      <p:bldP spid="21" grpId="1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specialize form of aggregation. </a:t>
            </a:r>
          </a:p>
          <a:p>
            <a:r>
              <a:rPr lang="en-US" dirty="0" smtClean="0"/>
              <a:t>It is a strong composition</a:t>
            </a:r>
          </a:p>
          <a:p>
            <a:r>
              <a:rPr lang="en-US" dirty="0" smtClean="0"/>
              <a:t>Parent and child objects have coincident lifetimes</a:t>
            </a:r>
          </a:p>
          <a:p>
            <a:r>
              <a:rPr lang="en-US" dirty="0"/>
              <a:t>Child object dose not have it's own lifecycle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parent object gets deleted, then all of it's child objects will also be deleted</a:t>
            </a:r>
          </a:p>
        </p:txBody>
      </p:sp>
    </p:spTree>
    <p:extLst>
      <p:ext uri="{BB962C8B-B14F-4D97-AF65-F5344CB8AC3E}">
        <p14:creationId xmlns:p14="http://schemas.microsoft.com/office/powerpoint/2010/main" xmlns="" val="557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Composition gives us 'part-of‘ </a:t>
            </a:r>
            <a:r>
              <a:rPr lang="en-US" sz="2800" dirty="0" smtClean="0"/>
              <a:t>relationship</a:t>
            </a:r>
          </a:p>
          <a:p>
            <a:r>
              <a:rPr lang="en-US" sz="2800" dirty="0" smtClean="0"/>
              <a:t>It is a stronger form of aggregation</a:t>
            </a:r>
          </a:p>
          <a:p>
            <a:r>
              <a:rPr lang="en-US" sz="2800" dirty="0" smtClean="0"/>
              <a:t>It has all the characteristics of aggregation plus two more</a:t>
            </a:r>
          </a:p>
          <a:p>
            <a:pPr lvl="1"/>
            <a:r>
              <a:rPr lang="en-US" sz="2400" dirty="0" smtClean="0"/>
              <a:t>The part may belong to only one whole</a:t>
            </a:r>
          </a:p>
          <a:p>
            <a:pPr lvl="1"/>
            <a:r>
              <a:rPr lang="en-US" sz="2400" dirty="0" smtClean="0"/>
              <a:t>The life time of the part is same as life time of the whole</a:t>
            </a:r>
          </a:p>
          <a:p>
            <a:r>
              <a:rPr lang="en-US" sz="2800" dirty="0"/>
              <a:t>For example, it make sense to say that an engine is part-of a car.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lifetime of the part (Engine) is managed by the whole (Car), in other words, when Car is destroyed, Engine is destroyed along with it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061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12158</TotalTime>
  <Words>742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myPresentation1</vt:lpstr>
      <vt:lpstr>CSC241: Object Oriented Programming</vt:lpstr>
      <vt:lpstr>Previous lecture</vt:lpstr>
      <vt:lpstr>Today’s lecture</vt:lpstr>
      <vt:lpstr>Example program</vt:lpstr>
      <vt:lpstr>Association</vt:lpstr>
      <vt:lpstr>Aggregation</vt:lpstr>
      <vt:lpstr>Cont.</vt:lpstr>
      <vt:lpstr>Composition</vt:lpstr>
      <vt:lpstr>Cont.</vt:lpstr>
      <vt:lpstr>Cont.</vt:lpstr>
      <vt:lpstr>UML representation of Composition</vt:lpstr>
      <vt:lpstr>Composition – Example</vt:lpstr>
      <vt:lpstr>Implementation details</vt:lpstr>
      <vt:lpstr>Summary – inheritance</vt:lpstr>
      <vt:lpstr>Cont.</vt:lpstr>
      <vt:lpstr>A String Class Using new</vt:lpstr>
      <vt:lpstr>A problem with String class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756</cp:revision>
  <dcterms:created xsi:type="dcterms:W3CDTF">2006-08-16T00:00:00Z</dcterms:created>
  <dcterms:modified xsi:type="dcterms:W3CDTF">2012-10-23T11:54:57Z</dcterms:modified>
</cp:coreProperties>
</file>