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445" r:id="rId2"/>
    <p:sldId id="1073" r:id="rId3"/>
    <p:sldId id="1096" r:id="rId4"/>
    <p:sldId id="1109" r:id="rId5"/>
    <p:sldId id="1111" r:id="rId6"/>
    <p:sldId id="1116" r:id="rId7"/>
    <p:sldId id="1112" r:id="rId8"/>
    <p:sldId id="1114" r:id="rId9"/>
    <p:sldId id="1115" r:id="rId10"/>
    <p:sldId id="1110" r:id="rId11"/>
    <p:sldId id="1117" r:id="rId12"/>
    <p:sldId id="1118" r:id="rId13"/>
    <p:sldId id="1119" r:id="rId14"/>
    <p:sldId id="1120" r:id="rId15"/>
    <p:sldId id="1121" r:id="rId16"/>
    <p:sldId id="1122" r:id="rId17"/>
    <p:sldId id="1123" r:id="rId18"/>
    <p:sldId id="1127" r:id="rId19"/>
    <p:sldId id="1124" r:id="rId20"/>
    <p:sldId id="1125" r:id="rId21"/>
    <p:sldId id="1126" r:id="rId22"/>
    <p:sldId id="1128" r:id="rId23"/>
    <p:sldId id="113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60" d="100"/>
          <a:sy n="60" d="100"/>
        </p:scale>
        <p:origin x="-67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rogram/static_function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rogram/assign_overload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program/Distance_friend_square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21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a function can be friend of a class</a:t>
            </a:r>
          </a:p>
          <a:p>
            <a:pPr lvl="1"/>
            <a:r>
              <a:rPr lang="en-US" dirty="0" smtClean="0"/>
              <a:t>Friend function can access private data member</a:t>
            </a:r>
          </a:p>
          <a:p>
            <a:r>
              <a:rPr lang="en-US" dirty="0" smtClean="0"/>
              <a:t>A class can be friend of another class </a:t>
            </a:r>
          </a:p>
          <a:p>
            <a:pPr lvl="1"/>
            <a:r>
              <a:rPr lang="en-US" dirty="0" smtClean="0"/>
              <a:t>All functions of friend class become friend function of that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921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90600"/>
            <a:ext cx="3657600" cy="26776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alpha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private:</a:t>
            </a:r>
          </a:p>
          <a:p>
            <a:pPr marL="166688">
              <a:defRPr/>
            </a:pPr>
            <a:r>
              <a:rPr lang="en-US" sz="2400" b="1" dirty="0"/>
              <a:t>   </a:t>
            </a:r>
            <a:r>
              <a:rPr lang="en-US" sz="2400" b="1" dirty="0" err="1"/>
              <a:t>int</a:t>
            </a:r>
            <a:r>
              <a:rPr lang="en-US" sz="2400" b="1" dirty="0"/>
              <a:t> data1;</a:t>
            </a:r>
          </a:p>
          <a:p>
            <a:pPr marL="166688">
              <a:defRPr/>
            </a:pPr>
            <a:r>
              <a:rPr lang="en-US" sz="2400" b="1" dirty="0"/>
              <a:t>public:</a:t>
            </a:r>
          </a:p>
          <a:p>
            <a:pPr marL="285750">
              <a:defRPr/>
            </a:pPr>
            <a:r>
              <a:rPr lang="en-US" sz="2400" b="1" dirty="0"/>
              <a:t>alpha() : data1(99) { } </a:t>
            </a:r>
            <a:endParaRPr lang="en-US" sz="2400" b="1" dirty="0" smtClean="0"/>
          </a:p>
          <a:p>
            <a:pPr marL="285750">
              <a:defRPr/>
            </a:pPr>
            <a:r>
              <a:rPr lang="en-US" sz="2400" b="1" dirty="0" smtClean="0"/>
              <a:t>friend </a:t>
            </a:r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beta</a:t>
            </a:r>
            <a:r>
              <a:rPr lang="en-US" sz="2400" b="1" dirty="0"/>
              <a:t>;       </a:t>
            </a:r>
            <a:endParaRPr lang="en-US" sz="2400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3962400"/>
            <a:ext cx="2362200" cy="26776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main()  {</a:t>
            </a:r>
            <a:endParaRPr lang="en-US" sz="2400" b="1" dirty="0"/>
          </a:p>
          <a:p>
            <a:pPr marL="171450" lvl="1">
              <a:defRPr/>
            </a:pPr>
            <a:r>
              <a:rPr lang="en-US" sz="2400" b="1" dirty="0"/>
              <a:t>alpha a;</a:t>
            </a:r>
          </a:p>
          <a:p>
            <a:pPr marL="171450" lvl="1">
              <a:defRPr/>
            </a:pPr>
            <a:r>
              <a:rPr lang="en-US" sz="2400" b="1" dirty="0"/>
              <a:t>beta b;</a:t>
            </a:r>
          </a:p>
          <a:p>
            <a:pPr marL="171450" lvl="1">
              <a:defRPr/>
            </a:pPr>
            <a:r>
              <a:rPr lang="en-US" sz="2400" b="1" dirty="0"/>
              <a:t>b.func1(a);</a:t>
            </a:r>
          </a:p>
          <a:p>
            <a:pPr marL="171450" lvl="1">
              <a:defRPr/>
            </a:pPr>
            <a:r>
              <a:rPr lang="en-US" sz="2400" b="1" dirty="0"/>
              <a:t>b.func2(a);</a:t>
            </a:r>
          </a:p>
          <a:p>
            <a:pPr marL="171450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pPr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038600" y="990600"/>
            <a:ext cx="4953000" cy="341632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beta</a:t>
            </a:r>
            <a:r>
              <a:rPr lang="en-US" sz="2400" b="1" dirty="0" smtClean="0"/>
              <a:t> { 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public:          </a:t>
            </a:r>
            <a:endParaRPr lang="en-US" sz="2400" b="1" dirty="0" smtClean="0"/>
          </a:p>
          <a:p>
            <a:pPr marL="166688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void </a:t>
            </a:r>
            <a:r>
              <a:rPr lang="en-US" sz="2400" b="1" dirty="0"/>
              <a:t>func1(alpha a) </a:t>
            </a:r>
            <a:r>
              <a:rPr lang="en-US" sz="2400" b="1" dirty="0" smtClean="0"/>
              <a:t>{ </a:t>
            </a:r>
          </a:p>
          <a:p>
            <a:pPr marL="166688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“\ndata1=” &lt;&lt; a.data1; </a:t>
            </a:r>
            <a:endParaRPr lang="en-US" sz="2400" b="1" dirty="0" smtClean="0"/>
          </a:p>
          <a:p>
            <a:pPr marL="166688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}</a:t>
            </a:r>
            <a:endParaRPr lang="en-US" sz="2400" b="1" dirty="0"/>
          </a:p>
          <a:p>
            <a:pPr marL="285750">
              <a:defRPr/>
            </a:pPr>
            <a:r>
              <a:rPr lang="en-US" sz="2400" b="1" dirty="0"/>
              <a:t>void func2(alpha a) </a:t>
            </a:r>
            <a:r>
              <a:rPr lang="en-US" sz="2400" b="1" dirty="0" smtClean="0"/>
              <a:t> { </a:t>
            </a:r>
          </a:p>
          <a:p>
            <a:pPr marL="285750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“\ndata1=” &lt;&lt; a.data1; </a:t>
            </a:r>
            <a:endParaRPr lang="en-US" sz="2400" b="1" dirty="0" smtClean="0"/>
          </a:p>
          <a:p>
            <a:pPr marL="285750"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95600" y="4953000"/>
            <a:ext cx="5562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25425" indent="-225425" algn="just">
              <a:buFont typeface="Arial" charset="0"/>
              <a:buChar char="•"/>
            </a:pPr>
            <a:r>
              <a:rPr lang="en-US" sz="2400" dirty="0"/>
              <a:t>In class alpha the entire class beta is proclaimed a friend. </a:t>
            </a:r>
          </a:p>
          <a:p>
            <a:pPr marL="225425" indent="-225425" algn="just">
              <a:buFont typeface="Arial" charset="0"/>
              <a:buChar char="•"/>
            </a:pPr>
            <a:r>
              <a:rPr lang="en-US" sz="2400" dirty="0"/>
              <a:t>Now all the member functions of beta can access the private data of alpha</a:t>
            </a:r>
          </a:p>
        </p:txBody>
      </p:sp>
    </p:spTree>
    <p:extLst>
      <p:ext uri="{BB962C8B-B14F-4D97-AF65-F5344CB8AC3E}">
        <p14:creationId xmlns:p14="http://schemas.microsoft.com/office/powerpoint/2010/main" xmlns="" val="257292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static data member is not duplicated for each object; rather a single data item is shared by all objects of a class</a:t>
            </a:r>
          </a:p>
          <a:p>
            <a:r>
              <a:rPr lang="en-US" dirty="0" smtClean="0"/>
              <a:t>Example:  </a:t>
            </a:r>
            <a:r>
              <a:rPr lang="en-US" dirty="0"/>
              <a:t>a class that </a:t>
            </a:r>
            <a:r>
              <a:rPr lang="en-US" dirty="0" smtClean="0"/>
              <a:t>keep </a:t>
            </a:r>
            <a:r>
              <a:rPr lang="en-US" dirty="0"/>
              <a:t>track of how many objects of itself </a:t>
            </a:r>
            <a:r>
              <a:rPr lang="en-US" dirty="0" smtClean="0"/>
              <a:t>have created</a:t>
            </a:r>
            <a:endParaRPr lang="en-US" dirty="0"/>
          </a:p>
          <a:p>
            <a:r>
              <a:rPr lang="en-US" dirty="0" smtClean="0"/>
              <a:t>Function can also be static</a:t>
            </a:r>
            <a:endParaRPr lang="en-US" dirty="0"/>
          </a:p>
          <a:p>
            <a:r>
              <a:rPr lang="en-US" dirty="0" smtClean="0"/>
              <a:t>A static function can only access static data member of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248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634" y="990600"/>
            <a:ext cx="4359166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gamma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private:</a:t>
            </a:r>
          </a:p>
          <a:p>
            <a:pPr marL="285750">
              <a:defRPr/>
            </a:pPr>
            <a:r>
              <a:rPr lang="en-US" sz="2400" b="1" dirty="0"/>
              <a:t>static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smtClean="0"/>
              <a:t>total;</a:t>
            </a:r>
            <a:endParaRPr lang="en-US" sz="2400" b="1" dirty="0">
              <a:solidFill>
                <a:srgbClr val="00B0F0"/>
              </a:solidFill>
            </a:endParaRPr>
          </a:p>
          <a:p>
            <a:pPr marL="285750">
              <a:defRPr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/>
              <a:t>id;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/>
              <a:t>public:</a:t>
            </a:r>
          </a:p>
          <a:p>
            <a:pPr marL="285750">
              <a:defRPr/>
            </a:pPr>
            <a:r>
              <a:rPr lang="en-US" sz="2400" b="1" dirty="0"/>
              <a:t>gamma</a:t>
            </a:r>
            <a:r>
              <a:rPr lang="en-US" sz="2400" b="1" dirty="0" smtClean="0"/>
              <a:t>() {</a:t>
            </a:r>
            <a:endParaRPr lang="en-US" sz="2400" b="1" dirty="0"/>
          </a:p>
          <a:p>
            <a:pPr marL="398463" lvl="1">
              <a:defRPr/>
            </a:pPr>
            <a:r>
              <a:rPr lang="en-US" sz="2400" b="1" dirty="0" smtClean="0"/>
              <a:t>  total</a:t>
            </a:r>
            <a:r>
              <a:rPr lang="en-US" sz="2400" b="1" dirty="0"/>
              <a:t>++;     </a:t>
            </a:r>
            <a:endParaRPr lang="en-US" sz="2400" b="1" dirty="0">
              <a:solidFill>
                <a:srgbClr val="00B0F0"/>
              </a:solidFill>
            </a:endParaRPr>
          </a:p>
          <a:p>
            <a:pPr marL="398463" lvl="1">
              <a:defRPr/>
            </a:pPr>
            <a:r>
              <a:rPr lang="en-US" sz="2400" b="1" dirty="0" smtClean="0"/>
              <a:t>  id </a:t>
            </a:r>
            <a:r>
              <a:rPr lang="en-US" sz="2400" b="1" dirty="0"/>
              <a:t>= total;  </a:t>
            </a:r>
            <a:endParaRPr lang="en-US" sz="2400" b="1" dirty="0">
              <a:solidFill>
                <a:srgbClr val="00B0F0"/>
              </a:solidFill>
            </a:endParaRPr>
          </a:p>
          <a:p>
            <a:pPr marL="285750">
              <a:defRPr/>
            </a:pPr>
            <a:r>
              <a:rPr lang="en-US" sz="2400" b="1" dirty="0"/>
              <a:t>}</a:t>
            </a:r>
          </a:p>
          <a:p>
            <a:pPr marL="285750">
              <a:defRPr/>
            </a:pPr>
            <a:r>
              <a:rPr lang="en-US" sz="2400" b="1" dirty="0"/>
              <a:t>~gamma()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403225">
              <a:defRPr/>
            </a:pPr>
            <a:r>
              <a:rPr lang="en-US" sz="2400" b="1" dirty="0"/>
              <a:t>total--;</a:t>
            </a:r>
          </a:p>
          <a:p>
            <a:pPr marL="4032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“Destroying ID </a:t>
            </a:r>
            <a:r>
              <a:rPr lang="en-US" sz="2400" b="1" dirty="0" smtClean="0"/>
              <a:t>“ </a:t>
            </a:r>
            <a:r>
              <a:rPr lang="en-US" sz="2400" b="1" dirty="0"/>
              <a:t>&lt;&lt; </a:t>
            </a:r>
            <a:r>
              <a:rPr lang="en-US" sz="2400" b="1" dirty="0" smtClean="0"/>
              <a:t>id &lt;&lt; </a:t>
            </a:r>
            <a:r>
              <a:rPr lang="en-US" sz="2400" b="1" dirty="0" err="1" smtClean="0"/>
              <a:t>endl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 marL="285750"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993230"/>
            <a:ext cx="4495800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marL="285750">
              <a:defRPr/>
            </a:pPr>
            <a:r>
              <a:rPr lang="en-US" sz="2400" b="1" dirty="0" smtClean="0"/>
              <a:t>static </a:t>
            </a:r>
            <a:r>
              <a:rPr lang="en-US" sz="2400" b="1" dirty="0"/>
              <a:t>void </a:t>
            </a:r>
            <a:r>
              <a:rPr lang="en-US" sz="2400" b="1" dirty="0" err="1"/>
              <a:t>showtotal</a:t>
            </a:r>
            <a:r>
              <a:rPr lang="en-US" sz="2400" b="1" dirty="0"/>
              <a:t>()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40322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“Total is “ &lt;&lt; </a:t>
            </a:r>
            <a:r>
              <a:rPr lang="en-US" sz="2400" b="1" dirty="0" smtClean="0"/>
              <a:t>total;</a:t>
            </a:r>
            <a:endParaRPr lang="en-US" sz="2400" b="1" dirty="0"/>
          </a:p>
          <a:p>
            <a:pPr marL="285750">
              <a:defRPr/>
            </a:pPr>
            <a:r>
              <a:rPr lang="en-US" sz="2400" b="1" dirty="0"/>
              <a:t>}</a:t>
            </a:r>
          </a:p>
          <a:p>
            <a:pPr marL="285750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showid</a:t>
            </a:r>
            <a:r>
              <a:rPr lang="en-US" sz="2400" b="1" dirty="0"/>
              <a:t>()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463550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“ID number is “ &lt;&lt; </a:t>
            </a:r>
            <a:r>
              <a:rPr lang="en-US" sz="2400" b="1" dirty="0" smtClean="0"/>
              <a:t>id;</a:t>
            </a:r>
            <a:endParaRPr lang="en-US" sz="2400" b="1" dirty="0"/>
          </a:p>
          <a:p>
            <a:pPr marL="285750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 smtClean="0"/>
              <a:t>};</a:t>
            </a:r>
          </a:p>
          <a:p>
            <a:pPr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gamma::total = 0; </a:t>
            </a:r>
          </a:p>
        </p:txBody>
      </p:sp>
    </p:spTree>
    <p:extLst>
      <p:ext uri="{BB962C8B-B14F-4D97-AF65-F5344CB8AC3E}">
        <p14:creationId xmlns:p14="http://schemas.microsoft.com/office/powerpoint/2010/main" xmlns="" val="9199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non static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function can only access static data member of class</a:t>
            </a:r>
          </a:p>
          <a:p>
            <a:pPr lvl="1"/>
            <a:r>
              <a:rPr lang="en-US" dirty="0" err="1" smtClean="0"/>
              <a:t>className</a:t>
            </a:r>
            <a:r>
              <a:rPr lang="en-US" dirty="0" smtClean="0"/>
              <a:t>::</a:t>
            </a:r>
            <a:r>
              <a:rPr lang="en-US" dirty="0" err="1" smtClean="0"/>
              <a:t>static_function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Object_of_class.static</a:t>
            </a:r>
            <a:r>
              <a:rPr lang="en-US" dirty="0" smtClean="0"/>
              <a:t> function();</a:t>
            </a:r>
          </a:p>
          <a:p>
            <a:r>
              <a:rPr lang="en-US" dirty="0" smtClean="0"/>
              <a:t>Non static member function can access static and non static data member of class</a:t>
            </a:r>
          </a:p>
          <a:p>
            <a:pPr lvl="1"/>
            <a:r>
              <a:rPr lang="en-US" dirty="0" err="1" smtClean="0"/>
              <a:t>Object_of_class.Non_static_function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>
            <a:hlinkClick r:id="rId3" action="ppaction://hlinkfile"/>
          </p:cNvPr>
          <p:cNvSpPr/>
          <p:nvPr/>
        </p:nvSpPr>
        <p:spPr>
          <a:xfrm>
            <a:off x="6629400" y="5768961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59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and Copy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compiler do many things on programmer behalf. For example:</a:t>
            </a:r>
          </a:p>
          <a:p>
            <a:pPr lvl="1"/>
            <a:r>
              <a:rPr lang="en-US" dirty="0" smtClean="0"/>
              <a:t>Assignment operator</a:t>
            </a:r>
          </a:p>
          <a:p>
            <a:pPr lvl="1"/>
            <a:r>
              <a:rPr lang="en-US" dirty="0" smtClean="0"/>
              <a:t>Copy constructor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3581400"/>
            <a:ext cx="3505200" cy="990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Assignment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a2 = a1;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581400"/>
            <a:ext cx="3505200" cy="990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Copy constructor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alpha a2(a1);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4648200"/>
            <a:ext cx="3505200" cy="1828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cause the compiler to copy the data from a1, member by member, into a2.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4648200"/>
            <a:ext cx="3505200" cy="1828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compiler creates  </a:t>
            </a:r>
            <a:r>
              <a:rPr lang="en-US" sz="2800" dirty="0" smtClean="0">
                <a:solidFill>
                  <a:schemeClr val="tx1"/>
                </a:solidFill>
              </a:rPr>
              <a:t>an </a:t>
            </a:r>
            <a:r>
              <a:rPr lang="en-US" sz="2800" dirty="0">
                <a:solidFill>
                  <a:schemeClr val="tx1"/>
                </a:solidFill>
              </a:rPr>
              <a:t>object, a2, </a:t>
            </a:r>
            <a:r>
              <a:rPr lang="en-US" sz="2800" dirty="0" smtClean="0">
                <a:solidFill>
                  <a:schemeClr val="tx1"/>
                </a:solidFill>
              </a:rPr>
              <a:t>copies </a:t>
            </a:r>
            <a:r>
              <a:rPr lang="en-US" sz="2800" dirty="0">
                <a:solidFill>
                  <a:schemeClr val="tx1"/>
                </a:solidFill>
              </a:rPr>
              <a:t>the data from a1, member by member, into a2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33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Both of these default activities are provided, free of charge, by the compiler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r>
              <a:rPr lang="en-US" dirty="0"/>
              <a:t>If member-by member copying is </a:t>
            </a:r>
            <a:r>
              <a:rPr lang="en-US" dirty="0" smtClean="0"/>
              <a:t>required, then default activities are enough </a:t>
            </a:r>
          </a:p>
          <a:p>
            <a:r>
              <a:rPr lang="en-US" dirty="0" smtClean="0"/>
              <a:t>If assignment </a:t>
            </a:r>
            <a:r>
              <a:rPr lang="en-US" dirty="0"/>
              <a:t>or initialization </a:t>
            </a:r>
            <a:r>
              <a:rPr lang="en-US" dirty="0" smtClean="0"/>
              <a:t>has to </a:t>
            </a:r>
            <a:r>
              <a:rPr lang="en-US" dirty="0"/>
              <a:t>do something more complex, </a:t>
            </a:r>
            <a:r>
              <a:rPr lang="en-US" dirty="0" smtClean="0"/>
              <a:t>then they must be override</a:t>
            </a:r>
          </a:p>
          <a:p>
            <a:r>
              <a:rPr lang="en-US" dirty="0" smtClean="0"/>
              <a:t>First, separate example to override default assignment and copy constructor</a:t>
            </a:r>
          </a:p>
          <a:p>
            <a:r>
              <a:rPr lang="en-US" dirty="0" smtClean="0"/>
              <a:t>String class in more efficient way by overriding these two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55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the Assignment Operator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775" y="1051034"/>
            <a:ext cx="4010025" cy="563231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alpha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private:</a:t>
            </a:r>
          </a:p>
          <a:p>
            <a:pPr marL="166688">
              <a:defRPr/>
            </a:pPr>
            <a:r>
              <a:rPr lang="en-US" sz="2400" b="1" dirty="0"/>
              <a:t>    </a:t>
            </a:r>
            <a:r>
              <a:rPr lang="en-US" sz="2400" b="1" dirty="0" err="1"/>
              <a:t>int</a:t>
            </a:r>
            <a:r>
              <a:rPr lang="en-US" sz="2400" b="1" dirty="0"/>
              <a:t> data;</a:t>
            </a:r>
          </a:p>
          <a:p>
            <a:pPr marL="166688">
              <a:defRPr/>
            </a:pPr>
            <a:r>
              <a:rPr lang="en-US" sz="2400" b="1" dirty="0"/>
              <a:t>public:</a:t>
            </a:r>
          </a:p>
          <a:p>
            <a:pPr marL="344488">
              <a:defRPr/>
            </a:pPr>
            <a:r>
              <a:rPr lang="en-US" sz="2400" b="1" dirty="0"/>
              <a:t>alpha() </a:t>
            </a:r>
            <a:r>
              <a:rPr lang="en-US" sz="2400" b="1" dirty="0" smtClean="0"/>
              <a:t> { </a:t>
            </a:r>
            <a:r>
              <a:rPr lang="en-US" sz="2400" b="1" dirty="0"/>
              <a:t>}</a:t>
            </a:r>
          </a:p>
          <a:p>
            <a:pPr marL="344488">
              <a:defRPr/>
            </a:pPr>
            <a:r>
              <a:rPr lang="en-US" sz="2400" b="1" dirty="0"/>
              <a:t>alpha(</a:t>
            </a:r>
            <a:r>
              <a:rPr lang="en-US" sz="2400" b="1" dirty="0" err="1"/>
              <a:t>int</a:t>
            </a:r>
            <a:r>
              <a:rPr lang="en-US" sz="2400" b="1" dirty="0"/>
              <a:t> d</a:t>
            </a:r>
            <a:r>
              <a:rPr lang="en-US" sz="2400" b="1" dirty="0" smtClean="0"/>
              <a:t>) { </a:t>
            </a:r>
            <a:r>
              <a:rPr lang="en-US" sz="2400" b="1" dirty="0"/>
              <a:t>data = d; }</a:t>
            </a:r>
          </a:p>
          <a:p>
            <a:pPr marL="344488">
              <a:defRPr/>
            </a:pPr>
            <a:r>
              <a:rPr lang="en-US" sz="2400" b="1" dirty="0"/>
              <a:t>void display</a:t>
            </a:r>
            <a:r>
              <a:rPr lang="en-US" sz="2400" b="1" dirty="0" smtClean="0"/>
              <a:t>()</a:t>
            </a:r>
            <a:endParaRPr lang="en-US" sz="2400" b="1" dirty="0">
              <a:solidFill>
                <a:srgbClr val="00B0F0"/>
              </a:solidFill>
            </a:endParaRPr>
          </a:p>
          <a:p>
            <a:pPr marL="344488">
              <a:defRPr/>
            </a:pPr>
            <a:r>
              <a:rPr lang="en-US" sz="2400" b="1" dirty="0"/>
              <a:t>{ </a:t>
            </a:r>
            <a:r>
              <a:rPr lang="en-US" sz="2400" b="1" dirty="0" err="1"/>
              <a:t>cout</a:t>
            </a:r>
            <a:r>
              <a:rPr lang="en-US" sz="2400" b="1" dirty="0"/>
              <a:t> &lt;&lt; data; </a:t>
            </a:r>
            <a:r>
              <a:rPr lang="en-US" sz="2400" b="1" dirty="0" smtClean="0"/>
              <a:t>}</a:t>
            </a:r>
          </a:p>
          <a:p>
            <a:pPr marL="109538">
              <a:defRPr/>
            </a:pPr>
            <a:r>
              <a:rPr lang="en-US" sz="2400" b="1" dirty="0" smtClean="0"/>
              <a:t> alpha </a:t>
            </a:r>
            <a:r>
              <a:rPr lang="en-US" sz="2400" b="1" dirty="0"/>
              <a:t>operator = (alpha&amp; a</a:t>
            </a:r>
            <a:r>
              <a:rPr lang="en-US" sz="2400" b="1" dirty="0" smtClean="0"/>
              <a:t>){</a:t>
            </a:r>
            <a:endParaRPr lang="en-US" sz="2400" b="1" dirty="0"/>
          </a:p>
          <a:p>
            <a:pPr marL="463550">
              <a:defRPr/>
            </a:pPr>
            <a:r>
              <a:rPr lang="en-US" sz="2400" b="1" dirty="0"/>
              <a:t>data = </a:t>
            </a:r>
            <a:r>
              <a:rPr lang="en-US" sz="2400" b="1" dirty="0" err="1"/>
              <a:t>a.data</a:t>
            </a:r>
            <a:r>
              <a:rPr lang="en-US" sz="2400" b="1" dirty="0"/>
              <a:t>; </a:t>
            </a:r>
            <a:endParaRPr lang="en-US" sz="2400" b="1" dirty="0">
              <a:solidFill>
                <a:srgbClr val="00B0F0"/>
              </a:solidFill>
            </a:endParaRPr>
          </a:p>
          <a:p>
            <a:pPr marL="463550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</a:t>
            </a:r>
            <a:r>
              <a:rPr lang="en-US" sz="2400" b="1" dirty="0" smtClean="0"/>
              <a:t>“Assignment </a:t>
            </a:r>
            <a:r>
              <a:rPr lang="en-US" sz="2400" b="1" dirty="0"/>
              <a:t>operator invoked”;</a:t>
            </a:r>
          </a:p>
          <a:p>
            <a:pPr marL="463550">
              <a:defRPr/>
            </a:pPr>
            <a:r>
              <a:rPr lang="en-US" sz="2400" b="1" dirty="0"/>
              <a:t>return alpha(data); </a:t>
            </a:r>
            <a:endParaRPr lang="en-US" sz="2400" b="1" dirty="0">
              <a:solidFill>
                <a:srgbClr val="00B0F0"/>
              </a:solidFill>
            </a:endParaRPr>
          </a:p>
          <a:p>
            <a:pPr marL="344488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267200" y="1066800"/>
            <a:ext cx="4238625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main()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alpha a1(37);</a:t>
            </a:r>
          </a:p>
          <a:p>
            <a:pPr marL="166688">
              <a:defRPr/>
            </a:pPr>
            <a:r>
              <a:rPr lang="en-US" sz="2400" b="1" dirty="0"/>
              <a:t>alpha a2;</a:t>
            </a:r>
          </a:p>
          <a:p>
            <a:pPr marL="166688">
              <a:defRPr/>
            </a:pPr>
            <a:r>
              <a:rPr lang="en-US" sz="2400" b="1" dirty="0"/>
              <a:t>a2 = a1; </a:t>
            </a:r>
            <a:endParaRPr lang="en-US" sz="2400" b="1" dirty="0" smtClean="0"/>
          </a:p>
          <a:p>
            <a:pPr marL="166688">
              <a:defRPr/>
            </a:pP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“\na2=”; a2.display();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/>
              <a:t>alpha a3 = a2;                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“\na3=”; a3.display</a:t>
            </a:r>
            <a:r>
              <a:rPr lang="en-US" sz="2400" b="1" dirty="0" smtClean="0"/>
              <a:t>();</a:t>
            </a:r>
          </a:p>
          <a:p>
            <a:pPr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251433" y="4191000"/>
            <a:ext cx="4724401" cy="18158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/>
              <a:t>Program Output</a:t>
            </a:r>
          </a:p>
          <a:p>
            <a:pPr>
              <a:defRPr/>
            </a:pPr>
            <a:r>
              <a:rPr lang="en-US" sz="2800" dirty="0"/>
              <a:t>Assignment operator invoked</a:t>
            </a:r>
          </a:p>
          <a:p>
            <a:pPr>
              <a:defRPr/>
            </a:pPr>
            <a:r>
              <a:rPr lang="en-US" sz="2800" dirty="0"/>
              <a:t>a2=37</a:t>
            </a:r>
          </a:p>
          <a:p>
            <a:pPr>
              <a:defRPr/>
            </a:pPr>
            <a:r>
              <a:rPr lang="en-US" sz="2800" dirty="0"/>
              <a:t>a3=37</a:t>
            </a:r>
          </a:p>
        </p:txBody>
      </p:sp>
      <p:sp>
        <p:nvSpPr>
          <p:cNvPr id="7" name="Rectangle 6">
            <a:hlinkClick r:id="rId3" action="ppaction://hlinkfile"/>
          </p:cNvPr>
          <p:cNvSpPr/>
          <p:nvPr/>
        </p:nvSpPr>
        <p:spPr>
          <a:xfrm>
            <a:off x="4267200" y="6191986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99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Initialization Is Not Assignment</a:t>
            </a:r>
          </a:p>
          <a:p>
            <a:pPr lvl="1"/>
            <a:r>
              <a:rPr lang="en-US" dirty="0" smtClean="0"/>
              <a:t>alpha </a:t>
            </a:r>
            <a:r>
              <a:rPr lang="en-US" dirty="0"/>
              <a:t>a3 = a2; </a:t>
            </a:r>
            <a:r>
              <a:rPr lang="en-US" sz="2400" b="1" dirty="0">
                <a:solidFill>
                  <a:srgbClr val="0070C0"/>
                </a:solidFill>
              </a:rPr>
              <a:t>// copy initialization</a:t>
            </a:r>
          </a:p>
          <a:p>
            <a:pPr marL="346075" indent="0">
              <a:buNone/>
            </a:pPr>
            <a:r>
              <a:rPr lang="en-US" dirty="0" smtClean="0"/>
              <a:t>is </a:t>
            </a:r>
            <a:r>
              <a:rPr lang="en-US" dirty="0"/>
              <a:t>not an assignment but an initialization, with the same effect as</a:t>
            </a:r>
          </a:p>
          <a:p>
            <a:pPr lvl="1"/>
            <a:r>
              <a:rPr lang="en-US" dirty="0" smtClean="0"/>
              <a:t>alpha </a:t>
            </a:r>
            <a:r>
              <a:rPr lang="en-US" dirty="0"/>
              <a:t>a3(a2);</a:t>
            </a:r>
          </a:p>
          <a:p>
            <a:r>
              <a:rPr lang="en-US" b="1" dirty="0"/>
              <a:t>Passing by Reference</a:t>
            </a:r>
          </a:p>
          <a:p>
            <a:pPr lvl="1"/>
            <a:r>
              <a:rPr lang="en-US" dirty="0" smtClean="0"/>
              <a:t>Save </a:t>
            </a:r>
            <a:r>
              <a:rPr lang="en-US" dirty="0"/>
              <a:t>memory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Avoid creation of unwanted objects</a:t>
            </a:r>
            <a:endParaRPr lang="en-US" dirty="0"/>
          </a:p>
          <a:p>
            <a:r>
              <a:rPr lang="en-US" b="1" dirty="0"/>
              <a:t>Returning a Value</a:t>
            </a:r>
          </a:p>
          <a:p>
            <a:pPr lvl="1">
              <a:buFontTx/>
              <a:buChar char="-"/>
            </a:pPr>
            <a:r>
              <a:rPr lang="en-US" dirty="0" smtClean="0"/>
              <a:t>Cannot </a:t>
            </a:r>
            <a:r>
              <a:rPr lang="en-US" dirty="0"/>
              <a:t>do return by </a:t>
            </a:r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632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operator –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assignment operator is unique among operators in that it is not </a:t>
            </a:r>
            <a:r>
              <a:rPr lang="en-US" dirty="0" smtClean="0"/>
              <a:t>inherited</a:t>
            </a:r>
            <a:endParaRPr lang="en-US" dirty="0"/>
          </a:p>
          <a:p>
            <a:r>
              <a:rPr lang="en-US" dirty="0"/>
              <a:t>If you overload the assignment operator in a base class, you can’t use this same function in any derived </a:t>
            </a:r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862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Polymorphism Example </a:t>
            </a:r>
            <a:r>
              <a:rPr lang="en-US" dirty="0"/>
              <a:t>program</a:t>
            </a:r>
          </a:p>
          <a:p>
            <a:pPr lvl="1"/>
            <a:r>
              <a:rPr lang="en-US" dirty="0"/>
              <a:t>person class</a:t>
            </a:r>
          </a:p>
          <a:p>
            <a:r>
              <a:rPr lang="en-US" dirty="0"/>
              <a:t>Virtual </a:t>
            </a:r>
            <a:r>
              <a:rPr lang="en-US" dirty="0" smtClean="0"/>
              <a:t>destructor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 class destructor is virtual, derived class destructor also become virtual</a:t>
            </a:r>
            <a:endParaRPr lang="en-US" dirty="0"/>
          </a:p>
          <a:p>
            <a:r>
              <a:rPr lang="en-US" dirty="0"/>
              <a:t>Friend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can access private member of a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5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object can be define and initialize with values of another object of same class</a:t>
            </a:r>
          </a:p>
          <a:p>
            <a:pPr lvl="1"/>
            <a:r>
              <a:rPr lang="en-US" dirty="0" smtClean="0"/>
              <a:t>alpha </a:t>
            </a:r>
            <a:r>
              <a:rPr lang="en-US" dirty="0"/>
              <a:t>a3(a2);  </a:t>
            </a:r>
            <a:r>
              <a:rPr lang="en-US" i="1" dirty="0"/>
              <a:t>// copy </a:t>
            </a:r>
            <a:r>
              <a:rPr lang="en-US" i="1" dirty="0" smtClean="0"/>
              <a:t>initialization</a:t>
            </a:r>
          </a:p>
          <a:p>
            <a:pPr lvl="1"/>
            <a:r>
              <a:rPr lang="en-US" dirty="0" smtClean="0"/>
              <a:t>alpha a3 = a2; </a:t>
            </a:r>
            <a:r>
              <a:rPr lang="en-US" i="1" dirty="0" smtClean="0"/>
              <a:t>// copy initialization, alternate syntax</a:t>
            </a:r>
          </a:p>
          <a:p>
            <a:r>
              <a:rPr lang="en-US" dirty="0" smtClean="0"/>
              <a:t>Both invoke a copy constructor: </a:t>
            </a:r>
          </a:p>
          <a:p>
            <a:pPr lvl="1"/>
            <a:r>
              <a:rPr lang="en-US" dirty="0" smtClean="0"/>
              <a:t>That creates a new object and copies its argument into it</a:t>
            </a:r>
          </a:p>
          <a:p>
            <a:r>
              <a:rPr lang="en-US" dirty="0" smtClean="0"/>
              <a:t>Default copy construct perform member by member copy</a:t>
            </a:r>
          </a:p>
          <a:p>
            <a:r>
              <a:rPr lang="en-US" dirty="0" smtClean="0"/>
              <a:t>Distance d2 = d1;   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740856" y="5249144"/>
            <a:ext cx="2326943" cy="1298030"/>
            <a:chOff x="5448300" y="1368970"/>
            <a:chExt cx="2552700" cy="1298030"/>
          </a:xfrm>
        </p:grpSpPr>
        <p:sp>
          <p:nvSpPr>
            <p:cNvPr id="6" name="Rectangle 5"/>
            <p:cNvSpPr/>
            <p:nvPr/>
          </p:nvSpPr>
          <p:spPr>
            <a:xfrm>
              <a:off x="5486400" y="1368970"/>
              <a:ext cx="2514600" cy="12980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29400" y="1768366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7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29400" y="21493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6.5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1780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</a:rPr>
                <a:t>feet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2161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</a:rPr>
                <a:t>inches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48300" y="1368970"/>
              <a:ext cx="13335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u="sng" dirty="0" smtClean="0">
                  <a:solidFill>
                    <a:schemeClr val="tx1"/>
                  </a:solidFill>
                </a:rPr>
                <a:t>d1</a:t>
              </a:r>
              <a:endParaRPr lang="en-US" sz="2400" b="1" u="sn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86200" y="5257800"/>
            <a:ext cx="2326943" cy="1298030"/>
            <a:chOff x="5448300" y="1368970"/>
            <a:chExt cx="2552700" cy="1298030"/>
          </a:xfrm>
        </p:grpSpPr>
        <p:sp>
          <p:nvSpPr>
            <p:cNvPr id="13" name="Rectangle 12"/>
            <p:cNvSpPr/>
            <p:nvPr/>
          </p:nvSpPr>
          <p:spPr>
            <a:xfrm>
              <a:off x="5486400" y="1368970"/>
              <a:ext cx="2514600" cy="12980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629400" y="1749197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29400" y="21493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86400" y="1780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</a:rPr>
                <a:t>feet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86400" y="2161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 smtClean="0">
                  <a:solidFill>
                    <a:schemeClr val="tx1"/>
                  </a:solidFill>
                </a:rPr>
                <a:t>inches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48300" y="1368970"/>
              <a:ext cx="13335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u="sng" dirty="0" smtClean="0">
                  <a:solidFill>
                    <a:schemeClr val="tx1"/>
                  </a:solidFill>
                </a:rPr>
                <a:t>d2</a:t>
              </a:r>
              <a:endParaRPr lang="en-US" sz="2400" b="1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962845" y="5647767"/>
            <a:ext cx="1159280" cy="3975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62845" y="6053960"/>
            <a:ext cx="1159280" cy="3975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6.5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849007" y="5091651"/>
            <a:ext cx="2254469" cy="662763"/>
          </a:xfrm>
          <a:custGeom>
            <a:avLst/>
            <a:gdLst>
              <a:gd name="connsiteX0" fmla="*/ 2254469 w 2254469"/>
              <a:gd name="connsiteY0" fmla="*/ 662763 h 662763"/>
              <a:gd name="connsiteX1" fmla="*/ 1119352 w 2254469"/>
              <a:gd name="connsiteY1" fmla="*/ 611 h 662763"/>
              <a:gd name="connsiteX2" fmla="*/ 0 w 2254469"/>
              <a:gd name="connsiteY2" fmla="*/ 568170 h 66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4469" h="662763">
                <a:moveTo>
                  <a:pt x="2254469" y="662763"/>
                </a:moveTo>
                <a:cubicBezTo>
                  <a:pt x="1874783" y="339569"/>
                  <a:pt x="1495097" y="16376"/>
                  <a:pt x="1119352" y="611"/>
                </a:cubicBezTo>
                <a:cubicBezTo>
                  <a:pt x="743607" y="-15155"/>
                  <a:pt x="371803" y="276507"/>
                  <a:pt x="0" y="568170"/>
                </a:cubicBezTo>
              </a:path>
            </a:pathLst>
          </a:custGeom>
          <a:ln w="34925">
            <a:solidFill>
              <a:srgbClr val="FF0000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334956" y="6337738"/>
            <a:ext cx="2815816" cy="395663"/>
          </a:xfrm>
          <a:custGeom>
            <a:avLst/>
            <a:gdLst>
              <a:gd name="connsiteX0" fmla="*/ 2815816 w 2815816"/>
              <a:gd name="connsiteY0" fmla="*/ 0 h 395663"/>
              <a:gd name="connsiteX1" fmla="*/ 403692 w 2815816"/>
              <a:gd name="connsiteY1" fmla="*/ 394138 h 395663"/>
              <a:gd name="connsiteX2" fmla="*/ 25320 w 2815816"/>
              <a:gd name="connsiteY2" fmla="*/ 110359 h 3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5816" h="395663">
                <a:moveTo>
                  <a:pt x="2815816" y="0"/>
                </a:moveTo>
                <a:cubicBezTo>
                  <a:pt x="1842295" y="187872"/>
                  <a:pt x="868775" y="375745"/>
                  <a:pt x="403692" y="394138"/>
                </a:cubicBezTo>
                <a:cubicBezTo>
                  <a:pt x="-61391" y="412531"/>
                  <a:pt x="-18036" y="261445"/>
                  <a:pt x="25320" y="110359"/>
                </a:cubicBezTo>
              </a:path>
            </a:pathLst>
          </a:custGeom>
          <a:ln w="34925">
            <a:solidFill>
              <a:srgbClr val="FF0000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89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similar to what assignment operator (d2 = d1) does</a:t>
            </a:r>
          </a:p>
          <a:p>
            <a:r>
              <a:rPr lang="en-US" dirty="0" smtClean="0"/>
              <a:t>The difference is that copy initialization  also creates a new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618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program – assignment and copy constructor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196975"/>
            <a:ext cx="3581400" cy="452431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 smtClean="0">
                <a:solidFill>
                  <a:srgbClr val="00B050"/>
                </a:solidFill>
              </a:rPr>
              <a:t>alpha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private:</a:t>
            </a:r>
          </a:p>
          <a:p>
            <a:pPr marL="230188" lvl="1">
              <a:defRPr/>
            </a:pPr>
            <a:r>
              <a:rPr lang="en-US" sz="2400" b="1" dirty="0"/>
              <a:t>   </a:t>
            </a:r>
            <a:r>
              <a:rPr lang="en-US" sz="2400" b="1" dirty="0" err="1"/>
              <a:t>int</a:t>
            </a:r>
            <a:r>
              <a:rPr lang="en-US" sz="2400" b="1" dirty="0"/>
              <a:t> data;</a:t>
            </a:r>
          </a:p>
          <a:p>
            <a:pPr marL="230188" lvl="1">
              <a:defRPr/>
            </a:pPr>
            <a:r>
              <a:rPr lang="en-US" sz="2400" b="1" dirty="0"/>
              <a:t>public:</a:t>
            </a:r>
          </a:p>
          <a:p>
            <a:pPr marL="407988" lvl="1">
              <a:defRPr/>
            </a:pPr>
            <a:r>
              <a:rPr lang="en-US" sz="2400" b="1" dirty="0"/>
              <a:t>alpha() </a:t>
            </a:r>
            <a:r>
              <a:rPr lang="en-US" sz="2400" b="1" dirty="0" smtClean="0"/>
              <a:t> { </a:t>
            </a:r>
            <a:r>
              <a:rPr lang="en-US" sz="2400" b="1" dirty="0"/>
              <a:t>}</a:t>
            </a:r>
          </a:p>
          <a:p>
            <a:pPr marL="407988" lvl="1">
              <a:defRPr/>
            </a:pPr>
            <a:r>
              <a:rPr lang="en-US" sz="2400" b="1" dirty="0"/>
              <a:t>alpha(</a:t>
            </a:r>
            <a:r>
              <a:rPr lang="en-US" sz="2400" b="1" dirty="0" err="1"/>
              <a:t>int</a:t>
            </a:r>
            <a:r>
              <a:rPr lang="en-US" sz="2400" b="1" dirty="0"/>
              <a:t> d</a:t>
            </a:r>
            <a:r>
              <a:rPr lang="en-US" sz="2400" b="1" dirty="0" smtClean="0"/>
              <a:t>)</a:t>
            </a:r>
            <a:endParaRPr lang="en-US" sz="2400" b="1" dirty="0">
              <a:solidFill>
                <a:srgbClr val="00B0F0"/>
              </a:solidFill>
            </a:endParaRPr>
          </a:p>
          <a:p>
            <a:pPr marL="407988" lvl="1">
              <a:defRPr/>
            </a:pPr>
            <a:r>
              <a:rPr lang="en-US" sz="2400" b="1" dirty="0"/>
              <a:t>{ data = d; }</a:t>
            </a:r>
          </a:p>
          <a:p>
            <a:pPr marL="407988" lvl="1">
              <a:defRPr/>
            </a:pPr>
            <a:r>
              <a:rPr lang="en-US" sz="2400" b="1" dirty="0">
                <a:solidFill>
                  <a:srgbClr val="7030A0"/>
                </a:solidFill>
              </a:rPr>
              <a:t>alpha(alpha&amp; a</a:t>
            </a:r>
            <a:r>
              <a:rPr lang="en-US" sz="2400" b="1" dirty="0" smtClean="0">
                <a:solidFill>
                  <a:srgbClr val="7030A0"/>
                </a:solidFill>
              </a:rPr>
              <a:t>) 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574675" lvl="1">
              <a:defRPr/>
            </a:pPr>
            <a:r>
              <a:rPr lang="en-US" sz="2400" b="1" dirty="0"/>
              <a:t>data = </a:t>
            </a:r>
            <a:r>
              <a:rPr lang="en-US" sz="2400" b="1" dirty="0" err="1"/>
              <a:t>a.data</a:t>
            </a:r>
            <a:r>
              <a:rPr lang="en-US" sz="2400" b="1" dirty="0"/>
              <a:t>;</a:t>
            </a:r>
          </a:p>
          <a:p>
            <a:pPr marL="5746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nCopy</a:t>
            </a:r>
            <a:r>
              <a:rPr lang="en-US" sz="2400" b="1" dirty="0"/>
              <a:t> constructor invoked”;</a:t>
            </a:r>
          </a:p>
          <a:p>
            <a:pPr marL="407988" lvl="1"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191000" y="1219200"/>
            <a:ext cx="4191000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07988" lvl="1">
              <a:defRPr/>
            </a:pPr>
            <a:r>
              <a:rPr lang="en-US" sz="2400" b="1" dirty="0" smtClean="0"/>
              <a:t>void </a:t>
            </a:r>
            <a:r>
              <a:rPr lang="en-US" sz="2400" b="1" dirty="0"/>
              <a:t>display</a:t>
            </a:r>
            <a:r>
              <a:rPr lang="en-US" sz="2400" b="1" dirty="0" smtClean="0"/>
              <a:t>()</a:t>
            </a:r>
            <a:endParaRPr lang="en-US" sz="2400" b="1" dirty="0"/>
          </a:p>
          <a:p>
            <a:pPr marL="407988" lvl="1">
              <a:defRPr/>
            </a:pPr>
            <a:r>
              <a:rPr lang="en-US" sz="2400" b="1" dirty="0"/>
              <a:t>{ </a:t>
            </a:r>
            <a:r>
              <a:rPr lang="en-US" sz="2400" b="1" dirty="0" err="1"/>
              <a:t>cout</a:t>
            </a:r>
            <a:r>
              <a:rPr lang="en-US" sz="2400" b="1" dirty="0"/>
              <a:t> &lt;&lt; data; }</a:t>
            </a:r>
          </a:p>
          <a:p>
            <a:pPr marL="407988" lvl="1">
              <a:defRPr/>
            </a:pPr>
            <a:r>
              <a:rPr lang="en-US" sz="2400" b="1" dirty="0">
                <a:solidFill>
                  <a:srgbClr val="7030A0"/>
                </a:solidFill>
              </a:rPr>
              <a:t>void operator = (alpha&amp; a</a:t>
            </a:r>
            <a:r>
              <a:rPr lang="en-US" sz="2400" b="1" dirty="0" smtClean="0">
                <a:solidFill>
                  <a:srgbClr val="7030A0"/>
                </a:solidFill>
              </a:rPr>
              <a:t>)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515938" lvl="1">
              <a:defRPr/>
            </a:pPr>
            <a:r>
              <a:rPr lang="en-US" sz="2400" b="1" dirty="0"/>
              <a:t>data = </a:t>
            </a:r>
            <a:r>
              <a:rPr lang="en-US" sz="2400" b="1" dirty="0" err="1"/>
              <a:t>a.data</a:t>
            </a:r>
            <a:r>
              <a:rPr lang="en-US" sz="2400" b="1" dirty="0"/>
              <a:t>;</a:t>
            </a:r>
          </a:p>
          <a:p>
            <a:pPr marL="515938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nAssignment</a:t>
            </a:r>
            <a:r>
              <a:rPr lang="en-US" sz="2400" b="1" dirty="0"/>
              <a:t> operator invoked”;</a:t>
            </a:r>
          </a:p>
          <a:p>
            <a:pPr marL="407988" lvl="1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1000" y="4343400"/>
            <a:ext cx="4212021" cy="83099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9063">
              <a:defRPr/>
            </a:pPr>
            <a:r>
              <a:rPr lang="en-US" sz="2400" b="1" dirty="0" smtClean="0"/>
              <a:t>a2 </a:t>
            </a:r>
            <a:r>
              <a:rPr lang="en-US" sz="2400" b="1" dirty="0"/>
              <a:t>= a1; </a:t>
            </a:r>
            <a:endParaRPr lang="en-US" sz="2400" b="1" dirty="0" smtClean="0"/>
          </a:p>
          <a:p>
            <a:pPr marL="119063">
              <a:defRPr/>
            </a:pP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114800" y="4691033"/>
            <a:ext cx="32004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19063">
              <a:defRPr/>
            </a:pPr>
            <a:r>
              <a:rPr lang="en-US" sz="2400" b="1" dirty="0" smtClean="0"/>
              <a:t>alpha </a:t>
            </a:r>
            <a:r>
              <a:rPr lang="en-US" sz="2400" b="1" dirty="0"/>
              <a:t>a3(a1); 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5326117"/>
            <a:ext cx="4343400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/>
              <a:t>Program Output</a:t>
            </a:r>
          </a:p>
          <a:p>
            <a:pPr>
              <a:defRPr/>
            </a:pPr>
            <a:r>
              <a:rPr lang="en-US" sz="2400" b="1" dirty="0"/>
              <a:t>Assignment operator </a:t>
            </a:r>
            <a:r>
              <a:rPr lang="en-US" sz="2400" b="1" dirty="0" smtClean="0"/>
              <a:t>invoked</a:t>
            </a:r>
          </a:p>
          <a:p>
            <a:pPr>
              <a:defRPr/>
            </a:pPr>
            <a:endParaRPr lang="en-US" sz="24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180489" y="6058902"/>
            <a:ext cx="434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Copy </a:t>
            </a:r>
            <a:r>
              <a:rPr lang="en-US" sz="2400" b="1" dirty="0"/>
              <a:t>constructor </a:t>
            </a:r>
            <a:r>
              <a:rPr lang="en-US" sz="2400" b="1" dirty="0" smtClean="0"/>
              <a:t>invoked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7271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6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 function </a:t>
            </a:r>
          </a:p>
          <a:p>
            <a:pPr lvl="1"/>
            <a:r>
              <a:rPr lang="en-US" dirty="0" smtClean="0"/>
              <a:t>example program: Distance class</a:t>
            </a:r>
          </a:p>
          <a:p>
            <a:pPr lvl="1"/>
            <a:r>
              <a:rPr lang="en-US" dirty="0" smtClean="0"/>
              <a:t>Friend function for functional notation</a:t>
            </a:r>
          </a:p>
          <a:p>
            <a:r>
              <a:rPr lang="en-US" dirty="0" smtClean="0"/>
              <a:t>Friend classes</a:t>
            </a:r>
          </a:p>
          <a:p>
            <a:r>
              <a:rPr lang="en-US" dirty="0" smtClean="0"/>
              <a:t>static functions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143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/>
              <a:t>Distance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639425"/>
            <a:ext cx="4648200" cy="600164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>
                <a:solidFill>
                  <a:srgbClr val="7030A0"/>
                </a:solidFill>
              </a:rPr>
              <a:t>Distance</a:t>
            </a:r>
            <a:r>
              <a:rPr lang="en-US" sz="2400" b="1" dirty="0"/>
              <a:t>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private:</a:t>
            </a:r>
          </a:p>
          <a:p>
            <a:pPr marL="461963" lvl="2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smtClean="0"/>
              <a:t>feet;   float </a:t>
            </a:r>
            <a:r>
              <a:rPr lang="en-US" sz="2400" b="1" dirty="0"/>
              <a:t>inches;</a:t>
            </a:r>
          </a:p>
          <a:p>
            <a:pPr marL="230188" lvl="1">
              <a:defRPr/>
            </a:pPr>
            <a:r>
              <a:rPr lang="en-US" sz="2400" b="1" dirty="0"/>
              <a:t>public: 		</a:t>
            </a:r>
          </a:p>
          <a:p>
            <a:pPr marL="230188" lvl="1">
              <a:defRPr/>
            </a:pPr>
            <a:r>
              <a:rPr lang="en-US" sz="2400" b="1" dirty="0">
                <a:solidFill>
                  <a:srgbClr val="00B050"/>
                </a:solidFill>
              </a:rPr>
              <a:t>Distance</a:t>
            </a:r>
            <a:r>
              <a:rPr lang="en-US" sz="2400" b="1" dirty="0"/>
              <a:t>() : feet(0), inches(0.0</a:t>
            </a:r>
            <a:r>
              <a:rPr lang="en-US" sz="2400" b="1" dirty="0" smtClean="0"/>
              <a:t>) </a:t>
            </a:r>
          </a:p>
          <a:p>
            <a:pPr marL="230188" lvl="1">
              <a:defRPr/>
            </a:pPr>
            <a:r>
              <a:rPr lang="en-US" sz="2400" b="1" dirty="0" smtClean="0"/>
              <a:t>{ </a:t>
            </a:r>
            <a:r>
              <a:rPr lang="en-US" sz="2400" b="1" dirty="0"/>
              <a:t>} </a:t>
            </a:r>
          </a:p>
          <a:p>
            <a:pPr marL="225425">
              <a:defRPr/>
            </a:pPr>
            <a:r>
              <a:rPr lang="en-US" sz="2400" b="1" dirty="0" smtClean="0">
                <a:solidFill>
                  <a:srgbClr val="00B050"/>
                </a:solidFill>
              </a:rPr>
              <a:t>Distance</a:t>
            </a:r>
            <a:r>
              <a:rPr lang="en-US" sz="2400" b="1" dirty="0" smtClean="0"/>
              <a:t> (</a:t>
            </a:r>
            <a:r>
              <a:rPr lang="en-US" sz="2400" b="1" dirty="0"/>
              <a:t>float </a:t>
            </a:r>
            <a:r>
              <a:rPr lang="en-US" sz="2400" b="1" dirty="0" err="1"/>
              <a:t>fltfeet</a:t>
            </a:r>
            <a:r>
              <a:rPr lang="en-US" sz="2400" b="1" dirty="0" smtClean="0"/>
              <a:t>)  { 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/>
              <a:t>     feet = </a:t>
            </a:r>
            <a:r>
              <a:rPr lang="en-US" sz="2400" b="1" dirty="0" err="1"/>
              <a:t>fltfeet</a:t>
            </a:r>
            <a:r>
              <a:rPr lang="en-US" sz="2400" b="1" dirty="0"/>
              <a:t>;</a:t>
            </a:r>
          </a:p>
          <a:p>
            <a:pPr marL="225425">
              <a:defRPr/>
            </a:pPr>
            <a:r>
              <a:rPr lang="en-US" sz="2400" b="1" dirty="0"/>
              <a:t>     inches = 12*(</a:t>
            </a:r>
            <a:r>
              <a:rPr lang="en-US" sz="2400" b="1" dirty="0" err="1"/>
              <a:t>fltfeet</a:t>
            </a:r>
            <a:r>
              <a:rPr lang="en-US" sz="2400" b="1" dirty="0"/>
              <a:t>-feet); }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>
                <a:solidFill>
                  <a:srgbClr val="00B050"/>
                </a:solidFill>
              </a:rPr>
              <a:t>Distance</a:t>
            </a:r>
            <a:r>
              <a:rPr lang="en-US" sz="2400" b="1" dirty="0"/>
              <a:t>(</a:t>
            </a:r>
            <a:r>
              <a:rPr lang="en-US" sz="2400" b="1" dirty="0" err="1"/>
              <a:t>int</a:t>
            </a:r>
            <a:r>
              <a:rPr lang="en-US" sz="2400" b="1" dirty="0"/>
              <a:t> ft, float in) : feet(ft), inches(in</a:t>
            </a:r>
            <a:r>
              <a:rPr lang="en-US" sz="2400" b="1" dirty="0" smtClean="0"/>
              <a:t>)  { </a:t>
            </a:r>
            <a:r>
              <a:rPr lang="en-US" sz="2400" b="1" dirty="0"/>
              <a:t>}</a:t>
            </a:r>
          </a:p>
          <a:p>
            <a:pPr marL="230188" lvl="1">
              <a:defRPr/>
            </a:pPr>
            <a:r>
              <a:rPr lang="en-US" sz="2400" b="1" dirty="0"/>
              <a:t>void </a:t>
            </a:r>
            <a:r>
              <a:rPr lang="en-US" sz="2400" b="1" dirty="0" err="1">
                <a:solidFill>
                  <a:srgbClr val="00B050"/>
                </a:solidFill>
              </a:rPr>
              <a:t>showdist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</a:t>
            </a:r>
          </a:p>
          <a:p>
            <a:pPr marL="230188" lvl="1">
              <a:defRPr/>
            </a:pPr>
            <a:r>
              <a:rPr lang="en-US" sz="2400" b="1" dirty="0" smtClean="0"/>
              <a:t>{ </a:t>
            </a: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feet &lt;&lt; “ : ” &lt;&lt; inches </a:t>
            </a:r>
            <a:r>
              <a:rPr lang="en-US" sz="2400" b="1" dirty="0" smtClean="0"/>
              <a:t>; }</a:t>
            </a:r>
            <a:endParaRPr lang="en-US" sz="2400" b="1" dirty="0"/>
          </a:p>
          <a:p>
            <a:pPr marL="0" lvl="1">
              <a:defRPr/>
            </a:pPr>
            <a:r>
              <a:rPr lang="en-US" sz="2400" b="1" dirty="0" smtClean="0"/>
              <a:t>    Distance </a:t>
            </a:r>
            <a:r>
              <a:rPr lang="en-US" sz="2400" b="1" dirty="0">
                <a:solidFill>
                  <a:srgbClr val="00B050"/>
                </a:solidFill>
              </a:rPr>
              <a:t>operator +</a:t>
            </a:r>
            <a:r>
              <a:rPr lang="en-US" sz="2400" b="1" dirty="0"/>
              <a:t> ( Distance ) </a:t>
            </a:r>
            <a:endParaRPr lang="en-US" sz="2400" b="1" dirty="0" smtClean="0"/>
          </a:p>
          <a:p>
            <a:pPr marL="0" lvl="1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const</a:t>
            </a:r>
            <a:r>
              <a:rPr lang="en-US" sz="2400" b="1" dirty="0"/>
              <a:t>; </a:t>
            </a:r>
            <a:endParaRPr lang="en-US" sz="2400" b="1" dirty="0" smtClean="0"/>
          </a:p>
          <a:p>
            <a:pPr marL="0" lvl="1">
              <a:defRPr/>
            </a:pPr>
            <a:r>
              <a:rPr lang="en-US" sz="2400" b="1" dirty="0" smtClean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0600" y="645616"/>
            <a:ext cx="41910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400" b="1" dirty="0" smtClean="0"/>
              <a:t>Distance Distance::</a:t>
            </a:r>
            <a:r>
              <a:rPr lang="en-US" sz="2400" b="1" dirty="0" smtClean="0">
                <a:solidFill>
                  <a:srgbClr val="00B050"/>
                </a:solidFill>
              </a:rPr>
              <a:t>operator </a:t>
            </a:r>
            <a:r>
              <a:rPr lang="en-US" sz="2400" b="1" dirty="0">
                <a:solidFill>
                  <a:srgbClr val="00B050"/>
                </a:solidFill>
              </a:rPr>
              <a:t>+</a:t>
            </a:r>
            <a:r>
              <a:rPr lang="en-US" sz="2400" b="1" dirty="0"/>
              <a:t> ( </a:t>
            </a:r>
            <a:r>
              <a:rPr lang="en-US" sz="2400" b="1" dirty="0" smtClean="0"/>
              <a:t>Distance d2 </a:t>
            </a:r>
            <a:r>
              <a:rPr lang="en-US" sz="2400" b="1" dirty="0"/>
              <a:t>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 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/>
              <a:t>f = feet + d2.feet;       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smtClean="0"/>
              <a:t>   float </a:t>
            </a:r>
            <a:r>
              <a:rPr lang="en-US" sz="2400" b="1" dirty="0"/>
              <a:t>i = inches + d2.inches;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smtClean="0"/>
              <a:t>   if(i </a:t>
            </a:r>
            <a:r>
              <a:rPr lang="en-US" sz="2400" b="1" dirty="0"/>
              <a:t>&gt;= 12.0) </a:t>
            </a:r>
            <a:r>
              <a:rPr lang="en-US" sz="2400" b="1" dirty="0" smtClean="0"/>
              <a:t>  { </a:t>
            </a:r>
            <a:r>
              <a:rPr lang="en-US" sz="2400" b="1" dirty="0"/>
              <a:t>	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8313" lvl="1">
              <a:defRPr/>
            </a:pPr>
            <a:r>
              <a:rPr lang="en-US" sz="2400" b="1" dirty="0" smtClean="0"/>
              <a:t>     i </a:t>
            </a:r>
            <a:r>
              <a:rPr lang="en-US" sz="2400" b="1" dirty="0"/>
              <a:t>-= 12.0; 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8313" lvl="1">
              <a:defRPr/>
            </a:pPr>
            <a:r>
              <a:rPr lang="en-US" sz="2400" b="1" dirty="0" smtClean="0"/>
              <a:t>     f</a:t>
            </a:r>
            <a:r>
              <a:rPr lang="en-US" sz="2400" b="1" dirty="0"/>
              <a:t>++; 	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smtClean="0"/>
              <a:t>   } </a:t>
            </a:r>
            <a:r>
              <a:rPr lang="en-US" sz="2400" b="1" dirty="0"/>
              <a:t>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 smtClean="0"/>
              <a:t>   return </a:t>
            </a:r>
            <a:r>
              <a:rPr lang="en-US" sz="2400" b="1" dirty="0"/>
              <a:t>Distance(</a:t>
            </a:r>
            <a:r>
              <a:rPr lang="en-US" sz="2400" b="1" dirty="0" err="1"/>
              <a:t>f,i</a:t>
            </a:r>
            <a:r>
              <a:rPr lang="en-US" sz="2400" b="1" dirty="0"/>
              <a:t>); 	</a:t>
            </a:r>
          </a:p>
          <a:p>
            <a:pPr marL="230188" lvl="1"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00363" y="4495800"/>
            <a:ext cx="411503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When such </a:t>
            </a:r>
            <a:r>
              <a:rPr lang="en-US" sz="2800" dirty="0" smtClean="0"/>
              <a:t>constructor </a:t>
            </a:r>
            <a:r>
              <a:rPr lang="en-US" sz="2800" dirty="0"/>
              <a:t>exists, </a:t>
            </a:r>
            <a:r>
              <a:rPr lang="en-US" sz="2800" dirty="0" smtClean="0"/>
              <a:t>following statements are allowed</a:t>
            </a:r>
            <a:endParaRPr lang="en-US" sz="2800" dirty="0"/>
          </a:p>
          <a:p>
            <a:r>
              <a:rPr lang="en-US" sz="2800" dirty="0" smtClean="0"/>
              <a:t>d3 = 15.5;</a:t>
            </a:r>
          </a:p>
          <a:p>
            <a:r>
              <a:rPr lang="en-US" sz="2800" dirty="0" smtClean="0"/>
              <a:t>d3 </a:t>
            </a:r>
            <a:r>
              <a:rPr lang="en-US" sz="2800" dirty="0"/>
              <a:t>= d1 + 10.0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65234" y="2895600"/>
            <a:ext cx="3810000" cy="10668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94538" y="2154198"/>
            <a:ext cx="3673365" cy="2433568"/>
          </a:xfrm>
          <a:custGeom>
            <a:avLst/>
            <a:gdLst>
              <a:gd name="connsiteX0" fmla="*/ 3673365 w 3673365"/>
              <a:gd name="connsiteY0" fmla="*/ 2433568 h 2433568"/>
              <a:gd name="connsiteX1" fmla="*/ 1198179 w 3673365"/>
              <a:gd name="connsiteY1" fmla="*/ 84505 h 2433568"/>
              <a:gd name="connsiteX2" fmla="*/ 0 w 3673365"/>
              <a:gd name="connsiteY2" fmla="*/ 746657 h 243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3365" h="2433568">
                <a:moveTo>
                  <a:pt x="3673365" y="2433568"/>
                </a:moveTo>
                <a:cubicBezTo>
                  <a:pt x="2741885" y="1399612"/>
                  <a:pt x="1810406" y="365657"/>
                  <a:pt x="1198179" y="84505"/>
                </a:cubicBezTo>
                <a:cubicBezTo>
                  <a:pt x="585952" y="-196647"/>
                  <a:pt x="292976" y="275005"/>
                  <a:pt x="0" y="746657"/>
                </a:cubicBezTo>
              </a:path>
            </a:pathLst>
          </a:custGeom>
          <a:ln w="66675">
            <a:solidFill>
              <a:srgbClr val="FF0000">
                <a:alpha val="38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21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3 = 10.5;</a:t>
            </a:r>
          </a:p>
          <a:p>
            <a:pPr lvl="1"/>
            <a:r>
              <a:rPr lang="en-US" dirty="0" smtClean="0"/>
              <a:t>10.5 is passed to one argument constructor, </a:t>
            </a:r>
          </a:p>
          <a:p>
            <a:pPr lvl="1"/>
            <a:r>
              <a:rPr lang="en-US" dirty="0" smtClean="0"/>
              <a:t>10.5 is converted into Distance object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3 = nameless object of Distance;</a:t>
            </a:r>
          </a:p>
          <a:p>
            <a:r>
              <a:rPr lang="en-US" dirty="0" smtClean="0"/>
              <a:t>d3 = d1 + 9.75;</a:t>
            </a:r>
          </a:p>
          <a:p>
            <a:pPr lvl="1"/>
            <a:r>
              <a:rPr lang="en-US" dirty="0" smtClean="0"/>
              <a:t>9.75 is converted into Distance object by calling one argument constructor</a:t>
            </a:r>
          </a:p>
          <a:p>
            <a:pPr lvl="1"/>
            <a:r>
              <a:rPr lang="en-US" dirty="0" smtClean="0"/>
              <a:t>Then operator + function is invoked by d1 object</a:t>
            </a:r>
          </a:p>
          <a:p>
            <a:r>
              <a:rPr lang="en-US" dirty="0"/>
              <a:t>d</a:t>
            </a:r>
            <a:r>
              <a:rPr lang="en-US" dirty="0" smtClean="0"/>
              <a:t>3 = 6.5 + d1;  </a:t>
            </a:r>
          </a:p>
          <a:p>
            <a:r>
              <a:rPr lang="en-US" dirty="0" smtClean="0"/>
              <a:t>d3 = Distance(6.5) + d1;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8200" y="5683468"/>
            <a:ext cx="2362200" cy="304800"/>
            <a:chOff x="838200" y="5638800"/>
            <a:chExt cx="2362200" cy="304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38200" y="5638800"/>
              <a:ext cx="2362200" cy="304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838200" y="5638800"/>
              <a:ext cx="2362200" cy="304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205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a float value pass as argument to function</a:t>
            </a:r>
          </a:p>
          <a:p>
            <a:pPr lvl="1"/>
            <a:r>
              <a:rPr lang="en-US" sz="3000" dirty="0" smtClean="0"/>
              <a:t>Definition:  </a:t>
            </a:r>
            <a:r>
              <a:rPr lang="en-US" sz="3000" b="1" dirty="0" smtClean="0">
                <a:solidFill>
                  <a:srgbClr val="7030A0"/>
                </a:solidFill>
              </a:rPr>
              <a:t>void function (Distance d1) { … }</a:t>
            </a:r>
          </a:p>
          <a:p>
            <a:pPr lvl="1"/>
            <a:r>
              <a:rPr lang="en-US" sz="3000" dirty="0" smtClean="0"/>
              <a:t>Call :  </a:t>
            </a:r>
            <a:r>
              <a:rPr lang="en-US" sz="3000" b="1" dirty="0" smtClean="0">
                <a:solidFill>
                  <a:srgbClr val="00B050"/>
                </a:solidFill>
              </a:rPr>
              <a:t>function (10.75);</a:t>
            </a:r>
          </a:p>
          <a:p>
            <a:pPr lvl="1"/>
            <a:r>
              <a:rPr lang="en-US" sz="3000" dirty="0" smtClean="0"/>
              <a:t>One argument constructor is called Distance(float)</a:t>
            </a:r>
          </a:p>
          <a:p>
            <a:pPr lvl="1"/>
            <a:r>
              <a:rPr lang="en-US" sz="3000" dirty="0" smtClean="0"/>
              <a:t>Convert float value i.e. 10.75 into Distance object</a:t>
            </a:r>
          </a:p>
          <a:p>
            <a:pPr lvl="1"/>
            <a:r>
              <a:rPr lang="en-US" sz="3000" dirty="0" smtClean="0"/>
              <a:t>Call :  function (</a:t>
            </a:r>
            <a:r>
              <a:rPr lang="en-US" sz="3000" b="1" dirty="0" smtClean="0">
                <a:solidFill>
                  <a:srgbClr val="00B050"/>
                </a:solidFill>
              </a:rPr>
              <a:t>Distance (10.75)</a:t>
            </a:r>
            <a:r>
              <a:rPr lang="en-US" sz="3000" dirty="0" smtClean="0"/>
              <a:t>)</a:t>
            </a:r>
          </a:p>
          <a:p>
            <a:pPr lvl="1"/>
            <a:r>
              <a:rPr lang="en-US" sz="3000" dirty="0" smtClean="0"/>
              <a:t>           function (Nameless Distance object)</a:t>
            </a:r>
          </a:p>
          <a:p>
            <a:r>
              <a:rPr lang="en-US" dirty="0"/>
              <a:t>d</a:t>
            </a:r>
            <a:r>
              <a:rPr lang="en-US" dirty="0" smtClean="0"/>
              <a:t>3 = 10.75 + d1;</a:t>
            </a:r>
          </a:p>
          <a:p>
            <a:pPr lvl="1"/>
            <a:r>
              <a:rPr lang="en-US" sz="3000" dirty="0" smtClean="0"/>
              <a:t>Neither float value 10.75 invoke operator + function</a:t>
            </a:r>
          </a:p>
          <a:p>
            <a:pPr lvl="1"/>
            <a:r>
              <a:rPr lang="en-US" sz="3000" dirty="0" smtClean="0"/>
              <a:t>Nor operator knows to convert float to Distance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4822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Distance Example </a:t>
            </a:r>
            <a:r>
              <a:rPr lang="en-US" dirty="0" smtClean="0"/>
              <a:t>– Friend </a:t>
            </a:r>
            <a:r>
              <a:rPr lang="en-US" dirty="0"/>
              <a:t>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33388" y="1149489"/>
            <a:ext cx="8024812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Distance 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marL="230188" lvl="1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marL="230188" lvl="1">
              <a:defRPr/>
            </a:pPr>
            <a:r>
              <a:rPr lang="en-US" sz="2400" b="1" dirty="0">
                <a:solidFill>
                  <a:srgbClr val="FF0000"/>
                </a:solidFill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230188" lvl="1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friend</a:t>
            </a:r>
            <a:r>
              <a:rPr lang="en-US" sz="2400" b="1" dirty="0" smtClean="0"/>
              <a:t> </a:t>
            </a:r>
            <a:r>
              <a:rPr lang="en-US" sz="2400" b="1" dirty="0"/>
              <a:t>Distance operator + ( Distance,</a:t>
            </a:r>
            <a:r>
              <a:rPr lang="en-US" sz="2400" b="1" dirty="0">
                <a:solidFill>
                  <a:srgbClr val="FF0000"/>
                </a:solidFill>
              </a:rPr>
              <a:t> Distance</a:t>
            </a:r>
            <a:r>
              <a:rPr lang="en-US" sz="2400" b="1" dirty="0"/>
              <a:t> ) const; </a:t>
            </a:r>
          </a:p>
          <a:p>
            <a:pPr>
              <a:defRPr/>
            </a:pPr>
            <a:r>
              <a:rPr lang="en-US" sz="2400" b="1" dirty="0"/>
              <a:t>};</a:t>
            </a:r>
          </a:p>
          <a:p>
            <a:pPr>
              <a:defRPr/>
            </a:pPr>
            <a:r>
              <a:rPr lang="en-US" sz="2400" b="1" dirty="0"/>
              <a:t>Distance Distance::operator + (</a:t>
            </a:r>
            <a:r>
              <a:rPr lang="en-US" sz="2400" b="1" dirty="0">
                <a:solidFill>
                  <a:srgbClr val="FF0000"/>
                </a:solidFill>
              </a:rPr>
              <a:t>Distance d1,</a:t>
            </a:r>
            <a:r>
              <a:rPr lang="en-US" sz="2400" b="1" dirty="0"/>
              <a:t> Distance d2)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f = </a:t>
            </a:r>
            <a:r>
              <a:rPr lang="en-US" sz="2400" b="1" dirty="0">
                <a:solidFill>
                  <a:srgbClr val="FF0000"/>
                </a:solidFill>
              </a:rPr>
              <a:t>d1.</a:t>
            </a:r>
            <a:r>
              <a:rPr lang="en-US" sz="2400" b="1" dirty="0"/>
              <a:t>feet + d2.feet; </a:t>
            </a:r>
            <a:endParaRPr lang="en-US" sz="2400" b="1" dirty="0" smtClean="0"/>
          </a:p>
          <a:p>
            <a:pPr marL="230188" lvl="1">
              <a:defRPr/>
            </a:pPr>
            <a:r>
              <a:rPr lang="en-US" sz="2400" b="1" dirty="0" smtClean="0"/>
              <a:t>float </a:t>
            </a:r>
            <a:r>
              <a:rPr lang="en-US" sz="2400" b="1" dirty="0"/>
              <a:t>i = </a:t>
            </a:r>
            <a:r>
              <a:rPr lang="en-US" sz="2400" b="1" dirty="0">
                <a:solidFill>
                  <a:srgbClr val="FF0000"/>
                </a:solidFill>
              </a:rPr>
              <a:t>d1.</a:t>
            </a:r>
            <a:r>
              <a:rPr lang="en-US" sz="2400" b="1" dirty="0"/>
              <a:t>inches + d2.inches;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if(i &gt;= 12.0) 		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8313" lvl="1">
              <a:defRPr/>
            </a:pPr>
            <a:r>
              <a:rPr lang="en-US" sz="2400" b="1" dirty="0"/>
              <a:t>i -= 12.0; </a:t>
            </a:r>
            <a:r>
              <a:rPr lang="en-US" sz="2400" b="1" dirty="0" smtClean="0"/>
              <a:t>f                        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return Distance(</a:t>
            </a:r>
            <a:r>
              <a:rPr lang="en-US" sz="2400" b="1" dirty="0" err="1"/>
              <a:t>f,i</a:t>
            </a:r>
            <a:r>
              <a:rPr lang="en-US" sz="2400" b="1" dirty="0"/>
              <a:t>); 	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5562600" y="4452610"/>
            <a:ext cx="2432076" cy="523220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/>
              <a:t>d3 = 10.0 + d1;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0" y="5430927"/>
            <a:ext cx="4632434" cy="954107"/>
          </a:xfrm>
          <a:prstGeom prst="rect">
            <a:avLst/>
          </a:prstGeom>
          <a:solidFill>
            <a:schemeClr val="accent3">
              <a:alpha val="63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friend function Overloaded </a:t>
            </a:r>
            <a:r>
              <a:rPr lang="en-US" sz="2800" dirty="0" smtClean="0"/>
              <a:t>() </a:t>
            </a:r>
            <a:r>
              <a:rPr lang="en-US" sz="2800" dirty="0"/>
              <a:t>operator took two argument</a:t>
            </a:r>
          </a:p>
        </p:txBody>
      </p:sp>
    </p:spTree>
    <p:extLst>
      <p:ext uri="{BB962C8B-B14F-4D97-AF65-F5344CB8AC3E}">
        <p14:creationId xmlns:p14="http://schemas.microsoft.com/office/powerpoint/2010/main" xmlns="" val="318341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/>
          <a:lstStyle/>
          <a:p>
            <a:r>
              <a:rPr lang="en-US" dirty="0"/>
              <a:t>friends for Functional Notation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02" y="1037898"/>
            <a:ext cx="4648200" cy="48936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Distance 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230188" lvl="1">
              <a:defRPr/>
            </a:pPr>
            <a:r>
              <a:rPr lang="en-US" sz="2400" b="1" dirty="0"/>
              <a:t>private:</a:t>
            </a:r>
          </a:p>
          <a:p>
            <a:pPr marL="461963" lvl="2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feet;</a:t>
            </a:r>
          </a:p>
          <a:p>
            <a:pPr marL="461963" lvl="2">
              <a:defRPr/>
            </a:pPr>
            <a:r>
              <a:rPr lang="en-US" sz="2400" b="1" dirty="0"/>
              <a:t>float inches;</a:t>
            </a:r>
          </a:p>
          <a:p>
            <a:pPr marL="230188" lvl="1">
              <a:defRPr/>
            </a:pPr>
            <a:r>
              <a:rPr lang="en-US" sz="2400" b="1" dirty="0"/>
              <a:t>public: 		</a:t>
            </a:r>
          </a:p>
          <a:p>
            <a:pPr marL="230188" lvl="1">
              <a:defRPr/>
            </a:pPr>
            <a:r>
              <a:rPr lang="en-US" sz="2400" b="1" dirty="0"/>
              <a:t>Distance() : feet(0), inches(0.0</a:t>
            </a:r>
            <a:r>
              <a:rPr lang="en-US" sz="2400" b="1" dirty="0" smtClean="0"/>
              <a:t>)  </a:t>
            </a:r>
          </a:p>
          <a:p>
            <a:pPr marL="230188" lvl="1">
              <a:defRPr/>
            </a:pPr>
            <a:r>
              <a:rPr lang="en-US" sz="2400" b="1" dirty="0" smtClean="0"/>
              <a:t>{ }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Distance(</a:t>
            </a:r>
            <a:r>
              <a:rPr lang="en-US" sz="2400" b="1" dirty="0" err="1"/>
              <a:t>int</a:t>
            </a:r>
            <a:r>
              <a:rPr lang="en-US" sz="2400" b="1" dirty="0"/>
              <a:t> ft, float in) : </a:t>
            </a:r>
            <a:endParaRPr lang="en-US" sz="2400" b="1" dirty="0" smtClean="0"/>
          </a:p>
          <a:p>
            <a:pPr marL="230188" lvl="1">
              <a:defRPr/>
            </a:pPr>
            <a:r>
              <a:rPr lang="en-US" sz="2400" b="1" dirty="0"/>
              <a:t> </a:t>
            </a:r>
            <a:r>
              <a:rPr lang="en-US" sz="2400" b="1" dirty="0" smtClean="0"/>
              <a:t>       feet(</a:t>
            </a:r>
            <a:r>
              <a:rPr lang="en-US" sz="2400" b="1" dirty="0" err="1" smtClean="0"/>
              <a:t>ft</a:t>
            </a:r>
            <a:r>
              <a:rPr lang="en-US" sz="2400" b="1" dirty="0"/>
              <a:t>), inches(in</a:t>
            </a:r>
            <a:r>
              <a:rPr lang="en-US" sz="2400" b="1" dirty="0" smtClean="0"/>
              <a:t>)  { </a:t>
            </a:r>
            <a:r>
              <a:rPr lang="en-US" sz="2400" b="1" dirty="0"/>
              <a:t>}</a:t>
            </a:r>
          </a:p>
          <a:p>
            <a:pPr marL="230188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showdist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{ </a:t>
            </a:r>
            <a:r>
              <a:rPr lang="en-US" sz="2400" b="1" dirty="0" err="1"/>
              <a:t>cout</a:t>
            </a:r>
            <a:r>
              <a:rPr lang="en-US" sz="2400" b="1" dirty="0"/>
              <a:t> &lt;&lt; feet &lt;&lt; “ : ” &lt;&lt; inches ; }</a:t>
            </a:r>
          </a:p>
          <a:p>
            <a:pPr marL="230188" lvl="1">
              <a:defRPr/>
            </a:pPr>
            <a:r>
              <a:rPr lang="en-US" sz="2400" b="1" dirty="0"/>
              <a:t>float square();            </a:t>
            </a:r>
            <a:endParaRPr lang="en-US" sz="2400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737536" y="1044476"/>
            <a:ext cx="4343400" cy="193899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float </a:t>
            </a:r>
            <a:r>
              <a:rPr lang="en-US" sz="2400" b="1" dirty="0"/>
              <a:t>Distance::square</a:t>
            </a:r>
            <a:r>
              <a:rPr lang="en-US" sz="2400" b="1" dirty="0" smtClean="0"/>
              <a:t>() { 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float </a:t>
            </a:r>
            <a:r>
              <a:rPr lang="en-US" sz="2400" b="1" dirty="0" err="1"/>
              <a:t>fltfeet</a:t>
            </a:r>
            <a:r>
              <a:rPr lang="en-US" sz="2400" b="1" dirty="0"/>
              <a:t> = feet + inches/12;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/>
              <a:t>float </a:t>
            </a:r>
            <a:r>
              <a:rPr lang="en-US" sz="2400" b="1" dirty="0" err="1"/>
              <a:t>feetsqrd</a:t>
            </a:r>
            <a:r>
              <a:rPr lang="en-US" sz="2400" b="1" dirty="0"/>
              <a:t> = </a:t>
            </a:r>
            <a:r>
              <a:rPr lang="en-US" sz="2400" b="1" dirty="0" err="1"/>
              <a:t>fltfeet</a:t>
            </a:r>
            <a:r>
              <a:rPr lang="en-US" sz="2400" b="1" dirty="0"/>
              <a:t> * </a:t>
            </a:r>
            <a:r>
              <a:rPr lang="en-US" sz="2400" b="1" dirty="0" err="1"/>
              <a:t>fltfeet</a:t>
            </a:r>
            <a:r>
              <a:rPr lang="en-US" sz="2400" b="1" dirty="0"/>
              <a:t>;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/>
              <a:t>return </a:t>
            </a:r>
            <a:r>
              <a:rPr lang="en-US" sz="2400" b="1" dirty="0" err="1"/>
              <a:t>feetsqrd</a:t>
            </a:r>
            <a:r>
              <a:rPr lang="en-US" sz="2400" b="1" dirty="0"/>
              <a:t>;                     </a:t>
            </a:r>
            <a:endParaRPr lang="en-US" sz="2400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b="1" dirty="0"/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745419" y="3055611"/>
            <a:ext cx="4335517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main() {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Distance dist(3, 6.0);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/>
              <a:t>float </a:t>
            </a:r>
            <a:r>
              <a:rPr lang="en-US" sz="2400" b="1" dirty="0" err="1"/>
              <a:t>sqft</a:t>
            </a:r>
            <a:r>
              <a:rPr lang="en-US" sz="2400" b="1" dirty="0"/>
              <a:t>;</a:t>
            </a:r>
          </a:p>
          <a:p>
            <a:pPr marL="166688">
              <a:defRPr/>
            </a:pPr>
            <a:r>
              <a:rPr lang="en-US" sz="2400" b="1" dirty="0" err="1"/>
              <a:t>sqft</a:t>
            </a:r>
            <a:r>
              <a:rPr lang="en-US" sz="2400" b="1" dirty="0"/>
              <a:t> = </a:t>
            </a:r>
            <a:r>
              <a:rPr lang="en-US" sz="2400" b="1" dirty="0" err="1"/>
              <a:t>dist.square</a:t>
            </a:r>
            <a:r>
              <a:rPr lang="en-US" sz="2400" b="1" dirty="0"/>
              <a:t>();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 err="1" smtClean="0"/>
              <a:t>cout</a:t>
            </a:r>
            <a:r>
              <a:rPr lang="en-US" sz="2400" b="1" dirty="0" smtClean="0"/>
              <a:t> </a:t>
            </a:r>
            <a:r>
              <a:rPr lang="en-US" sz="2400" b="1" dirty="0"/>
              <a:t>&lt;&lt; “\</a:t>
            </a:r>
            <a:r>
              <a:rPr lang="en-US" sz="2400" b="1" dirty="0" err="1"/>
              <a:t>nDistance</a:t>
            </a:r>
            <a:r>
              <a:rPr lang="en-US" sz="2400" b="1" dirty="0"/>
              <a:t> = “; </a:t>
            </a:r>
            <a:r>
              <a:rPr lang="en-US" sz="2400" b="1" dirty="0" err="1"/>
              <a:t>dist.showdist</a:t>
            </a:r>
            <a:r>
              <a:rPr lang="en-US" sz="2400" b="1" dirty="0"/>
              <a:t>();</a:t>
            </a:r>
          </a:p>
          <a:p>
            <a:pPr marL="166688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</a:t>
            </a:r>
            <a:r>
              <a:rPr lang="en-US" sz="2400" b="1" dirty="0" err="1"/>
              <a:t>nSquare</a:t>
            </a:r>
            <a:r>
              <a:rPr lang="en-US" sz="2400" b="1" dirty="0"/>
              <a:t> = “ &lt;&lt; </a:t>
            </a:r>
            <a:r>
              <a:rPr lang="en-US" sz="2400" b="1" dirty="0" err="1" smtClean="0"/>
              <a:t>sqft</a:t>
            </a:r>
            <a:r>
              <a:rPr lang="en-US" sz="2400" b="1" dirty="0" smtClean="0"/>
              <a:t>;</a:t>
            </a:r>
            <a:endParaRPr lang="en-US" sz="2400" b="1" dirty="0"/>
          </a:p>
          <a:p>
            <a:pPr>
              <a:defRPr/>
            </a:pP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733396" y="4222532"/>
            <a:ext cx="1673770" cy="38810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6029980"/>
            <a:ext cx="44879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 smtClean="0"/>
              <a:t>sqft</a:t>
            </a:r>
            <a:r>
              <a:rPr lang="en-US" sz="2800" dirty="0" smtClean="0"/>
              <a:t> </a:t>
            </a:r>
            <a:r>
              <a:rPr lang="en-US" sz="2800" dirty="0"/>
              <a:t>= square(</a:t>
            </a:r>
            <a:r>
              <a:rPr lang="en-US" sz="2800" dirty="0" err="1"/>
              <a:t>dist</a:t>
            </a:r>
            <a:r>
              <a:rPr lang="en-US" sz="2800" dirty="0" smtClean="0"/>
              <a:t>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8207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990600"/>
            <a:ext cx="4495800" cy="526297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Distance </a:t>
            </a:r>
            <a:r>
              <a:rPr lang="en-US" sz="2400" b="1" dirty="0" smtClean="0"/>
              <a:t>{</a:t>
            </a:r>
            <a:endParaRPr lang="en-US" sz="2400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b="1" dirty="0" smtClean="0"/>
              <a:t>      private</a:t>
            </a:r>
            <a:r>
              <a:rPr lang="en-US" sz="2400" b="1" dirty="0"/>
              <a:t>:</a:t>
            </a:r>
          </a:p>
          <a:p>
            <a:pPr marL="461963" lvl="2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feet;</a:t>
            </a:r>
          </a:p>
          <a:p>
            <a:pPr marL="461963" lvl="2">
              <a:defRPr/>
            </a:pPr>
            <a:r>
              <a:rPr lang="en-US" sz="2400" b="1" dirty="0"/>
              <a:t>float inches;</a:t>
            </a:r>
          </a:p>
          <a:p>
            <a:pPr marL="230188" lvl="1">
              <a:defRPr/>
            </a:pPr>
            <a:r>
              <a:rPr lang="en-US" sz="2400" b="1" dirty="0"/>
              <a:t>public: 		</a:t>
            </a:r>
          </a:p>
          <a:p>
            <a:pPr marL="230188" lvl="1">
              <a:defRPr/>
            </a:pPr>
            <a:r>
              <a:rPr lang="en-US" sz="2400" b="1" dirty="0"/>
              <a:t>Distance() : feet(0), inches(0.0)</a:t>
            </a:r>
          </a:p>
          <a:p>
            <a:pPr marL="230188" lvl="1">
              <a:defRPr/>
            </a:pPr>
            <a:r>
              <a:rPr lang="en-US" sz="2400" b="1" dirty="0"/>
              <a:t>{ } 		</a:t>
            </a:r>
            <a:endParaRPr lang="en-US" sz="2400" b="1" dirty="0" smtClean="0"/>
          </a:p>
          <a:p>
            <a:pPr marL="230188" lvl="1">
              <a:defRPr/>
            </a:pPr>
            <a:r>
              <a:rPr lang="en-US" sz="2400" b="1" dirty="0" smtClean="0"/>
              <a:t>Distance(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/>
              <a:t>ft, float in) : feet(ft), inches(in)</a:t>
            </a:r>
          </a:p>
          <a:p>
            <a:pPr marL="230188" lvl="1">
              <a:defRPr/>
            </a:pPr>
            <a:r>
              <a:rPr lang="en-US" sz="2400" b="1" dirty="0"/>
              <a:t>{ }</a:t>
            </a:r>
          </a:p>
          <a:p>
            <a:pPr marL="230188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showdist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b="1" dirty="0"/>
              <a:t>{ </a:t>
            </a:r>
            <a:r>
              <a:rPr lang="en-US" sz="2400" b="1" dirty="0" err="1"/>
              <a:t>cout</a:t>
            </a:r>
            <a:r>
              <a:rPr lang="en-US" sz="2400" b="1" dirty="0"/>
              <a:t> &lt;&lt; feet &lt;&lt; </a:t>
            </a:r>
            <a:r>
              <a:rPr lang="en-US" sz="2400" b="1" dirty="0" smtClean="0"/>
              <a:t>“:” </a:t>
            </a:r>
            <a:r>
              <a:rPr lang="en-US" sz="2400" b="1" dirty="0"/>
              <a:t>&lt;&lt; </a:t>
            </a:r>
            <a:r>
              <a:rPr lang="en-US" sz="2400" b="1" dirty="0" smtClean="0"/>
              <a:t>inches; </a:t>
            </a:r>
            <a:r>
              <a:rPr lang="en-US" sz="2400" b="1" dirty="0"/>
              <a:t>}</a:t>
            </a:r>
          </a:p>
          <a:p>
            <a:pPr marL="230188" lvl="1">
              <a:defRPr/>
            </a:pPr>
            <a:r>
              <a:rPr lang="en-US" sz="2400" b="1" dirty="0">
                <a:solidFill>
                  <a:srgbClr val="FF0000"/>
                </a:solidFill>
              </a:rPr>
              <a:t>friend</a:t>
            </a:r>
            <a:r>
              <a:rPr lang="en-US" sz="2400" b="1" dirty="0"/>
              <a:t> float square(Distance</a:t>
            </a:r>
            <a:r>
              <a:rPr lang="en-US" sz="2400" b="1" dirty="0" smtClean="0"/>
              <a:t>);</a:t>
            </a:r>
          </a:p>
          <a:p>
            <a:pPr marL="0" lvl="1">
              <a:defRPr/>
            </a:pPr>
            <a:r>
              <a:rPr lang="en-US" sz="2400" b="1" dirty="0" smtClean="0"/>
              <a:t>};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632434" y="1003571"/>
            <a:ext cx="4419600" cy="26776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float square(</a:t>
            </a:r>
            <a:r>
              <a:rPr lang="en-US" sz="2400" b="1" dirty="0" smtClean="0">
                <a:solidFill>
                  <a:srgbClr val="FF0000"/>
                </a:solidFill>
              </a:rPr>
              <a:t>Distance </a:t>
            </a:r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/>
              <a:t>) </a:t>
            </a:r>
          </a:p>
          <a:p>
            <a:pPr>
              <a:defRPr/>
            </a:pPr>
            <a:r>
              <a:rPr lang="en-US" sz="2400" b="1" dirty="0" smtClean="0"/>
              <a:t>{ </a:t>
            </a:r>
            <a:endParaRPr lang="en-US" sz="2400" b="1" dirty="0"/>
          </a:p>
          <a:p>
            <a:pPr marL="166688">
              <a:defRPr/>
            </a:pPr>
            <a:r>
              <a:rPr lang="en-US" sz="2400" b="1" dirty="0"/>
              <a:t>float </a:t>
            </a:r>
            <a:r>
              <a:rPr lang="en-US" sz="2400" b="1" dirty="0" err="1" smtClean="0"/>
              <a:t>fltfeet</a:t>
            </a:r>
            <a:r>
              <a:rPr lang="en-US" sz="2400" b="1" dirty="0" smtClean="0"/>
              <a:t>; </a:t>
            </a:r>
          </a:p>
          <a:p>
            <a:pPr marL="166688">
              <a:defRPr/>
            </a:pPr>
            <a:r>
              <a:rPr lang="en-US" sz="2400" b="1" dirty="0" err="1"/>
              <a:t>f</a:t>
            </a:r>
            <a:r>
              <a:rPr lang="en-US" sz="2400" b="1" dirty="0" err="1" smtClean="0"/>
              <a:t>ltfeet</a:t>
            </a:r>
            <a:r>
              <a:rPr lang="en-US" sz="2400" b="1" dirty="0" smtClean="0"/>
              <a:t> = </a:t>
            </a:r>
            <a:r>
              <a:rPr lang="en-US" sz="2400" b="1" dirty="0" err="1">
                <a:solidFill>
                  <a:srgbClr val="FF0000"/>
                </a:solidFill>
              </a:rPr>
              <a:t>d.</a:t>
            </a:r>
            <a:r>
              <a:rPr lang="en-US" sz="2400" b="1" dirty="0" err="1"/>
              <a:t>feet</a:t>
            </a:r>
            <a:r>
              <a:rPr lang="en-US" sz="2400" b="1" dirty="0"/>
              <a:t> + </a:t>
            </a:r>
            <a:r>
              <a:rPr lang="en-US" sz="2400" b="1" dirty="0" err="1">
                <a:solidFill>
                  <a:srgbClr val="FF0000"/>
                </a:solidFill>
              </a:rPr>
              <a:t>d.</a:t>
            </a:r>
            <a:r>
              <a:rPr lang="en-US" sz="2400" b="1" dirty="0" err="1"/>
              <a:t>inches</a:t>
            </a:r>
            <a:r>
              <a:rPr lang="en-US" sz="2400" b="1" dirty="0"/>
              <a:t>/12;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/>
              <a:t>float </a:t>
            </a:r>
            <a:r>
              <a:rPr lang="en-US" sz="2400" b="1" dirty="0" err="1"/>
              <a:t>feetsqrd</a:t>
            </a:r>
            <a:r>
              <a:rPr lang="en-US" sz="2400" b="1" dirty="0"/>
              <a:t> = </a:t>
            </a:r>
            <a:r>
              <a:rPr lang="en-US" sz="2400" b="1" dirty="0" err="1"/>
              <a:t>fltfeet</a:t>
            </a:r>
            <a:r>
              <a:rPr lang="en-US" sz="2400" b="1" dirty="0"/>
              <a:t> * </a:t>
            </a:r>
            <a:r>
              <a:rPr lang="en-US" sz="2400" b="1" dirty="0" err="1"/>
              <a:t>fltfeet</a:t>
            </a:r>
            <a:r>
              <a:rPr lang="en-US" sz="2400" b="1" dirty="0"/>
              <a:t>; </a:t>
            </a:r>
            <a:endParaRPr lang="en-US" sz="2400" b="1" dirty="0">
              <a:solidFill>
                <a:srgbClr val="00B0F0"/>
              </a:solidFill>
            </a:endParaRPr>
          </a:p>
          <a:p>
            <a:pPr marL="166688">
              <a:defRPr/>
            </a:pPr>
            <a:r>
              <a:rPr lang="en-US" sz="2400" b="1" dirty="0"/>
              <a:t>return </a:t>
            </a:r>
            <a:r>
              <a:rPr lang="en-US" sz="2400" b="1" dirty="0" err="1"/>
              <a:t>feetsqrd</a:t>
            </a:r>
            <a:r>
              <a:rPr lang="en-US" sz="2400" b="1" dirty="0"/>
              <a:t>;                     </a:t>
            </a:r>
            <a:endParaRPr lang="en-US" sz="2400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US" sz="2400" b="1" dirty="0"/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32434" y="3810000"/>
            <a:ext cx="4419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In general, the friend version of a function requires one more argument than when the function is a member.</a:t>
            </a:r>
          </a:p>
        </p:txBody>
      </p:sp>
      <p:sp>
        <p:nvSpPr>
          <p:cNvPr id="7" name="Rectangle 6">
            <a:hlinkClick r:id="rId3" action="ppaction://hlinkfile"/>
          </p:cNvPr>
          <p:cNvSpPr/>
          <p:nvPr/>
        </p:nvSpPr>
        <p:spPr>
          <a:xfrm>
            <a:off x="6629400" y="5768961"/>
            <a:ext cx="2209800" cy="484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 to program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55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13103</TotalTime>
  <Words>1323</Words>
  <Application>Microsoft Office PowerPoint</Application>
  <PresentationFormat>On-screen Show (4:3)</PresentationFormat>
  <Paragraphs>297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myPresentation1</vt:lpstr>
      <vt:lpstr>CSC241: Object Oriented Programming</vt:lpstr>
      <vt:lpstr>Previous Lecture</vt:lpstr>
      <vt:lpstr>Today’s Lecture</vt:lpstr>
      <vt:lpstr>Distance Example</vt:lpstr>
      <vt:lpstr>Cont.</vt:lpstr>
      <vt:lpstr>Note</vt:lpstr>
      <vt:lpstr>Distance Example – Friend function</vt:lpstr>
      <vt:lpstr>friends for Functional Notation</vt:lpstr>
      <vt:lpstr>Cont.</vt:lpstr>
      <vt:lpstr>Friend classes</vt:lpstr>
      <vt:lpstr>Cont.</vt:lpstr>
      <vt:lpstr>Static function</vt:lpstr>
      <vt:lpstr>Example program</vt:lpstr>
      <vt:lpstr>Static vs. non static functions</vt:lpstr>
      <vt:lpstr>Assignment and Copy Initialization</vt:lpstr>
      <vt:lpstr>Cont.</vt:lpstr>
      <vt:lpstr>Overloading the Assignment Operator</vt:lpstr>
      <vt:lpstr>Note</vt:lpstr>
      <vt:lpstr>Assignment operator – inheritance</vt:lpstr>
      <vt:lpstr>The Copy Constructor</vt:lpstr>
      <vt:lpstr>Cont.</vt:lpstr>
      <vt:lpstr>Example program – assignment and copy constructor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833</cp:revision>
  <dcterms:created xsi:type="dcterms:W3CDTF">2006-08-16T00:00:00Z</dcterms:created>
  <dcterms:modified xsi:type="dcterms:W3CDTF">2012-11-02T10:30:03Z</dcterms:modified>
</cp:coreProperties>
</file>