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445" r:id="rId2"/>
    <p:sldId id="1073" r:id="rId3"/>
    <p:sldId id="1096" r:id="rId4"/>
    <p:sldId id="1125" r:id="rId5"/>
    <p:sldId id="1128" r:id="rId6"/>
    <p:sldId id="1129" r:id="rId7"/>
    <p:sldId id="1130" r:id="rId8"/>
    <p:sldId id="1131" r:id="rId9"/>
    <p:sldId id="1132" r:id="rId10"/>
    <p:sldId id="1133" r:id="rId11"/>
    <p:sldId id="1134" r:id="rId12"/>
    <p:sldId id="1135" r:id="rId13"/>
    <p:sldId id="1136" r:id="rId14"/>
    <p:sldId id="1137" r:id="rId15"/>
    <p:sldId id="1138" r:id="rId16"/>
    <p:sldId id="1139" r:id="rId17"/>
    <p:sldId id="115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70" d="100"/>
          <a:sy n="70" d="100"/>
        </p:scale>
        <p:origin x="-10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safe_string.cp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87" y="1371601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/>
              <a:t>To use pointers to strings in String objects, </a:t>
            </a:r>
            <a:endParaRPr lang="en-US" dirty="0" smtClean="0"/>
          </a:p>
          <a:p>
            <a:pPr lvl="1"/>
            <a:r>
              <a:rPr lang="en-US" dirty="0" smtClean="0"/>
              <a:t>it is required </a:t>
            </a:r>
            <a:r>
              <a:rPr lang="en-US" dirty="0"/>
              <a:t>to keep track of how many String objects point to a particular </a:t>
            </a:r>
            <a:r>
              <a:rPr lang="en-US" dirty="0" smtClean="0"/>
              <a:t>string 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that </a:t>
            </a:r>
            <a:r>
              <a:rPr lang="en-US" dirty="0" smtClean="0"/>
              <a:t>array of character will be delete when the last string object that points to it is deleted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81600" y="4191000"/>
            <a:ext cx="1203434" cy="762000"/>
            <a:chOff x="6705600" y="4191000"/>
            <a:chExt cx="1203434" cy="762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6709541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705600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49409" y="4201510"/>
            <a:ext cx="1203434" cy="762000"/>
            <a:chOff x="6689834" y="4191000"/>
            <a:chExt cx="1203434" cy="762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S3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4953000" y="5486400"/>
            <a:ext cx="2422634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This is a long string in memory</a:t>
            </a:r>
          </a:p>
        </p:txBody>
      </p:sp>
      <p:sp>
        <p:nvSpPr>
          <p:cNvPr id="11" name="Freeform 10"/>
          <p:cNvSpPr/>
          <p:nvPr/>
        </p:nvSpPr>
        <p:spPr>
          <a:xfrm>
            <a:off x="5271287" y="4745421"/>
            <a:ext cx="392474" cy="740979"/>
          </a:xfrm>
          <a:custGeom>
            <a:avLst/>
            <a:gdLst>
              <a:gd name="connsiteX0" fmla="*/ 392474 w 392474"/>
              <a:gd name="connsiteY0" fmla="*/ 0 h 740979"/>
              <a:gd name="connsiteX1" fmla="*/ 45632 w 392474"/>
              <a:gd name="connsiteY1" fmla="*/ 394138 h 740979"/>
              <a:gd name="connsiteX2" fmla="*/ 14101 w 392474"/>
              <a:gd name="connsiteY2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474" h="740979">
                <a:moveTo>
                  <a:pt x="392474" y="0"/>
                </a:moveTo>
                <a:cubicBezTo>
                  <a:pt x="250584" y="135321"/>
                  <a:pt x="108694" y="270642"/>
                  <a:pt x="45632" y="394138"/>
                </a:cubicBezTo>
                <a:cubicBezTo>
                  <a:pt x="-17430" y="517634"/>
                  <a:pt x="-1665" y="629306"/>
                  <a:pt x="14101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74575" y="4745421"/>
            <a:ext cx="1418896" cy="740979"/>
          </a:xfrm>
          <a:custGeom>
            <a:avLst/>
            <a:gdLst>
              <a:gd name="connsiteX0" fmla="*/ 1418896 w 1418896"/>
              <a:gd name="connsiteY0" fmla="*/ 0 h 740979"/>
              <a:gd name="connsiteX1" fmla="*/ 945931 w 1418896"/>
              <a:gd name="connsiteY1" fmla="*/ 394138 h 740979"/>
              <a:gd name="connsiteX2" fmla="*/ 346841 w 1418896"/>
              <a:gd name="connsiteY2" fmla="*/ 425669 h 740979"/>
              <a:gd name="connsiteX3" fmla="*/ 0 w 1418896"/>
              <a:gd name="connsiteY3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896" h="740979">
                <a:moveTo>
                  <a:pt x="1418896" y="0"/>
                </a:moveTo>
                <a:cubicBezTo>
                  <a:pt x="1271751" y="161596"/>
                  <a:pt x="1124607" y="323193"/>
                  <a:pt x="945931" y="394138"/>
                </a:cubicBezTo>
                <a:cubicBezTo>
                  <a:pt x="767255" y="465083"/>
                  <a:pt x="504496" y="367862"/>
                  <a:pt x="346841" y="425669"/>
                </a:cubicBezTo>
                <a:cubicBezTo>
                  <a:pt x="189186" y="483476"/>
                  <a:pt x="94593" y="612227"/>
                  <a:pt x="0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86200" y="4191000"/>
            <a:ext cx="1203434" cy="762000"/>
            <a:chOff x="6705600" y="4191000"/>
            <a:chExt cx="1203434" cy="762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709541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705600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4351283" y="4727028"/>
            <a:ext cx="740979" cy="740979"/>
          </a:xfrm>
          <a:custGeom>
            <a:avLst/>
            <a:gdLst>
              <a:gd name="connsiteX0" fmla="*/ 0 w 740979"/>
              <a:gd name="connsiteY0" fmla="*/ 0 h 740979"/>
              <a:gd name="connsiteX1" fmla="*/ 740979 w 740979"/>
              <a:gd name="connsiteY1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979" h="740979">
                <a:moveTo>
                  <a:pt x="0" y="0"/>
                </a:moveTo>
                <a:lnTo>
                  <a:pt x="740979" y="740979"/>
                </a:ln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7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/>
              <a:t>A String-Counter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statement: </a:t>
            </a:r>
          </a:p>
          <a:p>
            <a:pPr lvl="1"/>
            <a:r>
              <a:rPr lang="en-US" dirty="0" smtClean="0"/>
              <a:t>Several </a:t>
            </a:r>
            <a:r>
              <a:rPr lang="en-US" dirty="0"/>
              <a:t>String objects pointing to the same string and we want to keep a count of how many Strings </a:t>
            </a:r>
            <a:r>
              <a:rPr lang="en-US" dirty="0" smtClean="0"/>
              <a:t>object point </a:t>
            </a:r>
            <a:r>
              <a:rPr lang="en-US" dirty="0"/>
              <a:t>to the string. </a:t>
            </a:r>
            <a:endParaRPr lang="en-US" dirty="0" smtClean="0"/>
          </a:p>
          <a:p>
            <a:r>
              <a:rPr lang="en-US" dirty="0"/>
              <a:t>Where will we store this count</a:t>
            </a:r>
            <a:r>
              <a:rPr lang="en-US" dirty="0" smtClean="0"/>
              <a:t>?</a:t>
            </a:r>
          </a:p>
          <a:p>
            <a:r>
              <a:rPr lang="en-US" dirty="0"/>
              <a:t>Cumbersome for each object to maintain a count of how many pointer objects are pointing to the same </a:t>
            </a:r>
            <a:r>
              <a:rPr lang="en-US" dirty="0" smtClean="0"/>
              <a:t>string</a:t>
            </a:r>
          </a:p>
          <a:p>
            <a:r>
              <a:rPr lang="en-US" dirty="0" smtClean="0"/>
              <a:t>static variable ?? – </a:t>
            </a:r>
            <a:r>
              <a:rPr lang="en-US" dirty="0"/>
              <a:t>No this requires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72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more efficient to create a new class to store the count</a:t>
            </a:r>
          </a:p>
          <a:p>
            <a:r>
              <a:rPr lang="en-US" dirty="0"/>
              <a:t>Each object of this class, which we call </a:t>
            </a:r>
            <a:r>
              <a:rPr lang="en-US" i="1" dirty="0" err="1"/>
              <a:t>strCount</a:t>
            </a:r>
            <a:r>
              <a:rPr lang="en-US" dirty="0"/>
              <a:t>, contains a </a:t>
            </a:r>
            <a:r>
              <a:rPr lang="en-US" i="1" dirty="0"/>
              <a:t>count</a:t>
            </a:r>
            <a:r>
              <a:rPr lang="en-US" dirty="0"/>
              <a:t> and also a </a:t>
            </a:r>
            <a:r>
              <a:rPr lang="en-US" i="1" dirty="0"/>
              <a:t>pointer</a:t>
            </a:r>
            <a:r>
              <a:rPr lang="en-US" dirty="0"/>
              <a:t> to the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7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191869"/>
            <a:ext cx="55625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u="sng" dirty="0"/>
              <a:t>String </a:t>
            </a:r>
            <a:r>
              <a:rPr lang="en-US" sz="3600" i="1" u="sng" dirty="0"/>
              <a:t>and </a:t>
            </a:r>
            <a:r>
              <a:rPr lang="en-US" sz="3600" i="1" u="sng" dirty="0" err="1"/>
              <a:t>strCount</a:t>
            </a:r>
            <a:r>
              <a:rPr lang="en-US" sz="3600" i="1" u="sng" dirty="0"/>
              <a:t> objects.</a:t>
            </a:r>
            <a:endParaRPr lang="en-US" sz="36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909" y="752475"/>
            <a:ext cx="1876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415906"/>
            <a:ext cx="2238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" y="1990725"/>
            <a:ext cx="18383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185" y="3197276"/>
            <a:ext cx="18383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693237" y="2012732"/>
            <a:ext cx="1838325" cy="1152525"/>
            <a:chOff x="3693237" y="2012732"/>
            <a:chExt cx="1838325" cy="115252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3237" y="2012732"/>
              <a:ext cx="1838325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4572000" y="2514600"/>
              <a:ext cx="416801" cy="2134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2060"/>
                  </a:solidFill>
                </a:rPr>
                <a:t>1</a:t>
              </a:r>
              <a:endParaRPr lang="en-US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16668" y="2498834"/>
            <a:ext cx="416801" cy="337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12399" y="2468613"/>
            <a:ext cx="416801" cy="426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3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6999" y="876300"/>
            <a:ext cx="6400799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String s1 = “This is long string in memory”;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930166" y="1355834"/>
            <a:ext cx="2774731" cy="677918"/>
          </a:xfrm>
          <a:custGeom>
            <a:avLst/>
            <a:gdLst>
              <a:gd name="connsiteX0" fmla="*/ 0 w 2774731"/>
              <a:gd name="connsiteY0" fmla="*/ 0 h 677918"/>
              <a:gd name="connsiteX1" fmla="*/ 2774731 w 2774731"/>
              <a:gd name="connsiteY1" fmla="*/ 677918 h 6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4731" h="677918">
                <a:moveTo>
                  <a:pt x="0" y="0"/>
                </a:moveTo>
                <a:lnTo>
                  <a:pt x="2774731" y="677918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1257300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s</a:t>
            </a:r>
            <a:r>
              <a:rPr lang="en-US" sz="2800" dirty="0" smtClean="0">
                <a:solidFill>
                  <a:srgbClr val="002060"/>
                </a:solidFill>
              </a:rPr>
              <a:t>2 = s1;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flipV="1">
            <a:off x="961698" y="2286000"/>
            <a:ext cx="2731540" cy="327960"/>
          </a:xfrm>
          <a:custGeom>
            <a:avLst/>
            <a:gdLst>
              <a:gd name="connsiteX0" fmla="*/ 0 w 2774731"/>
              <a:gd name="connsiteY0" fmla="*/ 0 h 677918"/>
              <a:gd name="connsiteX1" fmla="*/ 2774731 w 2774731"/>
              <a:gd name="connsiteY1" fmla="*/ 677918 h 6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4731" h="677918">
                <a:moveTo>
                  <a:pt x="0" y="0"/>
                </a:moveTo>
                <a:lnTo>
                  <a:pt x="2774731" y="677918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5566" y="1638300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</a:t>
            </a:r>
            <a:r>
              <a:rPr lang="en-US" sz="2800" dirty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 = s1;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flipV="1">
            <a:off x="930166" y="2557462"/>
            <a:ext cx="2763071" cy="1267645"/>
          </a:xfrm>
          <a:custGeom>
            <a:avLst/>
            <a:gdLst>
              <a:gd name="connsiteX0" fmla="*/ 0 w 2774731"/>
              <a:gd name="connsiteY0" fmla="*/ 0 h 677918"/>
              <a:gd name="connsiteX1" fmla="*/ 2774731 w 2774731"/>
              <a:gd name="connsiteY1" fmla="*/ 677918 h 6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4731" h="677918">
                <a:moveTo>
                  <a:pt x="0" y="0"/>
                </a:moveTo>
                <a:lnTo>
                  <a:pt x="2774731" y="677918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19800" y="2019300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d</a:t>
            </a:r>
            <a:r>
              <a:rPr lang="en-US" sz="2800" dirty="0" smtClean="0">
                <a:solidFill>
                  <a:srgbClr val="002060"/>
                </a:solidFill>
              </a:rPr>
              <a:t>elete s1;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3201" y="3810000"/>
            <a:ext cx="6400799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String s4 = “This is different string ”;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05325"/>
            <a:ext cx="18192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251966" y="5066319"/>
            <a:ext cx="1828800" cy="1123950"/>
            <a:chOff x="3251966" y="5066319"/>
            <a:chExt cx="1828800" cy="1123950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966" y="5066319"/>
              <a:ext cx="1828800" cy="112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4038600" y="5486400"/>
              <a:ext cx="416801" cy="426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2060"/>
                  </a:solidFill>
                </a:rPr>
                <a:t>1</a:t>
              </a:r>
              <a:endParaRPr lang="en-US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4070294" y="5485081"/>
            <a:ext cx="416801" cy="426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9634" y="5470634"/>
            <a:ext cx="22193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Freeform 32"/>
          <p:cNvSpPr/>
          <p:nvPr/>
        </p:nvSpPr>
        <p:spPr>
          <a:xfrm>
            <a:off x="838201" y="5105400"/>
            <a:ext cx="2413766" cy="129572"/>
          </a:xfrm>
          <a:custGeom>
            <a:avLst/>
            <a:gdLst>
              <a:gd name="connsiteX0" fmla="*/ 0 w 2774731"/>
              <a:gd name="connsiteY0" fmla="*/ 0 h 677918"/>
              <a:gd name="connsiteX1" fmla="*/ 2774731 w 2774731"/>
              <a:gd name="connsiteY1" fmla="*/ 677918 h 6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4731" h="677918">
                <a:moveTo>
                  <a:pt x="0" y="0"/>
                </a:moveTo>
                <a:lnTo>
                  <a:pt x="2774731" y="677918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4400" y="4191000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s5 = s4;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6805"/>
            <a:ext cx="18192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Freeform 35"/>
          <p:cNvSpPr/>
          <p:nvPr/>
        </p:nvSpPr>
        <p:spPr>
          <a:xfrm flipV="1">
            <a:off x="990601" y="5486400"/>
            <a:ext cx="2261365" cy="914400"/>
          </a:xfrm>
          <a:custGeom>
            <a:avLst/>
            <a:gdLst>
              <a:gd name="connsiteX0" fmla="*/ 0 w 2774731"/>
              <a:gd name="connsiteY0" fmla="*/ 0 h 677918"/>
              <a:gd name="connsiteX1" fmla="*/ 2774731 w 2774731"/>
              <a:gd name="connsiteY1" fmla="*/ 677918 h 6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4731" h="677918">
                <a:moveTo>
                  <a:pt x="0" y="0"/>
                </a:moveTo>
                <a:lnTo>
                  <a:pt x="2774731" y="677918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692868" y="4536530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d</a:t>
            </a:r>
            <a:r>
              <a:rPr lang="en-US" sz="2800" dirty="0" smtClean="0">
                <a:solidFill>
                  <a:srgbClr val="002060"/>
                </a:solidFill>
              </a:rPr>
              <a:t>elete s5;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3966" y="4908332"/>
            <a:ext cx="31242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d</a:t>
            </a:r>
            <a:r>
              <a:rPr lang="en-US" sz="2800" dirty="0" smtClean="0">
                <a:solidFill>
                  <a:srgbClr val="002060"/>
                </a:solidFill>
              </a:rPr>
              <a:t>elete s4;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038600" y="5486400"/>
            <a:ext cx="416801" cy="426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0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72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8" grpId="0" animBg="1"/>
      <p:bldP spid="8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0" grpId="1" animBg="1"/>
      <p:bldP spid="33" grpId="0" animBg="1"/>
      <p:bldP spid="33" grpId="1" animBg="1"/>
      <p:bldP spid="34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3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886200" cy="715962"/>
          </a:xfrm>
        </p:spPr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103" y="1066800"/>
            <a:ext cx="4009697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err="1" smtClean="0">
                <a:solidFill>
                  <a:srgbClr val="00B050"/>
                </a:solidFill>
              </a:rPr>
              <a:t>strCount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private:</a:t>
            </a:r>
          </a:p>
          <a:p>
            <a:pPr marL="344488">
              <a:defRPr/>
            </a:pPr>
            <a:r>
              <a:rPr lang="en-US" sz="2400" b="1" dirty="0" err="1">
                <a:solidFill>
                  <a:srgbClr val="002060"/>
                </a:solidFill>
              </a:rPr>
              <a:t>int</a:t>
            </a:r>
            <a:r>
              <a:rPr lang="en-US" sz="2400" b="1" dirty="0">
                <a:solidFill>
                  <a:srgbClr val="002060"/>
                </a:solidFill>
              </a:rPr>
              <a:t> count; </a:t>
            </a:r>
          </a:p>
          <a:p>
            <a:pPr marL="344488">
              <a:defRPr/>
            </a:pPr>
            <a:r>
              <a:rPr lang="en-US" sz="2400" b="1" dirty="0">
                <a:solidFill>
                  <a:srgbClr val="002060"/>
                </a:solidFill>
              </a:rPr>
              <a:t>char* </a:t>
            </a:r>
            <a:r>
              <a:rPr lang="en-US" sz="2400" b="1" dirty="0" err="1">
                <a:solidFill>
                  <a:srgbClr val="002060"/>
                </a:solidFill>
              </a:rPr>
              <a:t>str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</a:p>
          <a:p>
            <a:pPr marL="344488">
              <a:defRPr/>
            </a:pPr>
            <a:r>
              <a:rPr lang="en-US" sz="2400" b="1" dirty="0">
                <a:solidFill>
                  <a:srgbClr val="FF0000"/>
                </a:solidFill>
              </a:rPr>
              <a:t>friend</a:t>
            </a:r>
            <a:r>
              <a:rPr lang="en-US" sz="2400" b="1" dirty="0"/>
              <a:t> class </a:t>
            </a:r>
            <a:r>
              <a:rPr lang="en-US" sz="2400" b="1" dirty="0" smtClean="0"/>
              <a:t>String;</a:t>
            </a:r>
            <a:endParaRPr lang="en-US" sz="2400" b="1" dirty="0"/>
          </a:p>
          <a:p>
            <a:pPr marL="344488">
              <a:defRPr/>
            </a:pPr>
            <a:r>
              <a:rPr lang="en-US" sz="2400" b="1" dirty="0" err="1"/>
              <a:t>strCount</a:t>
            </a:r>
            <a:r>
              <a:rPr lang="en-US" sz="2400" b="1" dirty="0"/>
              <a:t>(char* s) 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511175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length = </a:t>
            </a:r>
            <a:r>
              <a:rPr lang="en-US" sz="2400" b="1" dirty="0" err="1"/>
              <a:t>strlen</a:t>
            </a:r>
            <a:r>
              <a:rPr lang="en-US" sz="2400" b="1" dirty="0"/>
              <a:t>(s); </a:t>
            </a:r>
          </a:p>
          <a:p>
            <a:pPr marL="511175">
              <a:defRPr/>
            </a:pPr>
            <a:r>
              <a:rPr lang="en-US" sz="2400" b="1" dirty="0" err="1"/>
              <a:t>str</a:t>
            </a:r>
            <a:r>
              <a:rPr lang="en-US" sz="2400" b="1" dirty="0"/>
              <a:t> = new char[length+1</a:t>
            </a:r>
            <a:r>
              <a:rPr lang="en-US" sz="2400" b="1" dirty="0" smtClean="0"/>
              <a:t>]; </a:t>
            </a:r>
            <a:r>
              <a:rPr lang="en-US" sz="2400" b="1" dirty="0" err="1" smtClean="0"/>
              <a:t>strcpy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str</a:t>
            </a:r>
            <a:r>
              <a:rPr lang="en-US" sz="2400" b="1" dirty="0"/>
              <a:t>, s); </a:t>
            </a:r>
          </a:p>
          <a:p>
            <a:pPr marL="511175">
              <a:defRPr/>
            </a:pPr>
            <a:r>
              <a:rPr lang="en-US" sz="2400" b="1" dirty="0"/>
              <a:t>count=1; </a:t>
            </a:r>
          </a:p>
          <a:p>
            <a:pPr marL="344488">
              <a:defRPr/>
            </a:pPr>
            <a:r>
              <a:rPr lang="en-US" sz="2400" b="1" dirty="0"/>
              <a:t>}</a:t>
            </a:r>
          </a:p>
          <a:p>
            <a:pPr marL="344488">
              <a:defRPr/>
            </a:pPr>
            <a:r>
              <a:rPr lang="en-US" sz="2400" b="1" dirty="0"/>
              <a:t>~</a:t>
            </a:r>
            <a:r>
              <a:rPr lang="en-US" sz="2400" b="1" dirty="0" err="1"/>
              <a:t>strCount</a:t>
            </a:r>
            <a:r>
              <a:rPr lang="en-US" sz="2400" b="1" dirty="0"/>
              <a:t>()</a:t>
            </a:r>
          </a:p>
          <a:p>
            <a:pPr marL="344488">
              <a:defRPr/>
            </a:pPr>
            <a:r>
              <a:rPr lang="en-US" sz="2400" b="1" dirty="0"/>
              <a:t>{ delete[] </a:t>
            </a:r>
            <a:r>
              <a:rPr lang="en-US" sz="2400" b="1" dirty="0" err="1"/>
              <a:t>str</a:t>
            </a:r>
            <a:r>
              <a:rPr lang="en-US" sz="2400" b="1" dirty="0"/>
              <a:t>; 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400" y="117693"/>
            <a:ext cx="4495800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String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  private</a:t>
            </a:r>
            <a:r>
              <a:rPr lang="en-US" sz="2400" b="1" dirty="0"/>
              <a:t>: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en-US" sz="2400" b="1" dirty="0" err="1" smtClean="0">
                <a:solidFill>
                  <a:srgbClr val="002060"/>
                </a:solidFill>
              </a:rPr>
              <a:t>strCount</a:t>
            </a:r>
            <a:r>
              <a:rPr lang="en-US" sz="2400" b="1" dirty="0">
                <a:solidFill>
                  <a:srgbClr val="002060"/>
                </a:solidFill>
              </a:rPr>
              <a:t>* </a:t>
            </a:r>
            <a:r>
              <a:rPr lang="en-US" sz="2400" b="1" dirty="0" err="1">
                <a:solidFill>
                  <a:srgbClr val="002060"/>
                </a:solidFill>
              </a:rPr>
              <a:t>psc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</a:p>
          <a:p>
            <a:pPr>
              <a:defRPr/>
            </a:pPr>
            <a:r>
              <a:rPr lang="en-US" sz="2400" b="1" dirty="0" smtClean="0"/>
              <a:t>  public</a:t>
            </a:r>
            <a:r>
              <a:rPr lang="en-US" sz="2400" b="1" dirty="0"/>
              <a:t>:</a:t>
            </a:r>
          </a:p>
          <a:p>
            <a:pPr>
              <a:defRPr/>
            </a:pPr>
            <a:r>
              <a:rPr lang="en-US" sz="2400" b="1" dirty="0" smtClean="0"/>
              <a:t>    String</a:t>
            </a:r>
            <a:r>
              <a:rPr lang="en-US" sz="2400" b="1" dirty="0"/>
              <a:t>()</a:t>
            </a:r>
          </a:p>
          <a:p>
            <a:pPr>
              <a:defRPr/>
            </a:pPr>
            <a:r>
              <a:rPr lang="en-US" sz="2400" b="1" dirty="0" smtClean="0"/>
              <a:t>    { </a:t>
            </a:r>
            <a:r>
              <a:rPr lang="en-US" sz="2400" b="1" dirty="0" err="1"/>
              <a:t>psc</a:t>
            </a:r>
            <a:r>
              <a:rPr lang="en-US" sz="2400" b="1" dirty="0"/>
              <a:t> = new </a:t>
            </a:r>
            <a:r>
              <a:rPr lang="en-US" sz="2400" b="1" dirty="0" err="1"/>
              <a:t>strCount</a:t>
            </a:r>
            <a:r>
              <a:rPr lang="en-US" sz="2400" b="1" dirty="0" smtClean="0"/>
              <a:t>(“\0”); </a:t>
            </a: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 smtClean="0"/>
              <a:t>    String(char</a:t>
            </a:r>
            <a:r>
              <a:rPr lang="en-US" sz="2400" b="1" dirty="0"/>
              <a:t>* s</a:t>
            </a:r>
            <a:r>
              <a:rPr lang="en-US" sz="2400" b="1" dirty="0" smtClean="0"/>
              <a:t>) { </a:t>
            </a:r>
          </a:p>
          <a:p>
            <a:pPr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en-US" sz="2400" b="1" dirty="0" err="1" smtClean="0"/>
              <a:t>psc</a:t>
            </a:r>
            <a:r>
              <a:rPr lang="en-US" sz="2400" b="1" dirty="0" smtClean="0"/>
              <a:t> </a:t>
            </a:r>
            <a:r>
              <a:rPr lang="en-US" sz="2400" b="1" dirty="0"/>
              <a:t>= new </a:t>
            </a:r>
            <a:r>
              <a:rPr lang="en-US" sz="2400" b="1" dirty="0" err="1"/>
              <a:t>strCount</a:t>
            </a:r>
            <a:r>
              <a:rPr lang="en-US" sz="2400" b="1" dirty="0"/>
              <a:t>(s); }</a:t>
            </a:r>
          </a:p>
          <a:p>
            <a:pPr>
              <a:defRPr/>
            </a:pPr>
            <a:r>
              <a:rPr lang="en-US" sz="2400" b="1" dirty="0" smtClean="0"/>
              <a:t>    String(String</a:t>
            </a:r>
            <a:r>
              <a:rPr lang="en-US" sz="2400" b="1" dirty="0"/>
              <a:t>&amp; S</a:t>
            </a:r>
            <a:r>
              <a:rPr lang="en-US" sz="2400" b="1" dirty="0" smtClean="0"/>
              <a:t>) {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psc</a:t>
            </a:r>
            <a:r>
              <a:rPr lang="en-US" sz="2400" b="1" dirty="0" smtClean="0"/>
              <a:t> </a:t>
            </a:r>
            <a:r>
              <a:rPr lang="en-US" sz="2400" b="1" dirty="0"/>
              <a:t>= S.psc;</a:t>
            </a:r>
          </a:p>
          <a:p>
            <a:pPr>
              <a:defRPr/>
            </a:pPr>
            <a:r>
              <a:rPr lang="en-US" sz="2400" b="1" dirty="0" smtClean="0"/>
              <a:t>      (</a:t>
            </a:r>
            <a:r>
              <a:rPr lang="en-US" sz="2400" b="1" dirty="0" err="1"/>
              <a:t>psc</a:t>
            </a:r>
            <a:r>
              <a:rPr lang="en-US" sz="2400" b="1" dirty="0"/>
              <a:t>-&gt;count)++;</a:t>
            </a:r>
          </a:p>
          <a:p>
            <a:pPr>
              <a:defRPr/>
            </a:pPr>
            <a:r>
              <a:rPr lang="en-US" sz="2400" b="1" dirty="0" smtClean="0"/>
              <a:t>    }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    ~</a:t>
            </a:r>
            <a:r>
              <a:rPr lang="en-US" sz="2400" b="1" dirty="0"/>
              <a:t>String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 smtClean="0"/>
              <a:t>    if(</a:t>
            </a:r>
            <a:r>
              <a:rPr lang="en-US" sz="2400" b="1" dirty="0" err="1" smtClean="0"/>
              <a:t>psc</a:t>
            </a:r>
            <a:r>
              <a:rPr lang="en-US" sz="2400" b="1" dirty="0" smtClean="0"/>
              <a:t>-</a:t>
            </a:r>
            <a:r>
              <a:rPr lang="en-US" sz="2400" b="1" dirty="0"/>
              <a:t>&gt;count==1)</a:t>
            </a:r>
          </a:p>
          <a:p>
            <a:pPr marL="166688">
              <a:defRPr/>
            </a:pPr>
            <a:r>
              <a:rPr lang="en-US" sz="2400" b="1" dirty="0"/>
              <a:t>    </a:t>
            </a:r>
            <a:r>
              <a:rPr lang="en-US" sz="2400" b="1" dirty="0" smtClean="0"/>
              <a:t>   delete </a:t>
            </a:r>
            <a:r>
              <a:rPr lang="en-US" sz="2400" b="1" dirty="0" err="1"/>
              <a:t>psc</a:t>
            </a:r>
            <a:r>
              <a:rPr lang="en-US" sz="2400" b="1" dirty="0"/>
              <a:t>; </a:t>
            </a:r>
          </a:p>
          <a:p>
            <a:pPr marL="166688">
              <a:defRPr/>
            </a:pPr>
            <a:r>
              <a:rPr lang="en-US" sz="2400" b="1" dirty="0" smtClean="0"/>
              <a:t>    else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    </a:t>
            </a:r>
            <a:r>
              <a:rPr lang="en-US" sz="2400" b="1" dirty="0" smtClean="0"/>
              <a:t>   (</a:t>
            </a:r>
            <a:r>
              <a:rPr lang="en-US" sz="2400" b="1" dirty="0" err="1"/>
              <a:t>psc</a:t>
            </a:r>
            <a:r>
              <a:rPr lang="en-US" sz="2400" b="1" dirty="0"/>
              <a:t>-&gt;count)--; </a:t>
            </a:r>
          </a:p>
          <a:p>
            <a:pPr>
              <a:defRPr/>
            </a:pPr>
            <a:r>
              <a:rPr lang="en-US" sz="2400" b="1" dirty="0" smtClean="0"/>
              <a:t>   }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92868" y="1996966"/>
            <a:ext cx="914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3429000"/>
            <a:ext cx="2057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4921468"/>
            <a:ext cx="10287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92868" y="2727434"/>
            <a:ext cx="18669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02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353344"/>
            <a:ext cx="4267200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  void </a:t>
            </a:r>
            <a:r>
              <a:rPr lang="en-US" sz="2400" b="1" dirty="0"/>
              <a:t>display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</a:t>
            </a:r>
            <a:r>
              <a:rPr lang="en-US" sz="2400" b="1" dirty="0" err="1"/>
              <a:t>psc</a:t>
            </a:r>
            <a:r>
              <a:rPr lang="en-US" sz="2400" b="1" dirty="0"/>
              <a:t>-&gt;</a:t>
            </a:r>
            <a:r>
              <a:rPr lang="en-US" sz="2400" b="1" dirty="0" err="1"/>
              <a:t>str</a:t>
            </a:r>
            <a:r>
              <a:rPr lang="en-US" sz="2400" b="1" dirty="0"/>
              <a:t>; </a:t>
            </a:r>
          </a:p>
          <a:p>
            <a:pPr marL="166688"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&lt;&lt;“</a:t>
            </a:r>
            <a:r>
              <a:rPr lang="en-US" sz="2400" b="1" dirty="0" err="1" smtClean="0"/>
              <a:t>addr</a:t>
            </a:r>
            <a:r>
              <a:rPr lang="en-US" sz="2400" b="1" dirty="0"/>
              <a:t>=” &lt;&lt; </a:t>
            </a:r>
            <a:r>
              <a:rPr lang="en-US" sz="2400" b="1" dirty="0" err="1"/>
              <a:t>psc</a:t>
            </a:r>
            <a:r>
              <a:rPr lang="en-US" sz="2400" b="1" dirty="0"/>
              <a:t> </a:t>
            </a:r>
            <a:r>
              <a:rPr lang="en-US" sz="2400" b="1" dirty="0" smtClean="0"/>
              <a:t>; 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  }</a:t>
            </a:r>
          </a:p>
          <a:p>
            <a:pPr marL="166688">
              <a:defRPr/>
            </a:pPr>
            <a:r>
              <a:rPr lang="en-US" sz="2400" b="1" dirty="0" smtClean="0"/>
              <a:t>void </a:t>
            </a:r>
            <a:r>
              <a:rPr lang="en-US" sz="2400" b="1" dirty="0"/>
              <a:t>operator = (String&amp; S</a:t>
            </a:r>
            <a:r>
              <a:rPr lang="en-US" sz="2400" b="1" dirty="0" smtClean="0"/>
              <a:t>) {</a:t>
            </a:r>
            <a:endParaRPr lang="en-US" sz="2400" b="1" dirty="0"/>
          </a:p>
          <a:p>
            <a:pPr marL="344488">
              <a:defRPr/>
            </a:pPr>
            <a:r>
              <a:rPr lang="en-US" sz="2400" b="1" dirty="0"/>
              <a:t>if(</a:t>
            </a:r>
            <a:r>
              <a:rPr lang="en-US" sz="2400" b="1" dirty="0" err="1"/>
              <a:t>psc</a:t>
            </a:r>
            <a:r>
              <a:rPr lang="en-US" sz="2400" b="1" dirty="0"/>
              <a:t>-&gt;count==1)</a:t>
            </a:r>
          </a:p>
          <a:p>
            <a:pPr marL="344488">
              <a:defRPr/>
            </a:pPr>
            <a:r>
              <a:rPr lang="en-US" sz="2400" b="1" dirty="0"/>
              <a:t>     delete </a:t>
            </a:r>
            <a:r>
              <a:rPr lang="en-US" sz="2400" b="1" dirty="0" err="1"/>
              <a:t>psc</a:t>
            </a:r>
            <a:r>
              <a:rPr lang="en-US" sz="2400" b="1" dirty="0"/>
              <a:t>; </a:t>
            </a:r>
          </a:p>
          <a:p>
            <a:pPr marL="344488">
              <a:defRPr/>
            </a:pPr>
            <a:r>
              <a:rPr lang="en-US" sz="2400" b="1" dirty="0"/>
              <a:t>else,</a:t>
            </a:r>
          </a:p>
          <a:p>
            <a:pPr marL="344488">
              <a:defRPr/>
            </a:pPr>
            <a:r>
              <a:rPr lang="en-US" sz="2400" b="1" dirty="0"/>
              <a:t>    (</a:t>
            </a:r>
            <a:r>
              <a:rPr lang="en-US" sz="2400" b="1" dirty="0" err="1"/>
              <a:t>psc</a:t>
            </a:r>
            <a:r>
              <a:rPr lang="en-US" sz="2400" b="1" dirty="0"/>
              <a:t>-&gt;count)--; </a:t>
            </a:r>
          </a:p>
          <a:p>
            <a:pPr marL="344488">
              <a:defRPr/>
            </a:pPr>
            <a:r>
              <a:rPr lang="en-US" sz="2400" b="1" dirty="0" err="1"/>
              <a:t>psc</a:t>
            </a:r>
            <a:r>
              <a:rPr lang="en-US" sz="2400" b="1" dirty="0"/>
              <a:t> = S.psc; </a:t>
            </a:r>
          </a:p>
          <a:p>
            <a:pPr marL="344488">
              <a:defRPr/>
            </a:pPr>
            <a:r>
              <a:rPr lang="en-US" sz="2400" b="1" dirty="0"/>
              <a:t>(</a:t>
            </a:r>
            <a:r>
              <a:rPr lang="en-US" sz="2400" b="1" dirty="0" err="1"/>
              <a:t>psc</a:t>
            </a:r>
            <a:r>
              <a:rPr lang="en-US" sz="2400" b="1" dirty="0"/>
              <a:t>-&gt;count)++; </a:t>
            </a:r>
          </a:p>
          <a:p>
            <a:pPr marL="166688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096000" y="3200400"/>
            <a:ext cx="685800" cy="2667000"/>
          </a:xfrm>
          <a:prstGeom prst="rightBrace">
            <a:avLst>
              <a:gd name="adj1" fmla="val 33620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8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37312"/>
            <a:ext cx="41148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 {</a:t>
            </a: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586590" y="3688637"/>
            <a:ext cx="1203434" cy="762000"/>
            <a:chOff x="6689834" y="4191000"/>
            <a:chExt cx="1203434" cy="762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S3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p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5410200" y="6194946"/>
            <a:ext cx="20574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2800" b="1" dirty="0" smtClean="0">
                <a:solidFill>
                  <a:schemeClr val="tx1"/>
                </a:solidFill>
              </a:rPr>
              <a:t>ello world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486400" y="4791402"/>
            <a:ext cx="1660632" cy="1152198"/>
            <a:chOff x="6187965" y="2324100"/>
            <a:chExt cx="1660632" cy="1152198"/>
          </a:xfrm>
        </p:grpSpPr>
        <p:grpSp>
          <p:nvGrpSpPr>
            <p:cNvPr id="10" name="Group 9"/>
            <p:cNvGrpSpPr/>
            <p:nvPr/>
          </p:nvGrpSpPr>
          <p:grpSpPr>
            <a:xfrm>
              <a:off x="6201099" y="2324100"/>
              <a:ext cx="1647498" cy="762000"/>
              <a:chOff x="6689833" y="4191000"/>
              <a:chExt cx="1203435" cy="762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6693775" y="4191000"/>
                <a:ext cx="1199493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</a:t>
                </a:r>
                <a:r>
                  <a:rPr lang="en-US" sz="28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strcount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689833" y="4572000"/>
                <a:ext cx="1203434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count: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6187965" y="3095298"/>
              <a:ext cx="166063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err="1" smtClean="0">
                  <a:solidFill>
                    <a:schemeClr val="tx1"/>
                  </a:solidFill>
                </a:rPr>
                <a:t>str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04800" y="1524000"/>
            <a:ext cx="381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dirty="0" smtClean="0"/>
              <a:t>String </a:t>
            </a:r>
            <a:r>
              <a:rPr lang="en-US" sz="2400" b="1" dirty="0"/>
              <a:t>s3 = “hello world</a:t>
            </a:r>
            <a:r>
              <a:rPr lang="en-US" sz="2400" b="1" dirty="0" smtClean="0"/>
              <a:t>.”;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869065" y="1143000"/>
            <a:ext cx="311828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 String(char* s) { </a:t>
            </a: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err="1"/>
              <a:t>psc</a:t>
            </a:r>
            <a:r>
              <a:rPr lang="en-US" b="1" dirty="0"/>
              <a:t> = new </a:t>
            </a:r>
            <a:r>
              <a:rPr lang="en-US" b="1" dirty="0" err="1"/>
              <a:t>strCount</a:t>
            </a:r>
            <a:r>
              <a:rPr lang="en-US" b="1" dirty="0"/>
              <a:t>(s); }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55192" y="1875472"/>
            <a:ext cx="398400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defRPr/>
            </a:pPr>
            <a:r>
              <a:rPr lang="en-US" b="1" dirty="0" err="1"/>
              <a:t>strCount</a:t>
            </a:r>
            <a:r>
              <a:rPr lang="en-US" b="1" dirty="0"/>
              <a:t>(char* s)  {</a:t>
            </a:r>
          </a:p>
          <a:p>
            <a:pPr marL="3175"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length = </a:t>
            </a:r>
            <a:r>
              <a:rPr lang="en-US" b="1" dirty="0" err="1"/>
              <a:t>strlen</a:t>
            </a:r>
            <a:r>
              <a:rPr lang="en-US" b="1" dirty="0"/>
              <a:t>(s); </a:t>
            </a:r>
          </a:p>
          <a:p>
            <a:pPr marL="3175"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str</a:t>
            </a:r>
            <a:r>
              <a:rPr lang="en-US" b="1" dirty="0" smtClean="0"/>
              <a:t> </a:t>
            </a:r>
            <a:r>
              <a:rPr lang="en-US" b="1" dirty="0"/>
              <a:t>= new char[length+1]; </a:t>
            </a:r>
            <a:r>
              <a:rPr lang="en-US" b="1" dirty="0" err="1"/>
              <a:t>strcpy</a:t>
            </a:r>
            <a:r>
              <a:rPr lang="en-US" b="1" dirty="0"/>
              <a:t>(</a:t>
            </a:r>
            <a:r>
              <a:rPr lang="en-US" b="1" dirty="0" err="1"/>
              <a:t>str</a:t>
            </a:r>
            <a:r>
              <a:rPr lang="en-US" b="1" dirty="0"/>
              <a:t>, s); </a:t>
            </a:r>
          </a:p>
          <a:p>
            <a:pPr marL="3175">
              <a:defRPr/>
            </a:pPr>
            <a:r>
              <a:rPr lang="en-US" b="1" dirty="0" smtClean="0"/>
              <a:t>  count=1</a:t>
            </a:r>
            <a:r>
              <a:rPr lang="en-US" b="1" dirty="0"/>
              <a:t>; </a:t>
            </a:r>
          </a:p>
          <a:p>
            <a:pPr marL="3175">
              <a:defRPr/>
            </a:pPr>
            <a:r>
              <a:rPr lang="en-US" b="1" dirty="0"/>
              <a:t>}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504931" y="5775846"/>
            <a:ext cx="708176" cy="4191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4000" y="4260137"/>
            <a:ext cx="332208" cy="531265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1905000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“\ns3=”; s3.display();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49666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Program </a:t>
            </a:r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228600" y="54238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s3= 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800600" y="4800600"/>
            <a:ext cx="865608" cy="210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7550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1152" y="2313296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dirty="0"/>
              <a:t>String s1;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2723" y="1143000"/>
            <a:ext cx="379407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String()</a:t>
            </a:r>
          </a:p>
          <a:p>
            <a:pPr>
              <a:defRPr/>
            </a:pPr>
            <a:r>
              <a:rPr lang="en-US" b="1" dirty="0"/>
              <a:t>    { </a:t>
            </a:r>
            <a:r>
              <a:rPr lang="en-US" b="1" dirty="0" err="1"/>
              <a:t>psc</a:t>
            </a:r>
            <a:r>
              <a:rPr lang="en-US" b="1" dirty="0"/>
              <a:t> = new </a:t>
            </a:r>
            <a:r>
              <a:rPr lang="en-US" b="1" dirty="0" err="1"/>
              <a:t>strCount</a:t>
            </a:r>
            <a:r>
              <a:rPr lang="en-US" b="1" dirty="0" smtClean="0"/>
              <a:t>(“\0”); </a:t>
            </a:r>
            <a:r>
              <a:rPr lang="en-US" b="1" dirty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867400" y="3733800"/>
            <a:ext cx="1203434" cy="762000"/>
            <a:chOff x="6689834" y="4191000"/>
            <a:chExt cx="1203434" cy="762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S1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p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315200" y="4786952"/>
            <a:ext cx="1660632" cy="1152198"/>
            <a:chOff x="6187965" y="2324100"/>
            <a:chExt cx="1660632" cy="1152198"/>
          </a:xfrm>
        </p:grpSpPr>
        <p:grpSp>
          <p:nvGrpSpPr>
            <p:cNvPr id="38" name="Group 37"/>
            <p:cNvGrpSpPr/>
            <p:nvPr/>
          </p:nvGrpSpPr>
          <p:grpSpPr>
            <a:xfrm>
              <a:off x="6201099" y="2324100"/>
              <a:ext cx="1647498" cy="762000"/>
              <a:chOff x="6689833" y="4191000"/>
              <a:chExt cx="1203435" cy="762000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6693775" y="4191000"/>
                <a:ext cx="1199493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</a:t>
                </a:r>
                <a:r>
                  <a:rPr lang="en-US" sz="28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strcount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6689833" y="4572000"/>
                <a:ext cx="1203434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count: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6187965" y="3095298"/>
              <a:ext cx="166063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err="1" smtClean="0">
                  <a:solidFill>
                    <a:schemeClr val="tx1"/>
                  </a:solidFill>
                </a:rPr>
                <a:t>str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7620001" y="6172200"/>
            <a:ext cx="12192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\0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705600" y="4305300"/>
            <a:ext cx="762000" cy="48165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7673824" y="5789494"/>
            <a:ext cx="313528" cy="358254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48103" y="2735240"/>
            <a:ext cx="1280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>
              <a:defRPr/>
            </a:pPr>
            <a:r>
              <a:rPr lang="en-US" sz="2400" b="1" dirty="0"/>
              <a:t>s1 = s3;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48593" y="1133900"/>
            <a:ext cx="4175232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6688">
              <a:defRPr/>
            </a:pPr>
            <a:r>
              <a:rPr lang="en-US" b="1" dirty="0"/>
              <a:t>void operator = (String&amp; S) {</a:t>
            </a:r>
          </a:p>
          <a:p>
            <a:pPr marL="344488">
              <a:defRPr/>
            </a:pPr>
            <a:r>
              <a:rPr lang="en-US" b="1" dirty="0"/>
              <a:t>if(</a:t>
            </a:r>
            <a:r>
              <a:rPr lang="en-US" b="1" dirty="0" err="1"/>
              <a:t>psc</a:t>
            </a:r>
            <a:r>
              <a:rPr lang="en-US" b="1" dirty="0"/>
              <a:t>-&gt;count==1)</a:t>
            </a:r>
          </a:p>
          <a:p>
            <a:pPr marL="344488">
              <a:defRPr/>
            </a:pPr>
            <a:r>
              <a:rPr lang="en-US" b="1" dirty="0"/>
              <a:t>     delete </a:t>
            </a:r>
            <a:r>
              <a:rPr lang="en-US" b="1" dirty="0" err="1"/>
              <a:t>psc</a:t>
            </a:r>
            <a:r>
              <a:rPr lang="en-US" b="1" dirty="0"/>
              <a:t>; </a:t>
            </a:r>
          </a:p>
          <a:p>
            <a:pPr marL="344488">
              <a:defRPr/>
            </a:pPr>
            <a:r>
              <a:rPr lang="en-US" b="1" dirty="0"/>
              <a:t>else,</a:t>
            </a:r>
          </a:p>
          <a:p>
            <a:pPr marL="344488">
              <a:defRPr/>
            </a:pPr>
            <a:r>
              <a:rPr lang="en-US" b="1" dirty="0"/>
              <a:t>    (</a:t>
            </a:r>
            <a:r>
              <a:rPr lang="en-US" b="1" dirty="0" err="1"/>
              <a:t>psc</a:t>
            </a:r>
            <a:r>
              <a:rPr lang="en-US" b="1" dirty="0"/>
              <a:t>-&gt;count)--; </a:t>
            </a:r>
          </a:p>
          <a:p>
            <a:pPr marL="344488">
              <a:defRPr/>
            </a:pPr>
            <a:r>
              <a:rPr lang="en-US" b="1" dirty="0" err="1"/>
              <a:t>psc</a:t>
            </a:r>
            <a:r>
              <a:rPr lang="en-US" b="1" dirty="0"/>
              <a:t> = </a:t>
            </a:r>
            <a:r>
              <a:rPr lang="en-US" b="1" dirty="0" err="1"/>
              <a:t>S.psc</a:t>
            </a:r>
            <a:r>
              <a:rPr lang="en-US" b="1" dirty="0"/>
              <a:t>; </a:t>
            </a:r>
          </a:p>
          <a:p>
            <a:pPr marL="344488">
              <a:defRPr/>
            </a:pPr>
            <a:r>
              <a:rPr lang="en-US" b="1" dirty="0"/>
              <a:t>(</a:t>
            </a:r>
            <a:r>
              <a:rPr lang="en-US" b="1" dirty="0" err="1"/>
              <a:t>psc</a:t>
            </a:r>
            <a:r>
              <a:rPr lang="en-US" b="1" dirty="0"/>
              <a:t>-&gt;count)++; </a:t>
            </a:r>
          </a:p>
          <a:p>
            <a:pPr marL="166688">
              <a:defRPr/>
            </a:pPr>
            <a:r>
              <a:rPr lang="en-US" b="1" dirty="0"/>
              <a:t>}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3058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0399" y="1752600"/>
            <a:ext cx="190500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4488">
              <a:defRPr/>
            </a:pPr>
            <a:r>
              <a:rPr lang="en-US" b="1" dirty="0"/>
              <a:t>~</a:t>
            </a:r>
            <a:r>
              <a:rPr lang="en-US" b="1" dirty="0" err="1"/>
              <a:t>strCount</a:t>
            </a:r>
            <a:r>
              <a:rPr lang="en-US" b="1" dirty="0"/>
              <a:t>()</a:t>
            </a:r>
          </a:p>
          <a:p>
            <a:pPr marL="344488">
              <a:defRPr/>
            </a:pPr>
            <a:r>
              <a:rPr lang="en-US" b="1" dirty="0"/>
              <a:t>{ delete[] </a:t>
            </a:r>
            <a:r>
              <a:rPr lang="en-US" b="1" dirty="0" err="1"/>
              <a:t>str</a:t>
            </a:r>
            <a:r>
              <a:rPr lang="en-US" b="1" dirty="0"/>
              <a:t>; }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786084" y="4419600"/>
            <a:ext cx="767116" cy="36735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0898" y="3124200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“\ns1=”; s1.display();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8600" y="58810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s1= </a:t>
            </a:r>
            <a:r>
              <a:rPr lang="en-US" sz="2400" b="1" dirty="0"/>
              <a:t>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58" name="Rectangle 57"/>
          <p:cNvSpPr/>
          <p:nvPr/>
        </p:nvSpPr>
        <p:spPr>
          <a:xfrm>
            <a:off x="228600" y="350520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/>
              <a:t>String s2(s3); 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7635766" y="3657600"/>
            <a:ext cx="1203434" cy="762000"/>
            <a:chOff x="6689834" y="4191000"/>
            <a:chExt cx="1203434" cy="762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S2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p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4858603" y="1137312"/>
            <a:ext cx="4158173" cy="24006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String(String&amp; S) {</a:t>
            </a:r>
          </a:p>
          <a:p>
            <a:pPr>
              <a:defRPr/>
            </a:pPr>
            <a:r>
              <a:rPr lang="en-US" sz="2400" b="1" dirty="0"/>
              <a:t>      </a:t>
            </a:r>
            <a:r>
              <a:rPr lang="en-US" sz="2400" b="1" dirty="0" err="1"/>
              <a:t>psc</a:t>
            </a:r>
            <a:r>
              <a:rPr lang="en-US" sz="2400" b="1" dirty="0"/>
              <a:t> = </a:t>
            </a:r>
            <a:r>
              <a:rPr lang="en-US" sz="2400" b="1" dirty="0" err="1"/>
              <a:t>S.psc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/>
              <a:t>      (</a:t>
            </a:r>
            <a:r>
              <a:rPr lang="en-US" sz="2400" b="1" dirty="0" err="1"/>
              <a:t>psc</a:t>
            </a:r>
            <a:r>
              <a:rPr lang="en-US" sz="2400" b="1" dirty="0"/>
              <a:t>-&gt;count)++;</a:t>
            </a:r>
          </a:p>
          <a:p>
            <a:pPr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}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</p:txBody>
      </p:sp>
      <p:sp>
        <p:nvSpPr>
          <p:cNvPr id="67" name="Freeform 66"/>
          <p:cNvSpPr/>
          <p:nvPr/>
        </p:nvSpPr>
        <p:spPr>
          <a:xfrm>
            <a:off x="6336165" y="4258101"/>
            <a:ext cx="2333301" cy="545911"/>
          </a:xfrm>
          <a:custGeom>
            <a:avLst/>
            <a:gdLst>
              <a:gd name="connsiteX0" fmla="*/ 2043560 w 2333301"/>
              <a:gd name="connsiteY0" fmla="*/ 0 h 545911"/>
              <a:gd name="connsiteX1" fmla="*/ 2261925 w 2333301"/>
              <a:gd name="connsiteY1" fmla="*/ 259308 h 545911"/>
              <a:gd name="connsiteX2" fmla="*/ 951739 w 2333301"/>
              <a:gd name="connsiteY2" fmla="*/ 368490 h 545911"/>
              <a:gd name="connsiteX3" fmla="*/ 119226 w 2333301"/>
              <a:gd name="connsiteY3" fmla="*/ 327547 h 545911"/>
              <a:gd name="connsiteX4" fmla="*/ 23692 w 2333301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301" h="545911">
                <a:moveTo>
                  <a:pt x="2043560" y="0"/>
                </a:moveTo>
                <a:cubicBezTo>
                  <a:pt x="2243727" y="98946"/>
                  <a:pt x="2443895" y="197893"/>
                  <a:pt x="2261925" y="259308"/>
                </a:cubicBezTo>
                <a:cubicBezTo>
                  <a:pt x="2079955" y="320723"/>
                  <a:pt x="1308855" y="357117"/>
                  <a:pt x="951739" y="368490"/>
                </a:cubicBezTo>
                <a:cubicBezTo>
                  <a:pt x="594622" y="379863"/>
                  <a:pt x="273900" y="297977"/>
                  <a:pt x="119226" y="327547"/>
                </a:cubicBezTo>
                <a:cubicBezTo>
                  <a:pt x="-35448" y="357117"/>
                  <a:pt x="-5878" y="451514"/>
                  <a:pt x="23692" y="545911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98344" y="3858904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“\ns2=”; s2.display();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28600" y="6320135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s2= </a:t>
            </a:r>
            <a:r>
              <a:rPr lang="en-US" sz="2400" b="1" dirty="0"/>
              <a:t>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207118" y="4671842"/>
            <a:ext cx="1876793" cy="1382120"/>
          </a:xfrm>
          <a:prstGeom prst="roundRect">
            <a:avLst/>
          </a:prstGeom>
          <a:noFill/>
          <a:ln w="412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hlinkClick r:id="rId2" action="ppaction://hlinkfile"/>
          </p:cNvPr>
          <p:cNvSpPr/>
          <p:nvPr/>
        </p:nvSpPr>
        <p:spPr>
          <a:xfrm>
            <a:off x="6743244" y="2985934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5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6" grpId="0"/>
      <p:bldP spid="17" grpId="0" animBg="1"/>
      <p:bldP spid="17" grpId="1" animBg="1"/>
      <p:bldP spid="18" grpId="0" animBg="1"/>
      <p:bldP spid="19" grpId="0" animBg="1"/>
      <p:bldP spid="24" grpId="0"/>
      <p:bldP spid="25" grpId="0" animBg="1"/>
      <p:bldP spid="26" grpId="0" animBg="1"/>
      <p:bldP spid="27" grpId="0"/>
      <p:bldP spid="29" grpId="0"/>
      <p:bldP spid="30" grpId="0" animBg="1"/>
      <p:bldP spid="42" grpId="0" animBg="1"/>
      <p:bldP spid="42" grpId="1" animBg="1"/>
      <p:bldP spid="47" grpId="0"/>
      <p:bldP spid="48" grpId="0" animBg="1"/>
      <p:bldP spid="49" grpId="0" animBg="1"/>
      <p:bldP spid="49" grpId="1" animBg="1"/>
      <p:bldP spid="50" grpId="0" animBg="1"/>
      <p:bldP spid="50" grpId="1" animBg="1"/>
      <p:bldP spid="53" grpId="0" animBg="1"/>
      <p:bldP spid="54" grpId="0"/>
      <p:bldP spid="55" grpId="0" animBg="1"/>
      <p:bldP spid="58" grpId="0"/>
      <p:bldP spid="64" grpId="0" animBg="1"/>
      <p:bldP spid="67" grpId="0" animBg="1"/>
      <p:bldP spid="68" grpId="0"/>
      <p:bldP spid="69" grpId="0" animBg="1"/>
      <p:bldP spid="70" grpId="0" animBg="1"/>
      <p:bldP spid="71" grpId="0" animBg="1"/>
      <p:bldP spid="71" grpId="1" animBg="1"/>
      <p:bldP spid="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0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Friend function </a:t>
            </a:r>
          </a:p>
          <a:p>
            <a:pPr lvl="1"/>
            <a:r>
              <a:rPr lang="en-US" dirty="0"/>
              <a:t>example program: Distance class</a:t>
            </a:r>
          </a:p>
          <a:p>
            <a:pPr lvl="1"/>
            <a:r>
              <a:rPr lang="en-US" dirty="0"/>
              <a:t>Friend function for functional notation</a:t>
            </a:r>
          </a:p>
          <a:p>
            <a:r>
              <a:rPr lang="en-US" dirty="0"/>
              <a:t>Friend classes</a:t>
            </a:r>
          </a:p>
          <a:p>
            <a:r>
              <a:rPr lang="en-US" dirty="0"/>
              <a:t>static </a:t>
            </a:r>
            <a:r>
              <a:rPr lang="en-US" dirty="0" smtClean="0"/>
              <a:t>functions </a:t>
            </a:r>
          </a:p>
          <a:p>
            <a:r>
              <a:rPr lang="en-US" dirty="0" smtClean="0"/>
              <a:t>Assignment operator and copy initialization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program </a:t>
            </a:r>
          </a:p>
          <a:p>
            <a:pPr lvl="1"/>
            <a:r>
              <a:rPr lang="en-US" dirty="0" smtClean="0"/>
              <a:t>Copy initialization </a:t>
            </a:r>
          </a:p>
          <a:p>
            <a:pPr lvl="1"/>
            <a:r>
              <a:rPr lang="en-US" dirty="0" smtClean="0"/>
              <a:t>Assignment operator overloaded </a:t>
            </a:r>
          </a:p>
          <a:p>
            <a:r>
              <a:rPr lang="en-US" dirty="0" smtClean="0"/>
              <a:t>Memory efficient string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Dynamic Type </a:t>
            </a:r>
            <a:r>
              <a:rPr lang="en-US" dirty="0" smtClean="0"/>
              <a:t>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d2 = d1;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It is similar to what assignment operator (d2 = d1) does</a:t>
            </a:r>
          </a:p>
          <a:p>
            <a:r>
              <a:rPr lang="en-US" dirty="0"/>
              <a:t>The difference is that copy initialization  also creates a new </a:t>
            </a:r>
            <a:r>
              <a:rPr lang="en-US" dirty="0" smtClean="0"/>
              <a:t>object  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88456" y="2097143"/>
            <a:ext cx="2326943" cy="1298030"/>
            <a:chOff x="5448300" y="1368970"/>
            <a:chExt cx="2552700" cy="1298030"/>
          </a:xfrm>
        </p:grpSpPr>
        <p:sp>
          <p:nvSpPr>
            <p:cNvPr id="6" name="Rectangle 5"/>
            <p:cNvSpPr/>
            <p:nvPr/>
          </p:nvSpPr>
          <p:spPr>
            <a:xfrm>
              <a:off x="5486400" y="1368970"/>
              <a:ext cx="2514600" cy="1298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7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6.5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feet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inches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48300" y="13689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u="sng" dirty="0" smtClean="0">
                  <a:solidFill>
                    <a:schemeClr val="tx1"/>
                  </a:solidFill>
                </a:rPr>
                <a:t>d1</a:t>
              </a:r>
              <a:endParaRPr lang="en-US" sz="24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2105799"/>
            <a:ext cx="2326943" cy="1298030"/>
            <a:chOff x="5448300" y="1368970"/>
            <a:chExt cx="2552700" cy="1298030"/>
          </a:xfrm>
        </p:grpSpPr>
        <p:sp>
          <p:nvSpPr>
            <p:cNvPr id="13" name="Rectangle 12"/>
            <p:cNvSpPr/>
            <p:nvPr/>
          </p:nvSpPr>
          <p:spPr>
            <a:xfrm>
              <a:off x="5486400" y="1368970"/>
              <a:ext cx="2514600" cy="1298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29400" y="1749197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feet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inches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48300" y="13689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u="sng" dirty="0" smtClean="0">
                  <a:solidFill>
                    <a:schemeClr val="tx1"/>
                  </a:solidFill>
                </a:rPr>
                <a:t>d2</a:t>
              </a:r>
              <a:endParaRPr lang="en-US" sz="24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810445" y="2495766"/>
            <a:ext cx="1159280" cy="3975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10445" y="2901959"/>
            <a:ext cx="1159280" cy="3975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6.5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696607" y="1939650"/>
            <a:ext cx="2254469" cy="662763"/>
          </a:xfrm>
          <a:custGeom>
            <a:avLst/>
            <a:gdLst>
              <a:gd name="connsiteX0" fmla="*/ 2254469 w 2254469"/>
              <a:gd name="connsiteY0" fmla="*/ 662763 h 662763"/>
              <a:gd name="connsiteX1" fmla="*/ 1119352 w 2254469"/>
              <a:gd name="connsiteY1" fmla="*/ 611 h 662763"/>
              <a:gd name="connsiteX2" fmla="*/ 0 w 2254469"/>
              <a:gd name="connsiteY2" fmla="*/ 568170 h 6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4469" h="662763">
                <a:moveTo>
                  <a:pt x="2254469" y="662763"/>
                </a:moveTo>
                <a:cubicBezTo>
                  <a:pt x="1874783" y="339569"/>
                  <a:pt x="1495097" y="16376"/>
                  <a:pt x="1119352" y="611"/>
                </a:cubicBezTo>
                <a:cubicBezTo>
                  <a:pt x="743607" y="-15155"/>
                  <a:pt x="371803" y="276507"/>
                  <a:pt x="0" y="568170"/>
                </a:cubicBezTo>
              </a:path>
            </a:pathLst>
          </a:custGeom>
          <a:ln w="34925">
            <a:solidFill>
              <a:srgbClr val="FF0000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82556" y="3185737"/>
            <a:ext cx="2815816" cy="395663"/>
          </a:xfrm>
          <a:custGeom>
            <a:avLst/>
            <a:gdLst>
              <a:gd name="connsiteX0" fmla="*/ 2815816 w 2815816"/>
              <a:gd name="connsiteY0" fmla="*/ 0 h 395663"/>
              <a:gd name="connsiteX1" fmla="*/ 403692 w 2815816"/>
              <a:gd name="connsiteY1" fmla="*/ 394138 h 395663"/>
              <a:gd name="connsiteX2" fmla="*/ 25320 w 2815816"/>
              <a:gd name="connsiteY2" fmla="*/ 110359 h 3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816" h="395663">
                <a:moveTo>
                  <a:pt x="2815816" y="0"/>
                </a:moveTo>
                <a:cubicBezTo>
                  <a:pt x="1842295" y="187872"/>
                  <a:pt x="868775" y="375745"/>
                  <a:pt x="403692" y="394138"/>
                </a:cubicBezTo>
                <a:cubicBezTo>
                  <a:pt x="-61391" y="412531"/>
                  <a:pt x="-18036" y="261445"/>
                  <a:pt x="25320" y="110359"/>
                </a:cubicBezTo>
              </a:path>
            </a:pathLst>
          </a:custGeom>
          <a:ln w="34925">
            <a:solidFill>
              <a:srgbClr val="FF0000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8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program – assignment and copy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196975"/>
            <a:ext cx="3581400" cy="452431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alpha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230188" lvl="1">
              <a:defRPr/>
            </a:pPr>
            <a:r>
              <a:rPr lang="en-US" sz="2400" b="1" dirty="0"/>
              <a:t>   </a:t>
            </a:r>
            <a:r>
              <a:rPr lang="en-US" sz="2400" b="1" dirty="0" err="1"/>
              <a:t>int</a:t>
            </a:r>
            <a:r>
              <a:rPr lang="en-US" sz="2400" b="1" dirty="0"/>
              <a:t> data;</a:t>
            </a: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07988" lvl="1">
              <a:defRPr/>
            </a:pPr>
            <a:r>
              <a:rPr lang="en-US" sz="2400" b="1" dirty="0"/>
              <a:t>alpha() </a:t>
            </a:r>
            <a:r>
              <a:rPr lang="en-US" sz="2400" b="1" dirty="0" smtClean="0"/>
              <a:t> { </a:t>
            </a:r>
            <a:r>
              <a:rPr lang="en-US" sz="2400" b="1" dirty="0"/>
              <a:t>}</a:t>
            </a:r>
          </a:p>
          <a:p>
            <a:pPr marL="407988" lvl="1">
              <a:defRPr/>
            </a:pPr>
            <a:r>
              <a:rPr lang="en-US" sz="2400" b="1" dirty="0"/>
              <a:t>alpha(</a:t>
            </a:r>
            <a:r>
              <a:rPr lang="en-US" sz="2400" b="1" dirty="0" err="1"/>
              <a:t>int</a:t>
            </a:r>
            <a:r>
              <a:rPr lang="en-US" sz="2400" b="1" dirty="0"/>
              <a:t> d</a:t>
            </a:r>
            <a:r>
              <a:rPr lang="en-US" sz="2400" b="1" dirty="0" smtClean="0"/>
              <a:t>)</a:t>
            </a:r>
            <a:endParaRPr lang="en-US" sz="2400" b="1" dirty="0">
              <a:solidFill>
                <a:srgbClr val="00B0F0"/>
              </a:solidFill>
            </a:endParaRPr>
          </a:p>
          <a:p>
            <a:pPr marL="407988" lvl="1">
              <a:defRPr/>
            </a:pPr>
            <a:r>
              <a:rPr lang="en-US" sz="2400" b="1" dirty="0"/>
              <a:t>{ data = d; }</a:t>
            </a:r>
          </a:p>
          <a:p>
            <a:pPr marL="407988" lvl="1">
              <a:defRPr/>
            </a:pPr>
            <a:r>
              <a:rPr lang="en-US" sz="2400" b="1" dirty="0">
                <a:solidFill>
                  <a:srgbClr val="7030A0"/>
                </a:solidFill>
              </a:rPr>
              <a:t>alpha(alpha&amp; a</a:t>
            </a:r>
            <a:r>
              <a:rPr lang="en-US" sz="2400" b="1" dirty="0" smtClean="0">
                <a:solidFill>
                  <a:srgbClr val="7030A0"/>
                </a:solidFill>
              </a:rPr>
              <a:t>) 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574675" lvl="1">
              <a:defRPr/>
            </a:pPr>
            <a:r>
              <a:rPr lang="en-US" sz="2400" b="1" dirty="0"/>
              <a:t>data = </a:t>
            </a:r>
            <a:r>
              <a:rPr lang="en-US" sz="2400" b="1" dirty="0" err="1"/>
              <a:t>a.data</a:t>
            </a:r>
            <a:r>
              <a:rPr lang="en-US" sz="2400" b="1" dirty="0"/>
              <a:t>;</a:t>
            </a:r>
          </a:p>
          <a:p>
            <a:pPr marL="5746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nCopy</a:t>
            </a:r>
            <a:r>
              <a:rPr lang="en-US" sz="2400" b="1" dirty="0"/>
              <a:t> constructor invoked”;</a:t>
            </a:r>
          </a:p>
          <a:p>
            <a:pPr marL="407988" lvl="1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191000" y="1219200"/>
            <a:ext cx="41910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07988" lvl="1">
              <a:defRPr/>
            </a:pPr>
            <a:r>
              <a:rPr lang="en-US" sz="2400" b="1" dirty="0" smtClean="0"/>
              <a:t>void </a:t>
            </a:r>
            <a:r>
              <a:rPr lang="en-US" sz="2400" b="1" dirty="0"/>
              <a:t>display</a:t>
            </a:r>
            <a:r>
              <a:rPr lang="en-US" sz="2400" b="1" dirty="0" smtClean="0"/>
              <a:t>()</a:t>
            </a:r>
            <a:endParaRPr lang="en-US" sz="2400" b="1" dirty="0"/>
          </a:p>
          <a:p>
            <a:pPr marL="407988" lvl="1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data; }</a:t>
            </a:r>
          </a:p>
          <a:p>
            <a:pPr marL="407988" lvl="1">
              <a:defRPr/>
            </a:pPr>
            <a:r>
              <a:rPr lang="en-US" sz="2400" b="1" dirty="0">
                <a:solidFill>
                  <a:srgbClr val="7030A0"/>
                </a:solidFill>
              </a:rPr>
              <a:t>void operator = (alpha&amp; a</a:t>
            </a:r>
            <a:r>
              <a:rPr lang="en-US" sz="2400" b="1" dirty="0" smtClean="0">
                <a:solidFill>
                  <a:srgbClr val="7030A0"/>
                </a:solidFill>
              </a:rPr>
              <a:t>)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515938" lvl="1">
              <a:defRPr/>
            </a:pPr>
            <a:r>
              <a:rPr lang="en-US" sz="2400" b="1" dirty="0"/>
              <a:t>data = </a:t>
            </a:r>
            <a:r>
              <a:rPr lang="en-US" sz="2400" b="1" dirty="0" err="1"/>
              <a:t>a.data</a:t>
            </a:r>
            <a:r>
              <a:rPr lang="en-US" sz="2400" b="1" dirty="0"/>
              <a:t>;</a:t>
            </a:r>
          </a:p>
          <a:p>
            <a:pPr marL="51593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nAssignment</a:t>
            </a:r>
            <a:r>
              <a:rPr lang="en-US" sz="2400" b="1" dirty="0"/>
              <a:t> operator invoked”;</a:t>
            </a:r>
          </a:p>
          <a:p>
            <a:pPr marL="407988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4343400"/>
            <a:ext cx="4212021" cy="83099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9063">
              <a:defRPr/>
            </a:pPr>
            <a:r>
              <a:rPr lang="en-US" sz="2400" b="1" dirty="0" smtClean="0"/>
              <a:t>a2 </a:t>
            </a:r>
            <a:r>
              <a:rPr lang="en-US" sz="2400" b="1" dirty="0"/>
              <a:t>= a1; </a:t>
            </a:r>
            <a:endParaRPr lang="en-US" sz="2400" b="1" dirty="0" smtClean="0"/>
          </a:p>
          <a:p>
            <a:pPr marL="119063">
              <a:defRPr/>
            </a:pP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114800" y="4691033"/>
            <a:ext cx="3200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19063">
              <a:defRPr/>
            </a:pPr>
            <a:r>
              <a:rPr lang="en-US" sz="2400" b="1" dirty="0" smtClean="0"/>
              <a:t>alpha </a:t>
            </a:r>
            <a:r>
              <a:rPr lang="en-US" sz="2400" b="1" dirty="0"/>
              <a:t>a3(a1);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5326117"/>
            <a:ext cx="4343400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/>
              <a:t>Program Output</a:t>
            </a:r>
          </a:p>
          <a:p>
            <a:pPr>
              <a:defRPr/>
            </a:pPr>
            <a:r>
              <a:rPr lang="en-US" sz="2400" b="1" dirty="0"/>
              <a:t>Assignment operator </a:t>
            </a:r>
            <a:r>
              <a:rPr lang="en-US" sz="2400" b="1" dirty="0" smtClean="0"/>
              <a:t>invoked</a:t>
            </a:r>
          </a:p>
          <a:p>
            <a:pPr>
              <a:defRPr/>
            </a:pPr>
            <a:endParaRPr lang="en-US" sz="24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180489" y="6058902"/>
            <a:ext cx="434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Copy </a:t>
            </a:r>
            <a:r>
              <a:rPr lang="en-US" sz="2400" b="1" dirty="0"/>
              <a:t>constructor </a:t>
            </a:r>
            <a:r>
              <a:rPr lang="en-US" sz="2400" b="1" dirty="0" smtClean="0"/>
              <a:t>invoked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7271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Copy constructor is invoked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dirty="0"/>
              <a:t>Copy constructor may be invoked when an object is defined</a:t>
            </a:r>
          </a:p>
          <a:p>
            <a:pPr marL="914400" lvl="1" indent="-514350">
              <a:buFont typeface="Arial" charset="0"/>
              <a:buNone/>
            </a:pPr>
            <a:r>
              <a:rPr lang="en-US" sz="3200" dirty="0"/>
              <a:t>	e.g. alpha a3 = a2; or alpha a3(a2);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dirty="0"/>
              <a:t>when arguments are passed by value to </a:t>
            </a:r>
            <a:r>
              <a:rPr lang="en-US" dirty="0" smtClean="0"/>
              <a:t>functions. </a:t>
            </a:r>
            <a:endParaRPr lang="en-US" sz="2800" dirty="0" smtClean="0"/>
          </a:p>
          <a:p>
            <a:pPr lvl="1"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dirty="0" smtClean="0"/>
              <a:t>            </a:t>
            </a:r>
            <a:r>
              <a:rPr lang="en-US" sz="3000" dirty="0" smtClean="0"/>
              <a:t>void </a:t>
            </a:r>
            <a:r>
              <a:rPr lang="en-US" sz="3000" dirty="0" err="1" smtClean="0"/>
              <a:t>func</a:t>
            </a:r>
            <a:r>
              <a:rPr lang="en-US" sz="3000" dirty="0" smtClean="0"/>
              <a:t>(alpha a) {  . . .  }</a:t>
            </a:r>
          </a:p>
          <a:p>
            <a:pPr>
              <a:buFont typeface="Arial" charset="0"/>
              <a:buNone/>
            </a:pPr>
            <a:r>
              <a:rPr lang="en-US" sz="3000" dirty="0" smtClean="0"/>
              <a:t>	   called by the statement</a:t>
            </a:r>
          </a:p>
          <a:p>
            <a:pPr lvl="1">
              <a:buFont typeface="Arial" charset="0"/>
              <a:buNone/>
            </a:pPr>
            <a:r>
              <a:rPr lang="en-US" sz="3000" dirty="0" smtClean="0"/>
              <a:t>	              </a:t>
            </a:r>
            <a:r>
              <a:rPr lang="en-US" sz="3000" dirty="0" err="1" smtClean="0"/>
              <a:t>func</a:t>
            </a:r>
            <a:r>
              <a:rPr lang="en-US" sz="3000" dirty="0" smtClean="0"/>
              <a:t>(a1);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when </a:t>
            </a:r>
            <a:r>
              <a:rPr lang="en-US" dirty="0"/>
              <a:t>values are returned from </a:t>
            </a:r>
            <a:r>
              <a:rPr lang="en-US" dirty="0" smtClean="0"/>
              <a:t>functions</a:t>
            </a:r>
          </a:p>
          <a:p>
            <a:pPr marL="0" lvl="1" indent="0">
              <a:buNone/>
            </a:pPr>
            <a:r>
              <a:rPr lang="en-US" sz="2400" dirty="0" smtClean="0"/>
              <a:t>	</a:t>
            </a:r>
            <a:r>
              <a:rPr lang="en-US" sz="3000" dirty="0"/>
              <a:t>alpha </a:t>
            </a:r>
            <a:r>
              <a:rPr lang="en-US" sz="3000" dirty="0" err="1"/>
              <a:t>func</a:t>
            </a:r>
            <a:r>
              <a:rPr lang="en-US" sz="3000" dirty="0"/>
              <a:t>();</a:t>
            </a:r>
          </a:p>
          <a:p>
            <a:pPr marL="0" lvl="1" indent="0">
              <a:buNone/>
            </a:pPr>
            <a:r>
              <a:rPr lang="en-US" sz="3000" dirty="0"/>
              <a:t>	a2 = </a:t>
            </a:r>
            <a:r>
              <a:rPr lang="en-US" sz="3000" dirty="0" err="1"/>
              <a:t>func</a:t>
            </a:r>
            <a:r>
              <a:rPr lang="en-US" sz="3000" dirty="0" smtClean="0"/>
              <a:t>();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5943600" y="4343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Alpha a = a1;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887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</a:t>
            </a:r>
            <a:r>
              <a:rPr lang="en-US" u="sng" dirty="0"/>
              <a:t>alpha(alpha a)</a:t>
            </a:r>
            <a:r>
              <a:rPr lang="en-US" dirty="0"/>
              <a:t> Constructor?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Do we need to use a reference in </a:t>
            </a:r>
            <a:r>
              <a:rPr lang="en-US" dirty="0" smtClean="0"/>
              <a:t>the argument </a:t>
            </a:r>
            <a:r>
              <a:rPr lang="en-US" dirty="0"/>
              <a:t>to the copy constructor</a:t>
            </a:r>
            <a:r>
              <a:rPr lang="en-US" dirty="0" smtClean="0"/>
              <a:t>? </a:t>
            </a:r>
            <a:r>
              <a:rPr lang="en-US" i="1" dirty="0">
                <a:solidFill>
                  <a:srgbClr val="FF0000"/>
                </a:solidFill>
              </a:rPr>
              <a:t>alpha(alpha </a:t>
            </a:r>
            <a:r>
              <a:rPr lang="en-US" i="1" dirty="0" smtClean="0">
                <a:solidFill>
                  <a:srgbClr val="FF0000"/>
                </a:solidFill>
              </a:rPr>
              <a:t>&amp;a</a:t>
            </a:r>
            <a:r>
              <a:rPr lang="en-US" i="1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/>
              <a:t>Could we pass by value instead? </a:t>
            </a:r>
            <a:r>
              <a:rPr lang="en-US" i="1" dirty="0">
                <a:solidFill>
                  <a:srgbClr val="FF0000"/>
                </a:solidFill>
              </a:rPr>
              <a:t>alpha(alpha a)</a:t>
            </a:r>
            <a:endParaRPr lang="en-US" dirty="0">
              <a:solidFill>
                <a:srgbClr val="FF0000"/>
              </a:solidFill>
            </a:endParaRPr>
          </a:p>
          <a:p>
            <a:pPr marL="346075" indent="0">
              <a:buNone/>
            </a:pPr>
            <a:r>
              <a:rPr lang="en-US" dirty="0"/>
              <a:t>No, the compiler complains that it is out of memory if we try to </a:t>
            </a:r>
            <a:r>
              <a:rPr lang="en-US" dirty="0" smtClean="0"/>
              <a:t>compile</a:t>
            </a:r>
            <a:endParaRPr lang="en-US" sz="2400" i="1" dirty="0"/>
          </a:p>
          <a:p>
            <a:pPr>
              <a:defRPr/>
            </a:pPr>
            <a:r>
              <a:rPr lang="en-US" sz="3600" dirty="0"/>
              <a:t>Why?</a:t>
            </a:r>
          </a:p>
          <a:p>
            <a:pPr marL="627063" indent="-282575">
              <a:defRPr/>
            </a:pPr>
            <a:r>
              <a:rPr lang="en-US" dirty="0"/>
              <a:t>Because when an argument is passed by value, a copy of it is constructed What makes the copy? </a:t>
            </a:r>
          </a:p>
          <a:p>
            <a:pPr marL="627063" indent="-282575">
              <a:defRPr/>
            </a:pPr>
            <a:r>
              <a:rPr lang="en-US" dirty="0"/>
              <a:t>The copy constructor. But this </a:t>
            </a:r>
            <a:r>
              <a:rPr lang="en-US" i="1" dirty="0"/>
              <a:t>is the copy constructor, so it calls itself</a:t>
            </a:r>
          </a:p>
          <a:p>
            <a:pPr marL="627063" indent="-282575">
              <a:defRPr/>
            </a:pPr>
            <a:r>
              <a:rPr lang="en-US" dirty="0"/>
              <a:t>It calls itself over and over until the compiler runs out of memory.</a:t>
            </a:r>
          </a:p>
        </p:txBody>
      </p:sp>
    </p:spTree>
    <p:extLst>
      <p:ext uri="{BB962C8B-B14F-4D97-AF65-F5344CB8AC3E}">
        <p14:creationId xmlns:p14="http://schemas.microsoft.com/office/powerpoint/2010/main" xmlns="" val="59735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Memory-Efficient String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4770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Defects with the String Class</a:t>
            </a:r>
          </a:p>
          <a:p>
            <a:pPr lvl="1"/>
            <a:r>
              <a:rPr lang="en-US" dirty="0" smtClean="0"/>
              <a:t>String object contains an </a:t>
            </a:r>
            <a:r>
              <a:rPr lang="en-US" dirty="0"/>
              <a:t>array of char</a:t>
            </a:r>
          </a:p>
          <a:p>
            <a:pPr lvl="1"/>
            <a:r>
              <a:rPr lang="en-US" dirty="0"/>
              <a:t> s2 = s1;</a:t>
            </a:r>
          </a:p>
          <a:p>
            <a:pPr lvl="1"/>
            <a:r>
              <a:rPr lang="en-US" dirty="0"/>
              <a:t>problem with this is that the same string now exists in two (or more) places in </a:t>
            </a:r>
            <a:r>
              <a:rPr lang="en-US" dirty="0" smtClean="0"/>
              <a:t>memory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en-US" dirty="0"/>
              <a:t>An efficient approach</a:t>
            </a:r>
          </a:p>
          <a:p>
            <a:pPr marL="800100" lvl="1" indent="-342900" eaLnBrk="0" hangingPunct="0">
              <a:buFont typeface="Arial" charset="0"/>
              <a:buChar char="•"/>
              <a:defRPr/>
            </a:pPr>
            <a:r>
              <a:rPr lang="en-US" dirty="0"/>
              <a:t>String object contain its own char*</a:t>
            </a:r>
          </a:p>
          <a:p>
            <a:pPr marL="800100" lvl="1" indent="-342900" eaLnBrk="0" hangingPunct="0">
              <a:buFont typeface="Arial" charset="0"/>
              <a:buChar char="•"/>
              <a:defRPr/>
            </a:pPr>
            <a:r>
              <a:rPr lang="en-US" dirty="0"/>
              <a:t>s2 = s1;</a:t>
            </a:r>
          </a:p>
          <a:p>
            <a:pPr marL="800100" lvl="1" indent="-342900" eaLnBrk="0" hangingPunct="0">
              <a:buFont typeface="Arial" charset="0"/>
              <a:buChar char="•"/>
              <a:defRPr/>
            </a:pPr>
            <a:r>
              <a:rPr lang="en-US" dirty="0"/>
              <a:t>This is efficient, since only a single copy of the string itself needs to be stored in </a:t>
            </a:r>
            <a:r>
              <a:rPr lang="en-US" dirty="0" smtClean="0"/>
              <a:t>memory</a:t>
            </a:r>
            <a:endParaRPr lang="en-US" sz="36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2745" y="1371600"/>
            <a:ext cx="2062655" cy="1066800"/>
            <a:chOff x="6248400" y="1714500"/>
            <a:chExt cx="2286000" cy="800100"/>
          </a:xfrm>
        </p:grpSpPr>
        <p:sp>
          <p:nvSpPr>
            <p:cNvPr id="5" name="Rectangle 4"/>
            <p:cNvSpPr/>
            <p:nvPr/>
          </p:nvSpPr>
          <p:spPr>
            <a:xfrm>
              <a:off x="6248400" y="1714500"/>
              <a:ext cx="2286000" cy="266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2060"/>
                  </a:solidFill>
                </a:rPr>
                <a:t>S1</a:t>
              </a:r>
              <a:endParaRPr 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48400" y="1981200"/>
              <a:ext cx="22860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This is a long string in memory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6894786" y="2743200"/>
            <a:ext cx="2020614" cy="1066800"/>
            <a:chOff x="6248400" y="3390900"/>
            <a:chExt cx="2286000" cy="800100"/>
          </a:xfrm>
        </p:grpSpPr>
        <p:sp>
          <p:nvSpPr>
            <p:cNvPr id="8" name="Rectangle 7"/>
            <p:cNvSpPr/>
            <p:nvPr/>
          </p:nvSpPr>
          <p:spPr>
            <a:xfrm>
              <a:off x="6248400" y="3390900"/>
              <a:ext cx="2286000" cy="266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2060"/>
                  </a:solidFill>
                </a:rPr>
                <a:t>S2</a:t>
              </a:r>
              <a:endParaRPr 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3657600"/>
              <a:ext cx="22860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80791" y="4191000"/>
            <a:ext cx="1203434" cy="762000"/>
            <a:chOff x="6705600" y="4191000"/>
            <a:chExt cx="1203434" cy="7620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709541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rgbClr val="002060"/>
                  </a:solidFill>
                </a:rPr>
                <a:t>S1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05600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848600" y="4201510"/>
            <a:ext cx="1203434" cy="762000"/>
            <a:chOff x="6689834" y="4191000"/>
            <a:chExt cx="1203434" cy="7620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rgbClr val="002060"/>
                  </a:solidFill>
                </a:rPr>
                <a:t>S2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629400" y="5486400"/>
            <a:ext cx="2422634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This is a long string in memory</a:t>
            </a:r>
          </a:p>
        </p:txBody>
      </p:sp>
      <p:sp>
        <p:nvSpPr>
          <p:cNvPr id="19" name="Freeform 18"/>
          <p:cNvSpPr/>
          <p:nvPr/>
        </p:nvSpPr>
        <p:spPr>
          <a:xfrm>
            <a:off x="6670478" y="4745421"/>
            <a:ext cx="392474" cy="740979"/>
          </a:xfrm>
          <a:custGeom>
            <a:avLst/>
            <a:gdLst>
              <a:gd name="connsiteX0" fmla="*/ 392474 w 392474"/>
              <a:gd name="connsiteY0" fmla="*/ 0 h 740979"/>
              <a:gd name="connsiteX1" fmla="*/ 45632 w 392474"/>
              <a:gd name="connsiteY1" fmla="*/ 394138 h 740979"/>
              <a:gd name="connsiteX2" fmla="*/ 14101 w 392474"/>
              <a:gd name="connsiteY2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474" h="740979">
                <a:moveTo>
                  <a:pt x="392474" y="0"/>
                </a:moveTo>
                <a:cubicBezTo>
                  <a:pt x="250584" y="135321"/>
                  <a:pt x="108694" y="270642"/>
                  <a:pt x="45632" y="394138"/>
                </a:cubicBezTo>
                <a:cubicBezTo>
                  <a:pt x="-17430" y="517634"/>
                  <a:pt x="-1665" y="629306"/>
                  <a:pt x="14101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73766" y="4745421"/>
            <a:ext cx="1418896" cy="740979"/>
          </a:xfrm>
          <a:custGeom>
            <a:avLst/>
            <a:gdLst>
              <a:gd name="connsiteX0" fmla="*/ 1418896 w 1418896"/>
              <a:gd name="connsiteY0" fmla="*/ 0 h 740979"/>
              <a:gd name="connsiteX1" fmla="*/ 945931 w 1418896"/>
              <a:gd name="connsiteY1" fmla="*/ 394138 h 740979"/>
              <a:gd name="connsiteX2" fmla="*/ 346841 w 1418896"/>
              <a:gd name="connsiteY2" fmla="*/ 425669 h 740979"/>
              <a:gd name="connsiteX3" fmla="*/ 0 w 1418896"/>
              <a:gd name="connsiteY3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896" h="740979">
                <a:moveTo>
                  <a:pt x="1418896" y="0"/>
                </a:moveTo>
                <a:cubicBezTo>
                  <a:pt x="1271751" y="161596"/>
                  <a:pt x="1124607" y="323193"/>
                  <a:pt x="945931" y="394138"/>
                </a:cubicBezTo>
                <a:cubicBezTo>
                  <a:pt x="767255" y="465083"/>
                  <a:pt x="504496" y="367862"/>
                  <a:pt x="346841" y="425669"/>
                </a:cubicBezTo>
                <a:cubicBezTo>
                  <a:pt x="189186" y="483476"/>
                  <a:pt x="94593" y="612227"/>
                  <a:pt x="0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894786" y="3098800"/>
            <a:ext cx="2020614" cy="71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This is a long string in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347968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efficient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this system we need to be careful when we destroy a String object</a:t>
            </a:r>
          </a:p>
          <a:p>
            <a:r>
              <a:rPr lang="en-US" dirty="0" smtClean="0"/>
              <a:t>Consider a situation in which several objects are point to same string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553200" y="3352800"/>
            <a:ext cx="1203434" cy="762000"/>
            <a:chOff x="6705600" y="4191000"/>
            <a:chExt cx="1203434" cy="762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6709541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705600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821009" y="3363310"/>
            <a:ext cx="1203434" cy="762000"/>
            <a:chOff x="6689834" y="4191000"/>
            <a:chExt cx="1203434" cy="762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S3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6324600" y="4648200"/>
            <a:ext cx="2422634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This is a long string in memory</a:t>
            </a:r>
          </a:p>
        </p:txBody>
      </p:sp>
      <p:sp>
        <p:nvSpPr>
          <p:cNvPr id="11" name="Freeform 10"/>
          <p:cNvSpPr/>
          <p:nvPr/>
        </p:nvSpPr>
        <p:spPr>
          <a:xfrm>
            <a:off x="6642887" y="3907221"/>
            <a:ext cx="392474" cy="740979"/>
          </a:xfrm>
          <a:custGeom>
            <a:avLst/>
            <a:gdLst>
              <a:gd name="connsiteX0" fmla="*/ 392474 w 392474"/>
              <a:gd name="connsiteY0" fmla="*/ 0 h 740979"/>
              <a:gd name="connsiteX1" fmla="*/ 45632 w 392474"/>
              <a:gd name="connsiteY1" fmla="*/ 394138 h 740979"/>
              <a:gd name="connsiteX2" fmla="*/ 14101 w 392474"/>
              <a:gd name="connsiteY2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474" h="740979">
                <a:moveTo>
                  <a:pt x="392474" y="0"/>
                </a:moveTo>
                <a:cubicBezTo>
                  <a:pt x="250584" y="135321"/>
                  <a:pt x="108694" y="270642"/>
                  <a:pt x="45632" y="394138"/>
                </a:cubicBezTo>
                <a:cubicBezTo>
                  <a:pt x="-17430" y="517634"/>
                  <a:pt x="-1665" y="629306"/>
                  <a:pt x="14101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46175" y="3907221"/>
            <a:ext cx="1418896" cy="740979"/>
          </a:xfrm>
          <a:custGeom>
            <a:avLst/>
            <a:gdLst>
              <a:gd name="connsiteX0" fmla="*/ 1418896 w 1418896"/>
              <a:gd name="connsiteY0" fmla="*/ 0 h 740979"/>
              <a:gd name="connsiteX1" fmla="*/ 945931 w 1418896"/>
              <a:gd name="connsiteY1" fmla="*/ 394138 h 740979"/>
              <a:gd name="connsiteX2" fmla="*/ 346841 w 1418896"/>
              <a:gd name="connsiteY2" fmla="*/ 425669 h 740979"/>
              <a:gd name="connsiteX3" fmla="*/ 0 w 1418896"/>
              <a:gd name="connsiteY3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896" h="740979">
                <a:moveTo>
                  <a:pt x="1418896" y="0"/>
                </a:moveTo>
                <a:cubicBezTo>
                  <a:pt x="1271751" y="161596"/>
                  <a:pt x="1124607" y="323193"/>
                  <a:pt x="945931" y="394138"/>
                </a:cubicBezTo>
                <a:cubicBezTo>
                  <a:pt x="767255" y="465083"/>
                  <a:pt x="504496" y="367862"/>
                  <a:pt x="346841" y="425669"/>
                </a:cubicBezTo>
                <a:cubicBezTo>
                  <a:pt x="189186" y="483476"/>
                  <a:pt x="94593" y="612227"/>
                  <a:pt x="0" y="740979"/>
                </a:cubicBez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257800" y="3352800"/>
            <a:ext cx="1203434" cy="762000"/>
            <a:chOff x="6705600" y="4191000"/>
            <a:chExt cx="1203434" cy="762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709541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705600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5722883" y="3888828"/>
            <a:ext cx="740979" cy="740979"/>
          </a:xfrm>
          <a:custGeom>
            <a:avLst/>
            <a:gdLst>
              <a:gd name="connsiteX0" fmla="*/ 0 w 740979"/>
              <a:gd name="connsiteY0" fmla="*/ 0 h 740979"/>
              <a:gd name="connsiteX1" fmla="*/ 740979 w 740979"/>
              <a:gd name="connsiteY1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979" h="740979">
                <a:moveTo>
                  <a:pt x="0" y="0"/>
                </a:moveTo>
                <a:lnTo>
                  <a:pt x="740979" y="740979"/>
                </a:lnTo>
              </a:path>
            </a:pathLst>
          </a:custGeom>
          <a:ln w="4127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505200"/>
            <a:ext cx="4572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3551237"/>
            <a:ext cx="4804541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one string object is deleted, it will also delete the string it is pointing</a:t>
            </a:r>
          </a:p>
          <a:p>
            <a:r>
              <a:rPr lang="en-US" dirty="0" smtClean="0"/>
              <a:t>Other object point to memory that does not contain the string</a:t>
            </a:r>
          </a:p>
        </p:txBody>
      </p:sp>
    </p:spTree>
    <p:extLst>
      <p:ext uri="{BB962C8B-B14F-4D97-AF65-F5344CB8AC3E}">
        <p14:creationId xmlns:p14="http://schemas.microsoft.com/office/powerpoint/2010/main" xmlns="" val="283251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13400</TotalTime>
  <Words>1091</Words>
  <Application>Microsoft Office PowerPoint</Application>
  <PresentationFormat>On-screen Show (4:3)</PresentationFormat>
  <Paragraphs>245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myPresentation1</vt:lpstr>
      <vt:lpstr>CSC241: Object Oriented Programming</vt:lpstr>
      <vt:lpstr>Previous Lecture</vt:lpstr>
      <vt:lpstr>Today’s Lecture</vt:lpstr>
      <vt:lpstr>The Copy Constructor</vt:lpstr>
      <vt:lpstr>Example program – assignment and copy constructor</vt:lpstr>
      <vt:lpstr>When Copy constructor is invoked</vt:lpstr>
      <vt:lpstr>Why Not alpha(alpha a) Constructor?</vt:lpstr>
      <vt:lpstr>A Memory-Efficient String Class</vt:lpstr>
      <vt:lpstr>Problem with efficient approach</vt:lpstr>
      <vt:lpstr>Cont.</vt:lpstr>
      <vt:lpstr>Solution: A String-Counter Class</vt:lpstr>
      <vt:lpstr>Cont.</vt:lpstr>
      <vt:lpstr>Slide 13</vt:lpstr>
      <vt:lpstr>Example program</vt:lpstr>
      <vt:lpstr>Cont.</vt:lpstr>
      <vt:lpstr>Cont.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851</cp:revision>
  <dcterms:created xsi:type="dcterms:W3CDTF">2006-08-16T00:00:00Z</dcterms:created>
  <dcterms:modified xsi:type="dcterms:W3CDTF">2012-11-05T11:57:02Z</dcterms:modified>
</cp:coreProperties>
</file>