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445" r:id="rId2"/>
    <p:sldId id="1073" r:id="rId3"/>
    <p:sldId id="1096" r:id="rId4"/>
    <p:sldId id="1135" r:id="rId5"/>
    <p:sldId id="1139" r:id="rId6"/>
    <p:sldId id="1154" r:id="rId7"/>
    <p:sldId id="1140" r:id="rId8"/>
    <p:sldId id="1143" r:id="rId9"/>
    <p:sldId id="1141" r:id="rId10"/>
    <p:sldId id="1142" r:id="rId11"/>
    <p:sldId id="1144" r:id="rId12"/>
    <p:sldId id="1145" r:id="rId13"/>
    <p:sldId id="1146" r:id="rId14"/>
    <p:sldId id="1147" r:id="rId15"/>
    <p:sldId id="1149" r:id="rId16"/>
    <p:sldId id="1150" r:id="rId17"/>
    <p:sldId id="1151" r:id="rId18"/>
    <p:sldId id="1152" r:id="rId19"/>
    <p:sldId id="1153" r:id="rId20"/>
    <p:sldId id="1155" r:id="rId21"/>
    <p:sldId id="115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70" d="100"/>
          <a:sy n="70" d="100"/>
        </p:scale>
        <p:origin x="-40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rogram/safe_string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rogram/dynamic_type_dynamic_cast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program/dynamic_type_conversion.cp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program/typeid_example.cp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ogram/safe_string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23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143000"/>
            <a:ext cx="64008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where 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private:</a:t>
            </a:r>
          </a:p>
          <a:p>
            <a:pPr marL="166688">
              <a:defRPr/>
            </a:pPr>
            <a:r>
              <a:rPr lang="en-US" sz="2400" dirty="0"/>
              <a:t>   char </a:t>
            </a:r>
            <a:r>
              <a:rPr lang="en-US" sz="2400" dirty="0" err="1"/>
              <a:t>charray</a:t>
            </a:r>
            <a:r>
              <a:rPr lang="en-US" sz="2400" dirty="0"/>
              <a:t>[10]; </a:t>
            </a:r>
          </a:p>
          <a:p>
            <a:pPr marL="166688">
              <a:defRPr/>
            </a:pPr>
            <a:r>
              <a:rPr lang="en-US" sz="2400" dirty="0"/>
              <a:t>public:</a:t>
            </a:r>
          </a:p>
          <a:p>
            <a:pPr marL="344488">
              <a:defRPr/>
            </a:pPr>
            <a:r>
              <a:rPr lang="en-US" sz="2400" dirty="0"/>
              <a:t>void reveal()</a:t>
            </a:r>
          </a:p>
          <a:p>
            <a:pPr marL="344488">
              <a:defRPr/>
            </a:pPr>
            <a:r>
              <a:rPr lang="en-US" sz="2400" dirty="0"/>
              <a:t>{    </a:t>
            </a: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nMy</a:t>
            </a:r>
            <a:r>
              <a:rPr lang="en-US" sz="2400" dirty="0"/>
              <a:t> object’s address is “ &lt;&lt; this; }</a:t>
            </a:r>
          </a:p>
          <a:p>
            <a:pPr>
              <a:defRPr/>
            </a:pP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where w1, w2, w3; </a:t>
            </a:r>
          </a:p>
          <a:p>
            <a:pPr marL="166688">
              <a:defRPr/>
            </a:pPr>
            <a:r>
              <a:rPr lang="en-US" sz="2400" dirty="0"/>
              <a:t>w1.reveal(); </a:t>
            </a:r>
          </a:p>
          <a:p>
            <a:pPr marL="166688">
              <a:defRPr/>
            </a:pPr>
            <a:r>
              <a:rPr lang="en-US" sz="2400" dirty="0"/>
              <a:t>w2.reveal();</a:t>
            </a:r>
          </a:p>
          <a:p>
            <a:pPr marL="166688">
              <a:defRPr/>
            </a:pPr>
            <a:r>
              <a:rPr lang="en-US" sz="2400" dirty="0"/>
              <a:t>w3.reveal();</a:t>
            </a:r>
          </a:p>
          <a:p>
            <a:pPr marL="166688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343400" y="4098429"/>
            <a:ext cx="4648200" cy="16927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u="sng" dirty="0"/>
              <a:t>Program Output</a:t>
            </a:r>
          </a:p>
          <a:p>
            <a:pPr>
              <a:defRPr/>
            </a:pPr>
            <a:r>
              <a:rPr lang="en-US" sz="2600" dirty="0"/>
              <a:t>My object’s address is 0x8f4effec</a:t>
            </a:r>
          </a:p>
          <a:p>
            <a:pPr>
              <a:defRPr/>
            </a:pPr>
            <a:r>
              <a:rPr lang="en-US" sz="2600" dirty="0"/>
              <a:t>My object’s address is 0x8f4effe2</a:t>
            </a:r>
          </a:p>
          <a:p>
            <a:pPr>
              <a:defRPr/>
            </a:pPr>
            <a:r>
              <a:rPr lang="en-US" sz="2600" dirty="0"/>
              <a:t>My object’s address is 0x8f4effd8</a:t>
            </a:r>
          </a:p>
        </p:txBody>
      </p:sp>
    </p:spTree>
    <p:extLst>
      <p:ext uri="{BB962C8B-B14F-4D97-AF65-F5344CB8AC3E}">
        <p14:creationId xmlns:p14="http://schemas.microsoft.com/office/powerpoint/2010/main" xmlns="" val="192778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Member Data with </a:t>
            </a:r>
            <a:r>
              <a:rPr lang="en-US" b="1" dirty="0"/>
              <a:t>this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219200"/>
            <a:ext cx="69342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what 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private:</a:t>
            </a:r>
          </a:p>
          <a:p>
            <a:pPr marL="166688">
              <a:defRPr/>
            </a:pPr>
            <a:r>
              <a:rPr lang="en-US" sz="2400" dirty="0"/>
              <a:t>   </a:t>
            </a:r>
            <a:r>
              <a:rPr lang="en-US" sz="2400" dirty="0" err="1"/>
              <a:t>int</a:t>
            </a:r>
            <a:r>
              <a:rPr lang="en-US" sz="2400" dirty="0"/>
              <a:t> alpha;</a:t>
            </a:r>
          </a:p>
          <a:p>
            <a:pPr marL="166688">
              <a:defRPr/>
            </a:pPr>
            <a:r>
              <a:rPr lang="en-US" sz="2400" dirty="0"/>
              <a:t>public:</a:t>
            </a:r>
          </a:p>
          <a:p>
            <a:pPr marL="344488">
              <a:defRPr/>
            </a:pPr>
            <a:r>
              <a:rPr lang="en-US" sz="2400" dirty="0"/>
              <a:t>void tester</a:t>
            </a:r>
            <a:r>
              <a:rPr lang="en-US" sz="2400" dirty="0" smtClean="0"/>
              <a:t>()  {</a:t>
            </a:r>
            <a:endParaRPr lang="en-US" sz="2400" dirty="0"/>
          </a:p>
          <a:p>
            <a:pPr marL="344488">
              <a:defRPr/>
            </a:pPr>
            <a:r>
              <a:rPr lang="en-US" sz="2400" dirty="0"/>
              <a:t>   this-&gt;alpha = 11;      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//same as alpha = 11;</a:t>
            </a:r>
          </a:p>
          <a:p>
            <a:pPr marL="344488">
              <a:defRPr/>
            </a:pPr>
            <a:r>
              <a:rPr lang="en-US" sz="2400" dirty="0"/>
              <a:t>   </a:t>
            </a:r>
            <a:r>
              <a:rPr lang="en-US" sz="2400" dirty="0" err="1"/>
              <a:t>cout</a:t>
            </a:r>
            <a:r>
              <a:rPr lang="en-US" sz="2400" dirty="0"/>
              <a:t> &lt;&lt; this-&gt;alpha; 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//same as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cout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&lt;&lt; alpha;</a:t>
            </a:r>
          </a:p>
          <a:p>
            <a:pPr marL="344488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 smtClean="0"/>
              <a:t>main() 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what w;</a:t>
            </a:r>
          </a:p>
          <a:p>
            <a:pPr marL="166688">
              <a:defRPr/>
            </a:pPr>
            <a:r>
              <a:rPr lang="en-US" sz="2400" dirty="0" err="1"/>
              <a:t>w.tester</a:t>
            </a:r>
            <a:r>
              <a:rPr lang="en-US" sz="2400" dirty="0"/>
              <a:t>();</a:t>
            </a:r>
          </a:p>
          <a:p>
            <a:pPr marL="166688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</a:t>
            </a:r>
            <a:r>
              <a:rPr lang="en-US" sz="2400" dirty="0" err="1" smtClean="0"/>
              <a:t>endl</a:t>
            </a:r>
            <a:r>
              <a:rPr lang="en-US" sz="2400" dirty="0"/>
              <a:t>;</a:t>
            </a:r>
          </a:p>
          <a:p>
            <a:pPr>
              <a:defRPr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9311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dirty="0"/>
              <a:t>this</a:t>
            </a:r>
            <a:r>
              <a:rPr lang="en-US" dirty="0"/>
              <a:t> for Returning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416" y="1032093"/>
            <a:ext cx="4724400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alpha 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private:</a:t>
            </a:r>
          </a:p>
          <a:p>
            <a:pPr marL="166688">
              <a:defRPr/>
            </a:pPr>
            <a:r>
              <a:rPr lang="en-US" sz="2400" dirty="0"/>
              <a:t>   </a:t>
            </a:r>
            <a:r>
              <a:rPr lang="en-US" sz="2400" dirty="0" err="1"/>
              <a:t>int</a:t>
            </a:r>
            <a:r>
              <a:rPr lang="en-US" sz="2400" dirty="0"/>
              <a:t> data;</a:t>
            </a:r>
          </a:p>
          <a:p>
            <a:pPr marL="166688">
              <a:defRPr/>
            </a:pPr>
            <a:r>
              <a:rPr lang="en-US" sz="2400" dirty="0"/>
              <a:t>public:</a:t>
            </a:r>
          </a:p>
          <a:p>
            <a:pPr marL="344488">
              <a:defRPr/>
            </a:pPr>
            <a:r>
              <a:rPr lang="en-US" sz="2400" dirty="0"/>
              <a:t>alpha</a:t>
            </a:r>
            <a:r>
              <a:rPr lang="en-US" sz="2400" dirty="0" smtClean="0"/>
              <a:t>()  { </a:t>
            </a:r>
            <a:r>
              <a:rPr lang="en-US" sz="2400" dirty="0"/>
              <a:t>}</a:t>
            </a:r>
          </a:p>
          <a:p>
            <a:pPr marL="344488">
              <a:defRPr/>
            </a:pPr>
            <a:r>
              <a:rPr lang="en-US" sz="2400" dirty="0"/>
              <a:t>alpha(</a:t>
            </a:r>
            <a:r>
              <a:rPr lang="en-US" sz="2400" dirty="0" err="1"/>
              <a:t>int</a:t>
            </a:r>
            <a:r>
              <a:rPr lang="en-US" sz="2400" dirty="0"/>
              <a:t> d</a:t>
            </a:r>
            <a:r>
              <a:rPr lang="en-US" sz="2400" dirty="0" smtClean="0"/>
              <a:t>) { </a:t>
            </a:r>
            <a:r>
              <a:rPr lang="en-US" sz="2400" dirty="0"/>
              <a:t>data = d; }</a:t>
            </a:r>
          </a:p>
          <a:p>
            <a:pPr marL="344488">
              <a:defRPr/>
            </a:pPr>
            <a:r>
              <a:rPr lang="en-US" sz="2400" dirty="0"/>
              <a:t>void display</a:t>
            </a:r>
            <a:r>
              <a:rPr lang="en-US" sz="2400" dirty="0" smtClean="0"/>
              <a:t>()  </a:t>
            </a:r>
            <a:endParaRPr lang="en-US" sz="2400" dirty="0"/>
          </a:p>
          <a:p>
            <a:pPr marL="344488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data; }</a:t>
            </a:r>
          </a:p>
          <a:p>
            <a:pPr marL="344488">
              <a:defRPr/>
            </a:pPr>
            <a:r>
              <a:rPr lang="en-US" sz="2400" dirty="0"/>
              <a:t>alpha&amp; operator = (alpha&amp; a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344488">
              <a:defRPr/>
            </a:pPr>
            <a:r>
              <a:rPr lang="en-US" sz="2400" dirty="0" smtClean="0"/>
              <a:t>   data </a:t>
            </a:r>
            <a:r>
              <a:rPr lang="en-US" sz="2400" dirty="0"/>
              <a:t>= </a:t>
            </a:r>
            <a:r>
              <a:rPr lang="en-US" sz="2400" dirty="0" err="1"/>
              <a:t>a.data</a:t>
            </a:r>
            <a:r>
              <a:rPr lang="en-US" sz="2400" dirty="0"/>
              <a:t>; </a:t>
            </a:r>
          </a:p>
          <a:p>
            <a:pPr marL="344488">
              <a:defRPr/>
            </a:pPr>
            <a:r>
              <a:rPr lang="en-US" sz="2400" dirty="0" smtClean="0"/>
              <a:t>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</a:t>
            </a:r>
            <a:r>
              <a:rPr lang="en-US" sz="2400" dirty="0" err="1"/>
              <a:t>nAssignment</a:t>
            </a:r>
            <a:r>
              <a:rPr lang="en-US" sz="2400" dirty="0"/>
              <a:t> operator </a:t>
            </a:r>
            <a:r>
              <a:rPr lang="en-US" sz="2400" dirty="0" smtClean="0"/>
              <a:t> </a:t>
            </a:r>
          </a:p>
          <a:p>
            <a:pPr marL="344488"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  invoked</a:t>
            </a:r>
            <a:r>
              <a:rPr lang="en-US" sz="2400" dirty="0"/>
              <a:t>”;</a:t>
            </a:r>
          </a:p>
          <a:p>
            <a:pPr marL="344488">
              <a:defRPr/>
            </a:pPr>
            <a:r>
              <a:rPr lang="en-US" sz="2400" dirty="0" smtClean="0"/>
              <a:t>   return </a:t>
            </a:r>
            <a:r>
              <a:rPr lang="en-US" sz="2400" dirty="0"/>
              <a:t>*this; </a:t>
            </a:r>
          </a:p>
          <a:p>
            <a:pPr marL="344488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0016" y="1032093"/>
            <a:ext cx="4114800" cy="2677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alpha a1(37);</a:t>
            </a:r>
          </a:p>
          <a:p>
            <a:pPr marL="166688">
              <a:defRPr/>
            </a:pPr>
            <a:r>
              <a:rPr lang="en-US" sz="2400" dirty="0"/>
              <a:t>alpha a2, a3;</a:t>
            </a:r>
          </a:p>
          <a:p>
            <a:pPr marL="166688">
              <a:defRPr/>
            </a:pPr>
            <a:r>
              <a:rPr lang="en-US" sz="2400" dirty="0"/>
              <a:t>a3 = a2 = a1;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66688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“\na2=”; a2.display();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66688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“\na3=”; a3.display();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7120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 sz="4000" dirty="0" smtClean="0"/>
              <a:t>Beware of Self-Assignment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036638"/>
            <a:ext cx="8229600" cy="4906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Murphy’s Law states that whatever is possible, someone will eventually do. </a:t>
            </a:r>
          </a:p>
          <a:p>
            <a:r>
              <a:rPr lang="en-US" sz="2800" dirty="0" smtClean="0"/>
              <a:t>This is certainly true in programming, so you can expect that if you have overloaded the = operator, someone will use it to set an object equal to itself</a:t>
            </a:r>
          </a:p>
          <a:p>
            <a:pPr marL="0" indent="0">
              <a:buNone/>
            </a:pPr>
            <a:r>
              <a:rPr lang="en-US" sz="2800" dirty="0" smtClean="0"/>
              <a:t>	s1 </a:t>
            </a:r>
            <a:r>
              <a:rPr lang="en-US" sz="2800" dirty="0"/>
              <a:t>= </a:t>
            </a:r>
            <a:r>
              <a:rPr lang="en-US" sz="2800" dirty="0" smtClean="0"/>
              <a:t>s1;</a:t>
            </a:r>
            <a:endParaRPr lang="en-US" sz="2800" dirty="0"/>
          </a:p>
          <a:p>
            <a:r>
              <a:rPr lang="en-US" sz="2800" dirty="0" smtClean="0"/>
              <a:t>Problem</a:t>
            </a:r>
          </a:p>
          <a:p>
            <a:pPr marL="341313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code for the assignment </a:t>
            </a:r>
            <a:r>
              <a:rPr lang="en-US" sz="2800" dirty="0" smtClean="0"/>
              <a:t>operator deletes </a:t>
            </a:r>
            <a:r>
              <a:rPr lang="en-US" sz="2800" dirty="0"/>
              <a:t>the </a:t>
            </a:r>
            <a:r>
              <a:rPr lang="en-US" sz="2800" dirty="0" err="1"/>
              <a:t>strCount</a:t>
            </a:r>
            <a:r>
              <a:rPr lang="en-US" sz="2800" dirty="0"/>
              <a:t> object if it thinks the object that called it is the only object using </a:t>
            </a:r>
            <a:r>
              <a:rPr lang="en-US" sz="2800" dirty="0" smtClean="0"/>
              <a:t>the </a:t>
            </a:r>
            <a:r>
              <a:rPr lang="en-US" sz="2800" dirty="0" err="1" smtClean="0"/>
              <a:t>strCount</a:t>
            </a:r>
            <a:r>
              <a:rPr lang="en-US" sz="2800" dirty="0"/>
              <a:t>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590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13807"/>
            <a:ext cx="8229600" cy="2315593"/>
          </a:xfrm>
        </p:spPr>
        <p:txBody>
          <a:bodyPr>
            <a:normAutofit fontScale="92500"/>
          </a:bodyPr>
          <a:lstStyle/>
          <a:p>
            <a:r>
              <a:rPr lang="en-US" dirty="0"/>
              <a:t>To fix this, </a:t>
            </a:r>
            <a:r>
              <a:rPr lang="en-US" dirty="0" smtClean="0"/>
              <a:t>self-assignment should be checked at </a:t>
            </a:r>
            <a:r>
              <a:rPr lang="en-US" dirty="0"/>
              <a:t>the start of any overloaded assignment operator.</a:t>
            </a:r>
          </a:p>
          <a:p>
            <a:r>
              <a:rPr lang="en-US" dirty="0"/>
              <a:t>if(this == &amp;S)</a:t>
            </a:r>
          </a:p>
          <a:p>
            <a:pPr>
              <a:buFont typeface="Arial" charset="0"/>
              <a:buNone/>
            </a:pPr>
            <a:r>
              <a:rPr lang="en-US" dirty="0"/>
              <a:t>		return *this;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>
          <a:xfrm>
            <a:off x="6553200" y="5867400"/>
            <a:ext cx="2106192" cy="421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743200" y="1607773"/>
            <a:ext cx="567272" cy="626659"/>
          </a:xfrm>
          <a:custGeom>
            <a:avLst/>
            <a:gdLst>
              <a:gd name="connsiteX0" fmla="*/ 641445 w 641445"/>
              <a:gd name="connsiteY0" fmla="*/ 0 h 641444"/>
              <a:gd name="connsiteX1" fmla="*/ 0 w 641445"/>
              <a:gd name="connsiteY1" fmla="*/ 641444 h 64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1445" h="641444">
                <a:moveTo>
                  <a:pt x="641445" y="0"/>
                </a:moveTo>
                <a:lnTo>
                  <a:pt x="0" y="641444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18849" y="3201853"/>
            <a:ext cx="595951" cy="493847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752600" y="1034180"/>
            <a:ext cx="1826169" cy="780791"/>
            <a:chOff x="990600" y="2561411"/>
            <a:chExt cx="1826169" cy="780791"/>
          </a:xfrm>
        </p:grpSpPr>
        <p:grpSp>
          <p:nvGrpSpPr>
            <p:cNvPr id="8" name="Group 7"/>
            <p:cNvGrpSpPr/>
            <p:nvPr/>
          </p:nvGrpSpPr>
          <p:grpSpPr>
            <a:xfrm>
              <a:off x="990600" y="2561411"/>
              <a:ext cx="1826169" cy="762000"/>
              <a:chOff x="6067100" y="4191000"/>
              <a:chExt cx="1826169" cy="7620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6067101" y="4191000"/>
                <a:ext cx="1826168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S1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6067100" y="4572000"/>
                <a:ext cx="1822227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*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psc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1703943" y="2923102"/>
              <a:ext cx="1108884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7550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05000" y="2206569"/>
            <a:ext cx="2485184" cy="1181100"/>
            <a:chOff x="1905000" y="2206569"/>
            <a:chExt cx="2485184" cy="1181100"/>
          </a:xfrm>
        </p:grpSpPr>
        <p:grpSp>
          <p:nvGrpSpPr>
            <p:cNvPr id="12" name="Group 11"/>
            <p:cNvGrpSpPr/>
            <p:nvPr/>
          </p:nvGrpSpPr>
          <p:grpSpPr>
            <a:xfrm>
              <a:off x="1905000" y="2206569"/>
              <a:ext cx="2485184" cy="1175833"/>
              <a:chOff x="775648" y="3733800"/>
              <a:chExt cx="2485184" cy="1175833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600200" y="3757435"/>
                <a:ext cx="1660632" cy="1152198"/>
                <a:chOff x="6187965" y="2324100"/>
                <a:chExt cx="1660632" cy="1152198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201099" y="2324100"/>
                  <a:ext cx="1647498" cy="762000"/>
                  <a:chOff x="6689833" y="4191000"/>
                  <a:chExt cx="1203435" cy="762000"/>
                </a:xfrm>
              </p:grpSpPr>
              <p:sp>
                <p:nvSpPr>
                  <p:cNvPr id="18" name="Rectangle 17"/>
                  <p:cNvSpPr/>
                  <p:nvPr/>
                </p:nvSpPr>
                <p:spPr bwMode="auto">
                  <a:xfrm>
                    <a:off x="6693775" y="4191000"/>
                    <a:ext cx="1199493" cy="3810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:</a:t>
                    </a:r>
                    <a:r>
                      <a:rPr lang="en-US" sz="2800" b="1" dirty="0" err="1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strcount</a:t>
                    </a:r>
                    <a:endParaRPr lang="en-US" sz="2800" b="1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 bwMode="auto">
                  <a:xfrm>
                    <a:off x="6689833" y="4572000"/>
                    <a:ext cx="1203434" cy="3810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>
                      <a:defRPr/>
                    </a:pPr>
                    <a:r>
                      <a:rPr lang="en-US" sz="2400" b="1" dirty="0" smtClean="0">
                        <a:solidFill>
                          <a:schemeClr val="tx1"/>
                        </a:solidFill>
                      </a:rPr>
                      <a:t>count: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 bwMode="auto">
                <a:xfrm>
                  <a:off x="6187965" y="3095298"/>
                  <a:ext cx="1660631" cy="381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*</a:t>
                  </a:r>
                  <a:r>
                    <a:rPr lang="en-US" sz="2400" b="1" dirty="0" err="1" smtClean="0">
                      <a:solidFill>
                        <a:schemeClr val="tx1"/>
                      </a:solidFill>
                    </a:rPr>
                    <a:t>str</a:t>
                  </a: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: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ectangle 13"/>
              <p:cNvSpPr/>
              <p:nvPr/>
            </p:nvSpPr>
            <p:spPr bwMode="auto">
              <a:xfrm>
                <a:off x="2584227" y="4207488"/>
                <a:ext cx="457200" cy="2095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1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775648" y="3733800"/>
                <a:ext cx="1108884" cy="4191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800" b="1" dirty="0" smtClean="0">
                    <a:solidFill>
                      <a:srgbClr val="660066"/>
                    </a:solidFill>
                  </a:rPr>
                  <a:t>7550</a:t>
                </a:r>
                <a:endParaRPr lang="en-US" sz="2800" b="1" dirty="0">
                  <a:solidFill>
                    <a:srgbClr val="660066"/>
                  </a:solidFill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 bwMode="auto">
            <a:xfrm>
              <a:off x="3386916" y="2968569"/>
              <a:ext cx="797511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660066"/>
                  </a:solidFill>
                </a:rPr>
                <a:t>6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21337" y="3578169"/>
            <a:ext cx="2765063" cy="536631"/>
            <a:chOff x="1349737" y="5105400"/>
            <a:chExt cx="2765063" cy="536631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057400" y="5222931"/>
              <a:ext cx="2057400" cy="419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h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ello world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349737" y="5105400"/>
              <a:ext cx="797511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660066"/>
                  </a:solidFill>
                </a:rPr>
                <a:t>6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6765140" y="1921102"/>
            <a:ext cx="168231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S1 = S1;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Type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It’s possible to </a:t>
            </a:r>
            <a:r>
              <a:rPr lang="en-US" dirty="0" smtClean="0"/>
              <a:t>find out below </a:t>
            </a:r>
            <a:r>
              <a:rPr lang="en-US" dirty="0"/>
              <a:t>information </a:t>
            </a:r>
            <a:r>
              <a:rPr lang="en-US" dirty="0" smtClean="0"/>
              <a:t>at run time about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object’s class and </a:t>
            </a:r>
            <a:endParaRPr lang="en-US" dirty="0" smtClean="0"/>
          </a:p>
          <a:p>
            <a:pPr lvl="1"/>
            <a:r>
              <a:rPr lang="en-US" dirty="0" smtClean="0"/>
              <a:t>even </a:t>
            </a:r>
            <a:r>
              <a:rPr lang="en-US" dirty="0"/>
              <a:t>change the class of </a:t>
            </a:r>
            <a:r>
              <a:rPr lang="en-US" dirty="0" smtClean="0"/>
              <a:t>an object</a:t>
            </a:r>
          </a:p>
          <a:p>
            <a:r>
              <a:rPr lang="en-US" dirty="0" smtClean="0"/>
              <a:t>Such </a:t>
            </a:r>
            <a:r>
              <a:rPr lang="en-US" dirty="0"/>
              <a:t>capabilities are </a:t>
            </a:r>
            <a:r>
              <a:rPr lang="en-US" dirty="0" smtClean="0"/>
              <a:t>used </a:t>
            </a:r>
            <a:r>
              <a:rPr lang="en-US" dirty="0"/>
              <a:t>in situations where a variety of classes are </a:t>
            </a:r>
            <a:r>
              <a:rPr lang="en-US" dirty="0" smtClean="0"/>
              <a:t>descended from </a:t>
            </a:r>
            <a:r>
              <a:rPr lang="en-US" dirty="0"/>
              <a:t>a base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/>
              <a:t>For dynamic casts to work, the base </a:t>
            </a:r>
            <a:r>
              <a:rPr lang="en-US" dirty="0" smtClean="0"/>
              <a:t>class must </a:t>
            </a:r>
            <a:r>
              <a:rPr lang="en-US" dirty="0"/>
              <a:t>be </a:t>
            </a:r>
            <a:r>
              <a:rPr lang="en-US" dirty="0" smtClean="0"/>
              <a:t>polymorphic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317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achieve such capabilities, we will see two mechanisms</a:t>
            </a:r>
            <a:endParaRPr lang="en-US" dirty="0"/>
          </a:p>
          <a:p>
            <a:pPr lvl="1"/>
            <a:r>
              <a:rPr lang="en-US" sz="3200" dirty="0" smtClean="0"/>
              <a:t>the </a:t>
            </a:r>
            <a:r>
              <a:rPr lang="en-US" sz="3200" b="1" dirty="0" err="1"/>
              <a:t>dynamic_cast</a:t>
            </a:r>
            <a:r>
              <a:rPr lang="en-US" sz="3200" dirty="0"/>
              <a:t> operator</a:t>
            </a:r>
            <a:r>
              <a:rPr lang="en-US" sz="3200" dirty="0" smtClean="0"/>
              <a:t>,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b="1" dirty="0" err="1" smtClean="0"/>
              <a:t>typeid</a:t>
            </a:r>
            <a:r>
              <a:rPr lang="en-US" sz="3200" dirty="0" smtClean="0"/>
              <a:t> operator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021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class type using </a:t>
            </a:r>
            <a:r>
              <a:rPr lang="en-US" b="1" dirty="0" err="1" smtClean="0"/>
              <a:t>dynamic_cast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/>
              <a:t>some other program sends your program an object</a:t>
            </a:r>
          </a:p>
          <a:p>
            <a:r>
              <a:rPr lang="en-US" dirty="0"/>
              <a:t>It’s supposed to be a certain type of object, but you want to check </a:t>
            </a:r>
            <a:r>
              <a:rPr lang="en-US" dirty="0" smtClean="0"/>
              <a:t>it to </a:t>
            </a:r>
            <a:r>
              <a:rPr lang="en-US" dirty="0"/>
              <a:t>be </a:t>
            </a:r>
            <a:r>
              <a:rPr lang="en-US" dirty="0" smtClean="0"/>
              <a:t>sure</a:t>
            </a:r>
            <a:endParaRPr lang="en-US" dirty="0"/>
          </a:p>
          <a:p>
            <a:r>
              <a:rPr lang="en-US" dirty="0"/>
              <a:t>How can you tell if an object is a certain type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dynamic_cast</a:t>
            </a:r>
            <a:r>
              <a:rPr lang="en-US" dirty="0" smtClean="0"/>
              <a:t> </a:t>
            </a:r>
            <a:r>
              <a:rPr lang="en-US" dirty="0"/>
              <a:t>operator </a:t>
            </a:r>
            <a:r>
              <a:rPr lang="en-US" dirty="0" smtClean="0"/>
              <a:t>provides a </a:t>
            </a:r>
            <a:r>
              <a:rPr lang="en-US" dirty="0"/>
              <a:t>way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Condition: classes </a:t>
            </a:r>
            <a:r>
              <a:rPr lang="en-US" dirty="0"/>
              <a:t>whose objects you want to check are all descended </a:t>
            </a:r>
            <a:r>
              <a:rPr lang="en-US" dirty="0" smtClean="0"/>
              <a:t>from a </a:t>
            </a:r>
            <a:r>
              <a:rPr lang="en-US" dirty="0"/>
              <a:t>common ancestor.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347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91016" y="1143000"/>
            <a:ext cx="6586184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Base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virtual void </a:t>
            </a:r>
            <a:r>
              <a:rPr lang="en-US" sz="2400" dirty="0" err="1"/>
              <a:t>vertFunc</a:t>
            </a:r>
            <a:r>
              <a:rPr lang="en-US" sz="2400" dirty="0" smtClean="0"/>
              <a:t>() { </a:t>
            </a: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Derv1 : public </a:t>
            </a:r>
            <a:r>
              <a:rPr lang="en-US" sz="2400" dirty="0" smtClean="0"/>
              <a:t>Base { </a:t>
            </a: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/>
              <a:t>class Derv2 : public </a:t>
            </a:r>
            <a:r>
              <a:rPr lang="en-US" sz="2400" dirty="0" smtClean="0"/>
              <a:t>Base  { </a:t>
            </a:r>
            <a:r>
              <a:rPr lang="en-US" sz="2400" dirty="0"/>
              <a:t>};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 smtClean="0"/>
              <a:t>bool</a:t>
            </a:r>
            <a:r>
              <a:rPr lang="en-US" sz="2400" dirty="0" smtClean="0"/>
              <a:t> </a:t>
            </a:r>
            <a:r>
              <a:rPr lang="en-US" sz="2400" dirty="0"/>
              <a:t>isDerv1(Base* </a:t>
            </a:r>
            <a:r>
              <a:rPr lang="en-US" sz="2400" dirty="0" err="1"/>
              <a:t>pUnknown</a:t>
            </a:r>
            <a:r>
              <a:rPr lang="en-US" sz="2400" dirty="0"/>
              <a:t>) </a:t>
            </a:r>
            <a:r>
              <a:rPr lang="en-US" sz="2400" dirty="0" smtClean="0"/>
              <a:t>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</a:t>
            </a:r>
            <a:r>
              <a:rPr lang="en-US" sz="2400" dirty="0" smtClean="0"/>
              <a:t> Derv1</a:t>
            </a:r>
            <a:r>
              <a:rPr lang="en-US" sz="2400" dirty="0"/>
              <a:t>* pDerv1;</a:t>
            </a:r>
          </a:p>
          <a:p>
            <a:pPr>
              <a:defRPr/>
            </a:pPr>
            <a:r>
              <a:rPr lang="en-US" sz="2400" dirty="0"/>
              <a:t>  </a:t>
            </a:r>
            <a:r>
              <a:rPr lang="en-US" sz="2400" dirty="0" smtClean="0"/>
              <a:t> if</a:t>
            </a:r>
            <a:r>
              <a:rPr lang="en-US" sz="2400" dirty="0"/>
              <a:t>( pDerv1 = </a:t>
            </a:r>
            <a:r>
              <a:rPr lang="en-US" sz="2400" dirty="0" err="1"/>
              <a:t>dynamic_cast</a:t>
            </a:r>
            <a:r>
              <a:rPr lang="en-US" sz="2400" dirty="0"/>
              <a:t>&lt;Derv1*&gt;(</a:t>
            </a:r>
            <a:r>
              <a:rPr lang="en-US" sz="2400" dirty="0" err="1"/>
              <a:t>pUnknown</a:t>
            </a:r>
            <a:r>
              <a:rPr lang="en-US" sz="2400" dirty="0"/>
              <a:t>) )</a:t>
            </a:r>
          </a:p>
          <a:p>
            <a:pPr>
              <a:defRPr/>
            </a:pPr>
            <a:r>
              <a:rPr lang="en-US" sz="2400" dirty="0"/>
              <a:t>     return true;</a:t>
            </a:r>
          </a:p>
          <a:p>
            <a:pPr>
              <a:defRPr/>
            </a:pPr>
            <a:r>
              <a:rPr lang="en-US" sz="2400" dirty="0"/>
              <a:t>  else</a:t>
            </a:r>
          </a:p>
          <a:p>
            <a:pPr>
              <a:defRPr/>
            </a:pPr>
            <a:r>
              <a:rPr lang="en-US" sz="2400" dirty="0"/>
              <a:t>     return false;</a:t>
            </a:r>
          </a:p>
          <a:p>
            <a:pPr>
              <a:defRPr/>
            </a:pPr>
            <a:r>
              <a:rPr lang="en-US" sz="2400" dirty="0"/>
              <a:t>}</a:t>
            </a:r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5894808" y="5521656"/>
            <a:ext cx="2106192" cy="421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10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Pointer Types with </a:t>
            </a:r>
            <a:r>
              <a:rPr lang="en-US" b="1" dirty="0" err="1" smtClean="0"/>
              <a:t>dynamic_cast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dynamic_cast</a:t>
            </a:r>
            <a:r>
              <a:rPr lang="en-US" dirty="0"/>
              <a:t> operator allows you to cast upward and downward in the inheritance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3995384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 smtClean="0"/>
              <a:t>Base  {</a:t>
            </a:r>
            <a:endParaRPr lang="en-US" sz="2400" dirty="0"/>
          </a:p>
          <a:p>
            <a:r>
              <a:rPr lang="en-US" sz="2400" dirty="0" smtClean="0"/>
              <a:t>  protected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ba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public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Base</a:t>
            </a:r>
            <a:r>
              <a:rPr lang="en-US" sz="2400" dirty="0"/>
              <a:t>() : </a:t>
            </a:r>
            <a:r>
              <a:rPr lang="en-US" sz="2400" dirty="0" err="1"/>
              <a:t>ba</a:t>
            </a:r>
            <a:r>
              <a:rPr lang="en-US" sz="2400" dirty="0"/>
              <a:t>(0</a:t>
            </a:r>
            <a:r>
              <a:rPr lang="en-US" sz="2400" dirty="0" smtClean="0"/>
              <a:t>)  { </a:t>
            </a:r>
            <a:r>
              <a:rPr lang="en-US" sz="2400" dirty="0"/>
              <a:t>}</a:t>
            </a:r>
          </a:p>
          <a:p>
            <a:r>
              <a:rPr lang="en-US" sz="2400" dirty="0" smtClean="0"/>
              <a:t>    Base(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b) : </a:t>
            </a:r>
            <a:r>
              <a:rPr lang="en-US" sz="2400" dirty="0" err="1"/>
              <a:t>ba</a:t>
            </a:r>
            <a:r>
              <a:rPr lang="en-US" sz="2400" dirty="0"/>
              <a:t>(b</a:t>
            </a:r>
            <a:r>
              <a:rPr lang="en-US" sz="2400" dirty="0" smtClean="0"/>
              <a:t>) { </a:t>
            </a:r>
            <a:r>
              <a:rPr lang="en-US" sz="2400" dirty="0"/>
              <a:t>}</a:t>
            </a:r>
          </a:p>
          <a:p>
            <a:r>
              <a:rPr lang="en-US" sz="2400" dirty="0" smtClean="0"/>
              <a:t>    virtual </a:t>
            </a:r>
            <a:r>
              <a:rPr lang="en-US" sz="2400" dirty="0"/>
              <a:t>void </a:t>
            </a:r>
            <a:r>
              <a:rPr lang="en-US" sz="2400" dirty="0" err="1"/>
              <a:t>vertFunc</a:t>
            </a:r>
            <a:r>
              <a:rPr lang="en-US" sz="2400" dirty="0" smtClean="0"/>
              <a:t>() { </a:t>
            </a:r>
            <a:r>
              <a:rPr lang="en-US" sz="2400" dirty="0"/>
              <a:t>}</a:t>
            </a:r>
          </a:p>
          <a:p>
            <a:r>
              <a:rPr lang="en-US" sz="2400" dirty="0" smtClean="0"/>
              <a:t>    void </a:t>
            </a:r>
            <a:r>
              <a:rPr lang="en-US" sz="2400" dirty="0"/>
              <a:t>show</a:t>
            </a:r>
            <a:r>
              <a:rPr lang="en-US" sz="2400" dirty="0" smtClean="0"/>
              <a:t>() </a:t>
            </a:r>
            <a:r>
              <a:rPr lang="fr-FR" sz="2400" dirty="0" smtClean="0"/>
              <a:t>{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cout </a:t>
            </a:r>
            <a:r>
              <a:rPr lang="fr-FR" sz="2400" dirty="0"/>
              <a:t>&lt;&lt; “</a:t>
            </a:r>
            <a:r>
              <a:rPr lang="fr-FR" sz="2400" dirty="0" err="1" smtClean="0"/>
              <a:t>Base:ba</a:t>
            </a:r>
            <a:r>
              <a:rPr lang="fr-FR" sz="2400" dirty="0"/>
              <a:t>=” &lt;&lt; </a:t>
            </a:r>
            <a:r>
              <a:rPr lang="fr-FR" sz="2400" dirty="0" err="1" smtClean="0"/>
              <a:t>ba</a:t>
            </a:r>
            <a:r>
              <a:rPr lang="fr-FR" sz="2400" dirty="0" smtClean="0"/>
              <a:t>; </a:t>
            </a:r>
          </a:p>
          <a:p>
            <a:r>
              <a:rPr lang="fr-FR" sz="2400" dirty="0" smtClean="0"/>
              <a:t>    }</a:t>
            </a:r>
            <a:endParaRPr lang="fr-FR" sz="2400" dirty="0"/>
          </a:p>
          <a:p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648200" y="2286000"/>
            <a:ext cx="3995384" cy="452431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class Derv : public </a:t>
            </a:r>
            <a:r>
              <a:rPr lang="en-US" sz="2400" dirty="0" smtClean="0"/>
              <a:t>Base  {</a:t>
            </a:r>
            <a:endParaRPr lang="en-US" sz="2400" dirty="0"/>
          </a:p>
          <a:p>
            <a:r>
              <a:rPr lang="en-US" sz="2400" dirty="0" smtClean="0"/>
              <a:t>  private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da;</a:t>
            </a:r>
          </a:p>
          <a:p>
            <a:r>
              <a:rPr lang="en-US" sz="2400" dirty="0" smtClean="0"/>
              <a:t>  public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Derv(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b, </a:t>
            </a:r>
            <a:r>
              <a:rPr lang="en-US" sz="2400" dirty="0" err="1"/>
              <a:t>int</a:t>
            </a:r>
            <a:r>
              <a:rPr lang="en-US" sz="2400" dirty="0"/>
              <a:t> d) : da(d</a:t>
            </a:r>
            <a:r>
              <a:rPr lang="en-US" sz="2400" dirty="0" smtClean="0"/>
              <a:t>) {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/>
              <a:t>= b;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    void </a:t>
            </a:r>
            <a:r>
              <a:rPr lang="en-US" sz="2400" dirty="0"/>
              <a:t>show</a:t>
            </a:r>
            <a:r>
              <a:rPr lang="en-US" sz="2400" dirty="0" smtClean="0"/>
              <a:t>() </a:t>
            </a:r>
            <a:r>
              <a:rPr lang="pt-BR" sz="2400" dirty="0" smtClean="0"/>
              <a:t>{ </a:t>
            </a:r>
          </a:p>
          <a:p>
            <a:r>
              <a:rPr lang="pt-BR" sz="2400" dirty="0"/>
              <a:t>         cout &lt;&lt; "Derv: ba=" &lt;&lt; </a:t>
            </a:r>
            <a:r>
              <a:rPr lang="pt-BR" sz="2400" dirty="0" smtClean="0"/>
              <a:t>ba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        </a:t>
            </a:r>
            <a:r>
              <a:rPr lang="pt-BR" sz="2400" dirty="0"/>
              <a:t>&lt;&lt; ", da=" &lt;&lt; da </a:t>
            </a:r>
            <a:r>
              <a:rPr lang="pt-BR" sz="2400" dirty="0" smtClean="0"/>
              <a:t>;   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}</a:t>
            </a:r>
            <a:endParaRPr lang="pt-BR" sz="2400" dirty="0"/>
          </a:p>
          <a:p>
            <a:r>
              <a:rPr lang="en-US" sz="2400" dirty="0" smtClean="0"/>
              <a:t>};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2207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Example program </a:t>
            </a:r>
          </a:p>
          <a:p>
            <a:pPr lvl="1"/>
            <a:r>
              <a:rPr lang="en-US" dirty="0"/>
              <a:t>Copy initialization </a:t>
            </a:r>
          </a:p>
          <a:p>
            <a:pPr lvl="1"/>
            <a:r>
              <a:rPr lang="en-US" dirty="0"/>
              <a:t>Assignment operator overloaded </a:t>
            </a:r>
          </a:p>
          <a:p>
            <a:r>
              <a:rPr lang="en-US" dirty="0"/>
              <a:t>Memory efficient string class</a:t>
            </a:r>
          </a:p>
        </p:txBody>
      </p:sp>
    </p:spTree>
    <p:extLst>
      <p:ext uri="{BB962C8B-B14F-4D97-AF65-F5344CB8AC3E}">
        <p14:creationId xmlns:p14="http://schemas.microsoft.com/office/powerpoint/2010/main" xmlns="" val="2683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272"/>
            <a:ext cx="8229600" cy="7159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160" y="1014234"/>
            <a:ext cx="5257800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main</a:t>
            </a:r>
            <a:r>
              <a:rPr lang="en-US" sz="2400" dirty="0" smtClean="0"/>
              <a:t>()  {</a:t>
            </a:r>
            <a:endParaRPr lang="en-US" sz="2400" dirty="0"/>
          </a:p>
          <a:p>
            <a:r>
              <a:rPr lang="en-US" sz="2400" dirty="0" smtClean="0"/>
              <a:t>  Base</a:t>
            </a:r>
            <a:r>
              <a:rPr lang="en-US" sz="2400" dirty="0"/>
              <a:t>* </a:t>
            </a:r>
            <a:r>
              <a:rPr lang="en-US" sz="2400" dirty="0" err="1"/>
              <a:t>pBase</a:t>
            </a:r>
            <a:r>
              <a:rPr lang="en-US" sz="2400" dirty="0"/>
              <a:t> = new Base(10</a:t>
            </a:r>
            <a:r>
              <a:rPr lang="en-US" sz="2400" dirty="0" smtClean="0"/>
              <a:t>);</a:t>
            </a:r>
            <a:endParaRPr lang="en-US" sz="2400" dirty="0"/>
          </a:p>
          <a:p>
            <a:r>
              <a:rPr lang="en-US" sz="2400" dirty="0" smtClean="0"/>
              <a:t>  Derv</a:t>
            </a:r>
            <a:r>
              <a:rPr lang="en-US" sz="2400" dirty="0"/>
              <a:t>* </a:t>
            </a:r>
            <a:r>
              <a:rPr lang="en-US" sz="2400" dirty="0" err="1"/>
              <a:t>pDerv</a:t>
            </a:r>
            <a:r>
              <a:rPr lang="en-US" sz="2400" dirty="0"/>
              <a:t> = new Derv(21, 22);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3657600"/>
            <a:ext cx="52578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pDerv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dynamic_cast</a:t>
            </a:r>
            <a:r>
              <a:rPr lang="en-US" sz="2400" dirty="0"/>
              <a:t>&lt;Derv*&gt;(</a:t>
            </a:r>
            <a:r>
              <a:rPr lang="en-US" sz="2400" dirty="0" err="1"/>
              <a:t>pBase</a:t>
            </a:r>
            <a:r>
              <a:rPr lang="en-US" sz="2400" dirty="0"/>
              <a:t>);</a:t>
            </a:r>
          </a:p>
          <a:p>
            <a:r>
              <a:rPr lang="en-US" sz="2400" dirty="0" err="1" smtClean="0"/>
              <a:t>pDerv</a:t>
            </a:r>
            <a:r>
              <a:rPr lang="en-US" sz="2400" dirty="0" smtClean="0"/>
              <a:t>-</a:t>
            </a:r>
            <a:r>
              <a:rPr lang="en-US" sz="2400" dirty="0"/>
              <a:t>&gt;show();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1152" y="2286000"/>
            <a:ext cx="51054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pBase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dynamic_cast</a:t>
            </a:r>
            <a:r>
              <a:rPr lang="en-US" sz="2400" dirty="0"/>
              <a:t>&lt;Base*&gt;(</a:t>
            </a:r>
            <a:r>
              <a:rPr lang="en-US" sz="2400" dirty="0" err="1"/>
              <a:t>pDerv</a:t>
            </a:r>
            <a:r>
              <a:rPr lang="en-US" sz="2400" dirty="0"/>
              <a:t>);</a:t>
            </a:r>
          </a:p>
          <a:p>
            <a:r>
              <a:rPr lang="en-US" sz="2400" dirty="0" err="1" smtClean="0"/>
              <a:t>pBase</a:t>
            </a:r>
            <a:r>
              <a:rPr lang="en-US" sz="2400" dirty="0" smtClean="0"/>
              <a:t>-</a:t>
            </a:r>
            <a:r>
              <a:rPr lang="en-US" sz="2400" dirty="0"/>
              <a:t>&gt;show();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2664" y="3195935"/>
            <a:ext cx="416313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n-NO" sz="2400" dirty="0" smtClean="0"/>
              <a:t>pBase </a:t>
            </a:r>
            <a:r>
              <a:rPr lang="nn-NO" sz="2400" dirty="0"/>
              <a:t>= new Derv(31, 32</a:t>
            </a:r>
            <a:r>
              <a:rPr lang="nn-NO" sz="2400" dirty="0" smtClean="0"/>
              <a:t>);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41960" y="2781300"/>
            <a:ext cx="1964478" cy="419100"/>
            <a:chOff x="5410200" y="1371600"/>
            <a:chExt cx="1964478" cy="4191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6619626" y="1371600"/>
              <a:ext cx="755052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10200" y="1371600"/>
              <a:ext cx="1274856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*</a:t>
              </a:r>
              <a:r>
                <a:rPr lang="en-US" sz="2800" b="1" dirty="0" err="1" smtClean="0">
                  <a:solidFill>
                    <a:srgbClr val="660066"/>
                  </a:solidFill>
                </a:rPr>
                <a:t>pBase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51776" y="4405952"/>
            <a:ext cx="1791669" cy="394648"/>
            <a:chOff x="7278648" y="2199754"/>
            <a:chExt cx="1791669" cy="394648"/>
          </a:xfrm>
        </p:grpSpPr>
        <p:sp>
          <p:nvSpPr>
            <p:cNvPr id="23" name="Rectangle 22"/>
            <p:cNvSpPr/>
            <p:nvPr/>
          </p:nvSpPr>
          <p:spPr bwMode="auto">
            <a:xfrm>
              <a:off x="7953316" y="2199754"/>
              <a:ext cx="111700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10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278648" y="2213402"/>
              <a:ext cx="673449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ba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315200" y="3501598"/>
            <a:ext cx="1789152" cy="765602"/>
            <a:chOff x="7278648" y="3044398"/>
            <a:chExt cx="1789152" cy="76560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7950799" y="3044398"/>
              <a:ext cx="111700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21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278648" y="3048000"/>
              <a:ext cx="673449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ba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950799" y="3425398"/>
              <a:ext cx="111700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22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278648" y="3429000"/>
              <a:ext cx="673449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accent2">
                      <a:lumMod val="50000"/>
                    </a:schemeClr>
                  </a:solidFill>
                </a:rPr>
                <a:t>d</a:t>
              </a:r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16390" y="1180205"/>
            <a:ext cx="1964478" cy="419100"/>
            <a:chOff x="5410200" y="1371600"/>
            <a:chExt cx="1964478" cy="4191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6619626" y="1371600"/>
              <a:ext cx="755052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410200" y="1371600"/>
              <a:ext cx="1274856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*</a:t>
              </a:r>
              <a:r>
                <a:rPr lang="en-US" sz="2800" b="1" dirty="0" err="1" smtClean="0">
                  <a:solidFill>
                    <a:srgbClr val="660066"/>
                  </a:solidFill>
                </a:rPr>
                <a:t>pDerv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flipH="1">
            <a:off x="5867400" y="2971800"/>
            <a:ext cx="983776" cy="129085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543445" y="1389755"/>
            <a:ext cx="1159897" cy="212075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898596" y="2971800"/>
            <a:ext cx="482556" cy="52979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148632" y="5334000"/>
            <a:ext cx="3813768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Program output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52400" y="5715000"/>
            <a:ext cx="3813768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r>
              <a:rPr lang="en-US" sz="2800" b="1" dirty="0" smtClean="0">
                <a:solidFill>
                  <a:schemeClr val="tx1"/>
                </a:solidFill>
              </a:rPr>
              <a:t>ase: </a:t>
            </a:r>
            <a:r>
              <a:rPr lang="en-US" sz="2800" b="1" dirty="0" err="1" smtClean="0">
                <a:solidFill>
                  <a:schemeClr val="tx1"/>
                </a:solidFill>
              </a:rPr>
              <a:t>ba</a:t>
            </a:r>
            <a:r>
              <a:rPr lang="en-US" sz="2800" b="1" dirty="0" smtClean="0">
                <a:solidFill>
                  <a:schemeClr val="tx1"/>
                </a:solidFill>
              </a:rPr>
              <a:t> = 21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7603" y="5506639"/>
            <a:ext cx="44958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void show() </a:t>
            </a:r>
            <a:r>
              <a:rPr lang="fr-FR" sz="2400" dirty="0"/>
              <a:t>{ </a:t>
            </a:r>
          </a:p>
          <a:p>
            <a:r>
              <a:rPr lang="fr-FR" sz="2400" dirty="0"/>
              <a:t>      cout &lt;&lt; “</a:t>
            </a:r>
            <a:r>
              <a:rPr lang="fr-FR" sz="2400" dirty="0" err="1"/>
              <a:t>Base:ba</a:t>
            </a:r>
            <a:r>
              <a:rPr lang="fr-FR" sz="2400" dirty="0"/>
              <a:t>=” &lt;&lt; </a:t>
            </a:r>
            <a:r>
              <a:rPr lang="fr-FR" sz="2400" dirty="0" err="1"/>
              <a:t>ba</a:t>
            </a:r>
            <a:r>
              <a:rPr lang="fr-FR" sz="2400" dirty="0"/>
              <a:t>; </a:t>
            </a:r>
          </a:p>
          <a:p>
            <a:r>
              <a:rPr lang="fr-FR" sz="2400" dirty="0"/>
              <a:t>    }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324600" y="1825198"/>
            <a:ext cx="1789152" cy="765602"/>
            <a:chOff x="7278648" y="3044398"/>
            <a:chExt cx="1789152" cy="765602"/>
          </a:xfrm>
        </p:grpSpPr>
        <p:sp>
          <p:nvSpPr>
            <p:cNvPr id="49" name="Rectangle 48"/>
            <p:cNvSpPr/>
            <p:nvPr/>
          </p:nvSpPr>
          <p:spPr bwMode="auto">
            <a:xfrm>
              <a:off x="7950799" y="3044398"/>
              <a:ext cx="111700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278648" y="3048000"/>
              <a:ext cx="673449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ba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950799" y="3425398"/>
              <a:ext cx="111700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278648" y="3429000"/>
              <a:ext cx="673449" cy="381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accent2">
                      <a:lumMod val="50000"/>
                    </a:schemeClr>
                  </a:solidFill>
                </a:rPr>
                <a:t>d</a:t>
              </a:r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a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59" name="Freeform 58"/>
          <p:cNvSpPr/>
          <p:nvPr/>
        </p:nvSpPr>
        <p:spPr>
          <a:xfrm>
            <a:off x="5674914" y="1387678"/>
            <a:ext cx="1203558" cy="1573886"/>
          </a:xfrm>
          <a:custGeom>
            <a:avLst/>
            <a:gdLst>
              <a:gd name="connsiteX0" fmla="*/ 1203558 w 1203558"/>
              <a:gd name="connsiteY0" fmla="*/ 1573886 h 1573886"/>
              <a:gd name="connsiteX1" fmla="*/ 193623 w 1203558"/>
              <a:gd name="connsiteY1" fmla="*/ 1082567 h 1573886"/>
              <a:gd name="connsiteX2" fmla="*/ 43498 w 1203558"/>
              <a:gd name="connsiteY2" fmla="*/ 140871 h 1573886"/>
              <a:gd name="connsiteX3" fmla="*/ 725886 w 1203558"/>
              <a:gd name="connsiteY3" fmla="*/ 31689 h 1573886"/>
              <a:gd name="connsiteX4" fmla="*/ 848716 w 1203558"/>
              <a:gd name="connsiteY4" fmla="*/ 413826 h 157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3558" h="1573886">
                <a:moveTo>
                  <a:pt x="1203558" y="1573886"/>
                </a:moveTo>
                <a:cubicBezTo>
                  <a:pt x="795262" y="1447644"/>
                  <a:pt x="386966" y="1321403"/>
                  <a:pt x="193623" y="1082567"/>
                </a:cubicBezTo>
                <a:cubicBezTo>
                  <a:pt x="280" y="843731"/>
                  <a:pt x="-45213" y="316017"/>
                  <a:pt x="43498" y="140871"/>
                </a:cubicBezTo>
                <a:cubicBezTo>
                  <a:pt x="132209" y="-34275"/>
                  <a:pt x="591683" y="-13803"/>
                  <a:pt x="725886" y="31689"/>
                </a:cubicBezTo>
                <a:cubicBezTo>
                  <a:pt x="860089" y="77181"/>
                  <a:pt x="854402" y="245503"/>
                  <a:pt x="848716" y="413826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687403" y="875156"/>
            <a:ext cx="2157607" cy="939996"/>
          </a:xfrm>
          <a:custGeom>
            <a:avLst/>
            <a:gdLst>
              <a:gd name="connsiteX0" fmla="*/ 2033516 w 2157607"/>
              <a:gd name="connsiteY0" fmla="*/ 530563 h 939996"/>
              <a:gd name="connsiteX1" fmla="*/ 1992573 w 2157607"/>
              <a:gd name="connsiteY1" fmla="*/ 11948 h 939996"/>
              <a:gd name="connsiteX2" fmla="*/ 423081 w 2157607"/>
              <a:gd name="connsiteY2" fmla="*/ 230313 h 939996"/>
              <a:gd name="connsiteX3" fmla="*/ 0 w 2157607"/>
              <a:gd name="connsiteY3" fmla="*/ 939996 h 9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7607" h="939996">
                <a:moveTo>
                  <a:pt x="2033516" y="530563"/>
                </a:moveTo>
                <a:cubicBezTo>
                  <a:pt x="2147247" y="296276"/>
                  <a:pt x="2260979" y="61990"/>
                  <a:pt x="1992573" y="11948"/>
                </a:cubicBezTo>
                <a:cubicBezTo>
                  <a:pt x="1724167" y="-38094"/>
                  <a:pt x="755176" y="75638"/>
                  <a:pt x="423081" y="230313"/>
                </a:cubicBezTo>
                <a:cubicBezTo>
                  <a:pt x="90986" y="384988"/>
                  <a:pt x="45493" y="662492"/>
                  <a:pt x="0" y="939996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72000" y="5212140"/>
            <a:ext cx="45720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b="1" dirty="0"/>
              <a:t>void show() </a:t>
            </a:r>
            <a:r>
              <a:rPr lang="pt-BR" sz="2400" b="1" dirty="0"/>
              <a:t>{ </a:t>
            </a:r>
          </a:p>
          <a:p>
            <a:r>
              <a:rPr lang="pt-BR" sz="2400" b="1" dirty="0"/>
              <a:t>         cout &lt;&lt; "Derv: ba=" &lt;&lt; ba</a:t>
            </a:r>
          </a:p>
          <a:p>
            <a:r>
              <a:rPr lang="pt-BR" sz="2400" b="1" dirty="0"/>
              <a:t>                  &lt;&lt; ", da=" &lt;&lt; da ;   </a:t>
            </a:r>
          </a:p>
          <a:p>
            <a:r>
              <a:rPr lang="pt-BR" sz="2400" b="1" dirty="0"/>
              <a:t>     }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52400" y="6096000"/>
            <a:ext cx="3813768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r>
              <a:rPr lang="en-US" sz="2800" b="1" dirty="0" smtClean="0">
                <a:solidFill>
                  <a:schemeClr val="tx1"/>
                </a:solidFill>
              </a:rPr>
              <a:t>erv: </a:t>
            </a:r>
            <a:r>
              <a:rPr lang="en-US" sz="2800" b="1" dirty="0" err="1" smtClean="0">
                <a:solidFill>
                  <a:schemeClr val="tx1"/>
                </a:solidFill>
              </a:rPr>
              <a:t>ba</a:t>
            </a:r>
            <a:r>
              <a:rPr lang="en-US" sz="2800" b="1" dirty="0" smtClean="0">
                <a:solidFill>
                  <a:schemeClr val="tx1"/>
                </a:solidFill>
              </a:rPr>
              <a:t> = 31, da = 32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hlinkClick r:id="rId2" action="ppaction://hlinkfile"/>
          </p:cNvPr>
          <p:cNvSpPr/>
          <p:nvPr/>
        </p:nvSpPr>
        <p:spPr>
          <a:xfrm>
            <a:off x="3025437" y="4610100"/>
            <a:ext cx="2106192" cy="421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7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 animBg="1"/>
      <p:bldP spid="13" grpId="0"/>
      <p:bldP spid="44" grpId="0"/>
      <p:bldP spid="45" grpId="0"/>
      <p:bldP spid="46" grpId="0" animBg="1"/>
      <p:bldP spid="59" grpId="0" animBg="1"/>
      <p:bldP spid="60" grpId="0" animBg="1"/>
      <p:bldP spid="61" grpId="0" animBg="1"/>
      <p:bldP spid="62" grpId="0"/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typeid</a:t>
            </a:r>
            <a:r>
              <a:rPr lang="en-US" dirty="0"/>
              <a:t>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typeid</a:t>
            </a:r>
            <a:r>
              <a:rPr lang="en-US" dirty="0" smtClean="0"/>
              <a:t> operator is used to get more information about an object than just a simple verification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96000" y="3810000"/>
            <a:ext cx="2106192" cy="421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84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string class</a:t>
            </a:r>
          </a:p>
          <a:p>
            <a:pPr lvl="1"/>
            <a:r>
              <a:rPr lang="en-US" dirty="0" smtClean="0"/>
              <a:t>Resolve problem while deleting String objects</a:t>
            </a:r>
          </a:p>
          <a:p>
            <a:r>
              <a:rPr lang="en-US" dirty="0" smtClean="0"/>
              <a:t>Dynamic </a:t>
            </a:r>
            <a:r>
              <a:rPr lang="en-US" dirty="0"/>
              <a:t>Type 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more efficient to create a new class to store the count</a:t>
            </a:r>
          </a:p>
          <a:p>
            <a:r>
              <a:rPr lang="en-US" dirty="0"/>
              <a:t>Each object of this class, which we call </a:t>
            </a:r>
            <a:r>
              <a:rPr lang="en-US" i="1" dirty="0" err="1"/>
              <a:t>strCount</a:t>
            </a:r>
            <a:r>
              <a:rPr lang="en-US" dirty="0"/>
              <a:t>, contains a </a:t>
            </a:r>
            <a:r>
              <a:rPr lang="en-US" i="1" dirty="0"/>
              <a:t>count</a:t>
            </a:r>
            <a:r>
              <a:rPr lang="en-US" dirty="0"/>
              <a:t> and also a </a:t>
            </a:r>
            <a:r>
              <a:rPr lang="en-US" i="1" dirty="0"/>
              <a:t>pointer</a:t>
            </a:r>
            <a:r>
              <a:rPr lang="en-US" dirty="0"/>
              <a:t> to the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78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137312"/>
            <a:ext cx="41148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 {</a:t>
            </a: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586590" y="3688637"/>
            <a:ext cx="1203434" cy="762000"/>
            <a:chOff x="6689834" y="4191000"/>
            <a:chExt cx="1203434" cy="762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S3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psc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5410200" y="6194946"/>
            <a:ext cx="20574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h</a:t>
            </a:r>
            <a:r>
              <a:rPr lang="en-US" sz="2800" b="1" dirty="0" smtClean="0">
                <a:solidFill>
                  <a:schemeClr val="tx1"/>
                </a:solidFill>
              </a:rPr>
              <a:t>ello world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486400" y="4791402"/>
            <a:ext cx="1660632" cy="1152198"/>
            <a:chOff x="6187965" y="2324100"/>
            <a:chExt cx="1660632" cy="1152198"/>
          </a:xfrm>
        </p:grpSpPr>
        <p:grpSp>
          <p:nvGrpSpPr>
            <p:cNvPr id="10" name="Group 9"/>
            <p:cNvGrpSpPr/>
            <p:nvPr/>
          </p:nvGrpSpPr>
          <p:grpSpPr>
            <a:xfrm>
              <a:off x="6201099" y="2324100"/>
              <a:ext cx="1647498" cy="762000"/>
              <a:chOff x="6689833" y="4191000"/>
              <a:chExt cx="1203435" cy="762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6693775" y="4191000"/>
                <a:ext cx="1199493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</a:t>
                </a:r>
                <a:r>
                  <a:rPr lang="en-US" sz="28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strcount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689833" y="4572000"/>
                <a:ext cx="1203434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count: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6187965" y="3095298"/>
              <a:ext cx="166063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str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04800" y="1524000"/>
            <a:ext cx="3810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b="1" dirty="0" smtClean="0"/>
              <a:t>String </a:t>
            </a:r>
            <a:r>
              <a:rPr lang="en-US" sz="2400" b="1" dirty="0"/>
              <a:t>s3 = “hello world</a:t>
            </a:r>
            <a:r>
              <a:rPr lang="en-US" sz="2400" b="1" dirty="0" smtClean="0"/>
              <a:t>.”;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869065" y="1143000"/>
            <a:ext cx="311828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 String(char* s) { </a:t>
            </a: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err="1"/>
              <a:t>psc</a:t>
            </a:r>
            <a:r>
              <a:rPr lang="en-US" b="1" dirty="0"/>
              <a:t> = new </a:t>
            </a:r>
            <a:r>
              <a:rPr lang="en-US" b="1" dirty="0" err="1"/>
              <a:t>strCount</a:t>
            </a:r>
            <a:r>
              <a:rPr lang="en-US" b="1" dirty="0"/>
              <a:t>(s); }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55192" y="1875472"/>
            <a:ext cx="398400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defRPr/>
            </a:pPr>
            <a:r>
              <a:rPr lang="en-US" b="1" dirty="0" err="1"/>
              <a:t>strCount</a:t>
            </a:r>
            <a:r>
              <a:rPr lang="en-US" b="1" dirty="0"/>
              <a:t>(char* s)  {</a:t>
            </a:r>
          </a:p>
          <a:p>
            <a:pPr marL="3175"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length = </a:t>
            </a:r>
            <a:r>
              <a:rPr lang="en-US" b="1" dirty="0" err="1"/>
              <a:t>strlen</a:t>
            </a:r>
            <a:r>
              <a:rPr lang="en-US" b="1" dirty="0"/>
              <a:t>(s); </a:t>
            </a:r>
          </a:p>
          <a:p>
            <a:pPr marL="3175"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str</a:t>
            </a:r>
            <a:r>
              <a:rPr lang="en-US" b="1" dirty="0" smtClean="0"/>
              <a:t> </a:t>
            </a:r>
            <a:r>
              <a:rPr lang="en-US" b="1" dirty="0"/>
              <a:t>= new char[length+1]; </a:t>
            </a:r>
            <a:r>
              <a:rPr lang="en-US" b="1" dirty="0" err="1"/>
              <a:t>strcpy</a:t>
            </a:r>
            <a:r>
              <a:rPr lang="en-US" b="1" dirty="0"/>
              <a:t>(</a:t>
            </a:r>
            <a:r>
              <a:rPr lang="en-US" b="1" dirty="0" err="1"/>
              <a:t>str</a:t>
            </a:r>
            <a:r>
              <a:rPr lang="en-US" b="1" dirty="0"/>
              <a:t>, s); </a:t>
            </a:r>
          </a:p>
          <a:p>
            <a:pPr marL="3175">
              <a:defRPr/>
            </a:pPr>
            <a:r>
              <a:rPr lang="en-US" b="1" dirty="0" smtClean="0"/>
              <a:t>  count=1</a:t>
            </a:r>
            <a:r>
              <a:rPr lang="en-US" b="1" dirty="0"/>
              <a:t>; </a:t>
            </a:r>
          </a:p>
          <a:p>
            <a:pPr marL="3175">
              <a:defRPr/>
            </a:pPr>
            <a:r>
              <a:rPr lang="en-US" b="1" dirty="0"/>
              <a:t>}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770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504931" y="5775846"/>
            <a:ext cx="923277" cy="4191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10200" y="4305300"/>
            <a:ext cx="256008" cy="48610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1905000"/>
            <a:ext cx="418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“\ns3=”; s3.display();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4966648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Program </a:t>
            </a:r>
            <a:r>
              <a:rPr lang="en-US" sz="2400" b="1" dirty="0" smtClean="0"/>
              <a:t>Output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228600" y="5423848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s3= hello </a:t>
            </a:r>
            <a:r>
              <a:rPr lang="en-US" sz="2400" b="1" dirty="0" smtClean="0"/>
              <a:t>world.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=7550</a:t>
            </a:r>
            <a:endParaRPr lang="en-US" sz="2400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800600" y="4800600"/>
            <a:ext cx="865608" cy="210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7550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1152" y="2313296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b="1" dirty="0"/>
              <a:t>String s1;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92723" y="1143000"/>
            <a:ext cx="379407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String()</a:t>
            </a:r>
          </a:p>
          <a:p>
            <a:pPr>
              <a:defRPr/>
            </a:pPr>
            <a:r>
              <a:rPr lang="en-US" b="1" dirty="0"/>
              <a:t>    { </a:t>
            </a:r>
            <a:r>
              <a:rPr lang="en-US" b="1" dirty="0" err="1"/>
              <a:t>psc</a:t>
            </a:r>
            <a:r>
              <a:rPr lang="en-US" b="1" dirty="0"/>
              <a:t> = new </a:t>
            </a:r>
            <a:r>
              <a:rPr lang="en-US" b="1" dirty="0" err="1"/>
              <a:t>strCount</a:t>
            </a:r>
            <a:r>
              <a:rPr lang="en-US" b="1" dirty="0" smtClean="0"/>
              <a:t>(“\0”); </a:t>
            </a:r>
            <a:r>
              <a:rPr lang="en-US" b="1" dirty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867400" y="3733800"/>
            <a:ext cx="1203434" cy="762000"/>
            <a:chOff x="6689834" y="4191000"/>
            <a:chExt cx="1203434" cy="762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S1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psc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315200" y="4786952"/>
            <a:ext cx="1660632" cy="1152198"/>
            <a:chOff x="6187965" y="2324100"/>
            <a:chExt cx="1660632" cy="1152198"/>
          </a:xfrm>
        </p:grpSpPr>
        <p:grpSp>
          <p:nvGrpSpPr>
            <p:cNvPr id="38" name="Group 37"/>
            <p:cNvGrpSpPr/>
            <p:nvPr/>
          </p:nvGrpSpPr>
          <p:grpSpPr>
            <a:xfrm>
              <a:off x="6201099" y="2324100"/>
              <a:ext cx="1647498" cy="762000"/>
              <a:chOff x="6689833" y="4191000"/>
              <a:chExt cx="1203435" cy="762000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6693775" y="4191000"/>
                <a:ext cx="1199493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</a:t>
                </a:r>
                <a:r>
                  <a:rPr lang="en-US" sz="28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strcount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6689833" y="4572000"/>
                <a:ext cx="1203434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count: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6187965" y="3095298"/>
              <a:ext cx="1660631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str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7620001" y="6172200"/>
            <a:ext cx="1219200" cy="419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\0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705600" y="4305300"/>
            <a:ext cx="762000" cy="48165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7673824" y="5759355"/>
            <a:ext cx="473889" cy="388393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48103" y="2735240"/>
            <a:ext cx="1280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>
              <a:defRPr/>
            </a:pPr>
            <a:r>
              <a:rPr lang="en-US" sz="2400" b="1" dirty="0"/>
              <a:t>s1 = s3;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48593" y="1133900"/>
            <a:ext cx="4175232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6688">
              <a:defRPr/>
            </a:pPr>
            <a:r>
              <a:rPr lang="en-US" b="1" dirty="0"/>
              <a:t>void operator = (String&amp; S) {</a:t>
            </a:r>
          </a:p>
          <a:p>
            <a:pPr marL="344488">
              <a:defRPr/>
            </a:pPr>
            <a:r>
              <a:rPr lang="en-US" b="1" dirty="0"/>
              <a:t>if(</a:t>
            </a:r>
            <a:r>
              <a:rPr lang="en-US" b="1" dirty="0" err="1"/>
              <a:t>psc</a:t>
            </a:r>
            <a:r>
              <a:rPr lang="en-US" b="1" dirty="0"/>
              <a:t>-&gt;count==1)</a:t>
            </a:r>
          </a:p>
          <a:p>
            <a:pPr marL="344488">
              <a:defRPr/>
            </a:pPr>
            <a:r>
              <a:rPr lang="en-US" b="1" dirty="0"/>
              <a:t>     delete </a:t>
            </a:r>
            <a:r>
              <a:rPr lang="en-US" b="1" dirty="0" err="1"/>
              <a:t>psc</a:t>
            </a:r>
            <a:r>
              <a:rPr lang="en-US" b="1" dirty="0"/>
              <a:t>; </a:t>
            </a:r>
          </a:p>
          <a:p>
            <a:pPr marL="344488">
              <a:defRPr/>
            </a:pPr>
            <a:r>
              <a:rPr lang="en-US" b="1" dirty="0"/>
              <a:t>else,</a:t>
            </a:r>
          </a:p>
          <a:p>
            <a:pPr marL="344488">
              <a:defRPr/>
            </a:pPr>
            <a:r>
              <a:rPr lang="en-US" b="1" dirty="0"/>
              <a:t>    (</a:t>
            </a:r>
            <a:r>
              <a:rPr lang="en-US" b="1" dirty="0" err="1"/>
              <a:t>psc</a:t>
            </a:r>
            <a:r>
              <a:rPr lang="en-US" b="1" dirty="0"/>
              <a:t>-&gt;count)--; </a:t>
            </a:r>
          </a:p>
          <a:p>
            <a:pPr marL="344488">
              <a:defRPr/>
            </a:pPr>
            <a:r>
              <a:rPr lang="en-US" b="1" dirty="0" err="1"/>
              <a:t>psc</a:t>
            </a:r>
            <a:r>
              <a:rPr lang="en-US" b="1" dirty="0"/>
              <a:t> = </a:t>
            </a:r>
            <a:r>
              <a:rPr lang="en-US" b="1" dirty="0" err="1"/>
              <a:t>S.psc</a:t>
            </a:r>
            <a:r>
              <a:rPr lang="en-US" b="1" dirty="0"/>
              <a:t>; </a:t>
            </a:r>
          </a:p>
          <a:p>
            <a:pPr marL="344488">
              <a:defRPr/>
            </a:pPr>
            <a:r>
              <a:rPr lang="en-US" b="1" dirty="0"/>
              <a:t>(</a:t>
            </a:r>
            <a:r>
              <a:rPr lang="en-US" b="1" dirty="0" err="1"/>
              <a:t>psc</a:t>
            </a:r>
            <a:r>
              <a:rPr lang="en-US" b="1" dirty="0"/>
              <a:t>-&gt;count)++; </a:t>
            </a:r>
          </a:p>
          <a:p>
            <a:pPr marL="166688">
              <a:defRPr/>
            </a:pPr>
            <a:r>
              <a:rPr lang="en-US" b="1" dirty="0"/>
              <a:t>}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3058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0399" y="1752600"/>
            <a:ext cx="190500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4488">
              <a:defRPr/>
            </a:pPr>
            <a:r>
              <a:rPr lang="en-US" b="1" dirty="0"/>
              <a:t>~</a:t>
            </a:r>
            <a:r>
              <a:rPr lang="en-US" b="1" dirty="0" err="1"/>
              <a:t>strCount</a:t>
            </a:r>
            <a:r>
              <a:rPr lang="en-US" b="1" dirty="0"/>
              <a:t>()</a:t>
            </a:r>
          </a:p>
          <a:p>
            <a:pPr marL="344488">
              <a:defRPr/>
            </a:pPr>
            <a:r>
              <a:rPr lang="en-US" b="1" dirty="0"/>
              <a:t>{ delete[] </a:t>
            </a:r>
            <a:r>
              <a:rPr lang="en-US" b="1" dirty="0" err="1"/>
              <a:t>str</a:t>
            </a:r>
            <a:r>
              <a:rPr lang="en-US" b="1" dirty="0"/>
              <a:t>; }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786084" y="4419600"/>
            <a:ext cx="767116" cy="36735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 bwMode="auto">
          <a:xfrm>
            <a:off x="64770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0898" y="3124200"/>
            <a:ext cx="418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“\ns1=”; s1.display();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8600" y="5881048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/>
              <a:t>s1= </a:t>
            </a:r>
            <a:r>
              <a:rPr lang="en-US" sz="2400" b="1" dirty="0"/>
              <a:t>hello </a:t>
            </a:r>
            <a:r>
              <a:rPr lang="en-US" sz="2400" b="1" dirty="0" smtClean="0"/>
              <a:t>world.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=7550</a:t>
            </a:r>
            <a:endParaRPr lang="en-US" sz="2400" b="1" dirty="0"/>
          </a:p>
        </p:txBody>
      </p:sp>
      <p:sp>
        <p:nvSpPr>
          <p:cNvPr id="58" name="Rectangle 57"/>
          <p:cNvSpPr/>
          <p:nvPr/>
        </p:nvSpPr>
        <p:spPr>
          <a:xfrm>
            <a:off x="228600" y="350520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/>
              <a:t>String s2(s3); 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7635766" y="3657600"/>
            <a:ext cx="1203434" cy="762000"/>
            <a:chOff x="6689834" y="4191000"/>
            <a:chExt cx="1203434" cy="762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693775" y="4191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S2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689834" y="4572000"/>
              <a:ext cx="1199493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*</a:t>
              </a:r>
              <a:r>
                <a:rPr lang="en-US" sz="2400" b="1" dirty="0" err="1" smtClean="0">
                  <a:solidFill>
                    <a:schemeClr val="tx1"/>
                  </a:solidFill>
                </a:rPr>
                <a:t>psc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: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4858603" y="1137312"/>
            <a:ext cx="4158173" cy="24006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String(String&amp; S) {</a:t>
            </a:r>
          </a:p>
          <a:p>
            <a:pPr>
              <a:defRPr/>
            </a:pPr>
            <a:r>
              <a:rPr lang="en-US" sz="2400" b="1" dirty="0"/>
              <a:t>      </a:t>
            </a:r>
            <a:r>
              <a:rPr lang="en-US" sz="2400" b="1" dirty="0" err="1"/>
              <a:t>psc</a:t>
            </a:r>
            <a:r>
              <a:rPr lang="en-US" sz="2400" b="1" dirty="0"/>
              <a:t> = </a:t>
            </a:r>
            <a:r>
              <a:rPr lang="en-US" sz="2400" b="1" dirty="0" err="1"/>
              <a:t>S.psc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/>
              <a:t>      (</a:t>
            </a:r>
            <a:r>
              <a:rPr lang="en-US" sz="2400" b="1" dirty="0" err="1"/>
              <a:t>psc</a:t>
            </a:r>
            <a:r>
              <a:rPr lang="en-US" sz="2400" b="1" dirty="0"/>
              <a:t>-&gt;count)++;</a:t>
            </a:r>
          </a:p>
          <a:p>
            <a:pPr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}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</p:txBody>
      </p:sp>
      <p:sp>
        <p:nvSpPr>
          <p:cNvPr id="67" name="Freeform 66"/>
          <p:cNvSpPr/>
          <p:nvPr/>
        </p:nvSpPr>
        <p:spPr>
          <a:xfrm>
            <a:off x="6336165" y="4258101"/>
            <a:ext cx="2333301" cy="545911"/>
          </a:xfrm>
          <a:custGeom>
            <a:avLst/>
            <a:gdLst>
              <a:gd name="connsiteX0" fmla="*/ 2043560 w 2333301"/>
              <a:gd name="connsiteY0" fmla="*/ 0 h 545911"/>
              <a:gd name="connsiteX1" fmla="*/ 2261925 w 2333301"/>
              <a:gd name="connsiteY1" fmla="*/ 259308 h 545911"/>
              <a:gd name="connsiteX2" fmla="*/ 951739 w 2333301"/>
              <a:gd name="connsiteY2" fmla="*/ 368490 h 545911"/>
              <a:gd name="connsiteX3" fmla="*/ 119226 w 2333301"/>
              <a:gd name="connsiteY3" fmla="*/ 327547 h 545911"/>
              <a:gd name="connsiteX4" fmla="*/ 23692 w 2333301"/>
              <a:gd name="connsiteY4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301" h="545911">
                <a:moveTo>
                  <a:pt x="2043560" y="0"/>
                </a:moveTo>
                <a:cubicBezTo>
                  <a:pt x="2243727" y="98946"/>
                  <a:pt x="2443895" y="197893"/>
                  <a:pt x="2261925" y="259308"/>
                </a:cubicBezTo>
                <a:cubicBezTo>
                  <a:pt x="2079955" y="320723"/>
                  <a:pt x="1308855" y="357117"/>
                  <a:pt x="951739" y="368490"/>
                </a:cubicBezTo>
                <a:cubicBezTo>
                  <a:pt x="594622" y="379863"/>
                  <a:pt x="273900" y="297977"/>
                  <a:pt x="119226" y="327547"/>
                </a:cubicBezTo>
                <a:cubicBezTo>
                  <a:pt x="-35448" y="357117"/>
                  <a:pt x="-5878" y="451514"/>
                  <a:pt x="23692" y="545911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98344" y="3858904"/>
            <a:ext cx="418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“\ns2=”; s2.display();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28600" y="6320135"/>
            <a:ext cx="4572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/>
              <a:t>s2= </a:t>
            </a:r>
            <a:r>
              <a:rPr lang="en-US" sz="2400" b="1" dirty="0"/>
              <a:t>hello </a:t>
            </a:r>
            <a:r>
              <a:rPr lang="en-US" sz="2400" b="1" dirty="0" smtClean="0"/>
              <a:t>world. </a:t>
            </a:r>
            <a:r>
              <a:rPr lang="en-US" sz="2400" b="1" dirty="0" err="1" smtClean="0"/>
              <a:t>addr</a:t>
            </a:r>
            <a:r>
              <a:rPr lang="en-US" sz="2400" b="1" dirty="0" smtClean="0"/>
              <a:t>=7550</a:t>
            </a:r>
            <a:endParaRPr lang="en-US" sz="2400" b="1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6477000" y="5257800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207118" y="4671842"/>
            <a:ext cx="1876793" cy="1382120"/>
          </a:xfrm>
          <a:prstGeom prst="roundRect">
            <a:avLst/>
          </a:prstGeom>
          <a:noFill/>
          <a:ln w="412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hlinkClick r:id="rId2" action="ppaction://hlinkfile"/>
          </p:cNvPr>
          <p:cNvSpPr/>
          <p:nvPr/>
        </p:nvSpPr>
        <p:spPr>
          <a:xfrm>
            <a:off x="6743244" y="2985934"/>
            <a:ext cx="2106192" cy="421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5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6" grpId="0"/>
      <p:bldP spid="17" grpId="0" animBg="1"/>
      <p:bldP spid="17" grpId="1" animBg="1"/>
      <p:bldP spid="18" grpId="0" animBg="1"/>
      <p:bldP spid="19" grpId="0" animBg="1"/>
      <p:bldP spid="24" grpId="0"/>
      <p:bldP spid="25" grpId="0" animBg="1"/>
      <p:bldP spid="26" grpId="0" animBg="1"/>
      <p:bldP spid="27" grpId="0"/>
      <p:bldP spid="29" grpId="0"/>
      <p:bldP spid="30" grpId="0" animBg="1"/>
      <p:bldP spid="42" grpId="0" animBg="1"/>
      <p:bldP spid="42" grpId="1" animBg="1"/>
      <p:bldP spid="47" grpId="0"/>
      <p:bldP spid="48" grpId="0" animBg="1"/>
      <p:bldP spid="49" grpId="0" animBg="1"/>
      <p:bldP spid="49" grpId="1" animBg="1"/>
      <p:bldP spid="50" grpId="0" animBg="1"/>
      <p:bldP spid="50" grpId="1" animBg="1"/>
      <p:bldP spid="53" grpId="0" animBg="1"/>
      <p:bldP spid="54" grpId="0"/>
      <p:bldP spid="55" grpId="0" animBg="1"/>
      <p:bldP spid="58" grpId="0"/>
      <p:bldP spid="64" grpId="0" animBg="1"/>
      <p:bldP spid="67" grpId="0" animBg="1"/>
      <p:bldP spid="68" grpId="0"/>
      <p:bldP spid="69" grpId="0" animBg="1"/>
      <p:bldP spid="70" grpId="0" animBg="1"/>
      <p:bldP spid="71" grpId="0" animBg="1"/>
      <p:bldP spid="71" grpId="1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00200" y="3135004"/>
            <a:ext cx="567272" cy="626659"/>
          </a:xfrm>
          <a:custGeom>
            <a:avLst/>
            <a:gdLst>
              <a:gd name="connsiteX0" fmla="*/ 641445 w 641445"/>
              <a:gd name="connsiteY0" fmla="*/ 0 h 641444"/>
              <a:gd name="connsiteX1" fmla="*/ 0 w 641445"/>
              <a:gd name="connsiteY1" fmla="*/ 641444 h 64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1445" h="641444">
                <a:moveTo>
                  <a:pt x="641445" y="0"/>
                </a:moveTo>
                <a:lnTo>
                  <a:pt x="0" y="641444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375849" y="4729084"/>
            <a:ext cx="595951" cy="493847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 flipH="1">
            <a:off x="4724400" y="3135004"/>
            <a:ext cx="97364" cy="605759"/>
          </a:xfrm>
          <a:custGeom>
            <a:avLst/>
            <a:gdLst>
              <a:gd name="connsiteX0" fmla="*/ 641445 w 641445"/>
              <a:gd name="connsiteY0" fmla="*/ 0 h 641444"/>
              <a:gd name="connsiteX1" fmla="*/ 0 w 641445"/>
              <a:gd name="connsiteY1" fmla="*/ 641444 h 64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1445" h="641444">
                <a:moveTo>
                  <a:pt x="641445" y="0"/>
                </a:moveTo>
                <a:lnTo>
                  <a:pt x="0" y="641444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51" idx="3"/>
          </p:cNvCxnSpPr>
          <p:nvPr/>
        </p:nvCxnSpPr>
        <p:spPr>
          <a:xfrm flipH="1">
            <a:off x="5849644" y="4705350"/>
            <a:ext cx="398756" cy="517581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pPr marL="344488" indent="-344488">
              <a:buFont typeface="Arial" charset="0"/>
              <a:buChar char="•"/>
            </a:pPr>
            <a:r>
              <a:rPr lang="en-US" dirty="0"/>
              <a:t>Why must the assignment operator in String worry about deletion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1578519" y="5840311"/>
            <a:ext cx="168231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S1 = S2;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09600" y="2561411"/>
            <a:ext cx="1826169" cy="780791"/>
            <a:chOff x="990600" y="2561411"/>
            <a:chExt cx="1826169" cy="780791"/>
          </a:xfrm>
        </p:grpSpPr>
        <p:grpSp>
          <p:nvGrpSpPr>
            <p:cNvPr id="4" name="Group 3"/>
            <p:cNvGrpSpPr/>
            <p:nvPr/>
          </p:nvGrpSpPr>
          <p:grpSpPr>
            <a:xfrm>
              <a:off x="990600" y="2561411"/>
              <a:ext cx="1826169" cy="762000"/>
              <a:chOff x="6067100" y="4191000"/>
              <a:chExt cx="1826169" cy="7620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6067101" y="4191000"/>
                <a:ext cx="1826168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S2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6067100" y="4572000"/>
                <a:ext cx="1822227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*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psc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 bwMode="auto">
            <a:xfrm>
              <a:off x="1703943" y="2923102"/>
              <a:ext cx="1108884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7550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75648" y="3733800"/>
            <a:ext cx="2485184" cy="1175833"/>
            <a:chOff x="775648" y="3733800"/>
            <a:chExt cx="2485184" cy="1175833"/>
          </a:xfrm>
        </p:grpSpPr>
        <p:grpSp>
          <p:nvGrpSpPr>
            <p:cNvPr id="8" name="Group 7"/>
            <p:cNvGrpSpPr/>
            <p:nvPr/>
          </p:nvGrpSpPr>
          <p:grpSpPr>
            <a:xfrm>
              <a:off x="1600200" y="3757435"/>
              <a:ext cx="1660632" cy="1152198"/>
              <a:chOff x="6187965" y="2324100"/>
              <a:chExt cx="1660632" cy="115219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6201099" y="2324100"/>
                <a:ext cx="1647498" cy="762000"/>
                <a:chOff x="6689833" y="4191000"/>
                <a:chExt cx="1203435" cy="762000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6693775" y="4191000"/>
                  <a:ext cx="1199493" cy="381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800" b="1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:</a:t>
                  </a:r>
                  <a:r>
                    <a:rPr lang="en-US" sz="2800" b="1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strcount</a:t>
                  </a:r>
                  <a:endParaRPr lang="en-US" sz="2800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6689833" y="4572000"/>
                  <a:ext cx="1203434" cy="381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count: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 bwMode="auto">
              <a:xfrm>
                <a:off x="6187965" y="3095298"/>
                <a:ext cx="1660631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*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str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 bwMode="auto">
            <a:xfrm>
              <a:off x="2584227" y="4207488"/>
              <a:ext cx="457200" cy="209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75648" y="3733800"/>
              <a:ext cx="1108884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7550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24200" y="2563504"/>
            <a:ext cx="1843588" cy="778492"/>
            <a:chOff x="3124200" y="2563504"/>
            <a:chExt cx="1843588" cy="778492"/>
          </a:xfrm>
        </p:grpSpPr>
        <p:grpSp>
          <p:nvGrpSpPr>
            <p:cNvPr id="36" name="Group 35"/>
            <p:cNvGrpSpPr/>
            <p:nvPr/>
          </p:nvGrpSpPr>
          <p:grpSpPr>
            <a:xfrm>
              <a:off x="3124200" y="2563504"/>
              <a:ext cx="1826169" cy="762000"/>
              <a:chOff x="6067100" y="4191000"/>
              <a:chExt cx="1826169" cy="762000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6067101" y="4191000"/>
                <a:ext cx="1826168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S1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067100" y="4572000"/>
                <a:ext cx="1822227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*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psc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 bwMode="auto">
            <a:xfrm>
              <a:off x="3858904" y="2922896"/>
              <a:ext cx="1108884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8750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996516" y="3692856"/>
            <a:ext cx="2464716" cy="1200105"/>
            <a:chOff x="3996516" y="3692856"/>
            <a:chExt cx="2464716" cy="1200105"/>
          </a:xfrm>
        </p:grpSpPr>
        <p:grpSp>
          <p:nvGrpSpPr>
            <p:cNvPr id="21" name="Group 20"/>
            <p:cNvGrpSpPr/>
            <p:nvPr/>
          </p:nvGrpSpPr>
          <p:grpSpPr>
            <a:xfrm>
              <a:off x="4800600" y="3740763"/>
              <a:ext cx="1660632" cy="1152198"/>
              <a:chOff x="6187965" y="2324100"/>
              <a:chExt cx="1660632" cy="115219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6201099" y="2324100"/>
                <a:ext cx="1647498" cy="762000"/>
                <a:chOff x="6689833" y="4191000"/>
                <a:chExt cx="1203435" cy="762000"/>
              </a:xfrm>
            </p:grpSpPr>
            <p:sp>
              <p:nvSpPr>
                <p:cNvPr id="24" name="Rectangle 23"/>
                <p:cNvSpPr/>
                <p:nvPr/>
              </p:nvSpPr>
              <p:spPr bwMode="auto">
                <a:xfrm>
                  <a:off x="6693775" y="4191000"/>
                  <a:ext cx="1199493" cy="381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800" b="1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:</a:t>
                  </a:r>
                  <a:r>
                    <a:rPr lang="en-US" sz="2800" b="1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strcount</a:t>
                  </a:r>
                  <a:endParaRPr lang="en-US" sz="2800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 bwMode="auto">
                <a:xfrm>
                  <a:off x="6689833" y="4572000"/>
                  <a:ext cx="1203434" cy="381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count: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Rectangle 22"/>
              <p:cNvSpPr/>
              <p:nvPr/>
            </p:nvSpPr>
            <p:spPr bwMode="auto">
              <a:xfrm>
                <a:off x="6187965" y="3095298"/>
                <a:ext cx="1660631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*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str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 bwMode="auto">
            <a:xfrm>
              <a:off x="5674300" y="4202086"/>
              <a:ext cx="457200" cy="209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96516" y="3692856"/>
              <a:ext cx="1108884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8750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2243916" y="4495800"/>
            <a:ext cx="797511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rgbClr val="660066"/>
                </a:solidFill>
              </a:rPr>
              <a:t>6</a:t>
            </a:r>
            <a:r>
              <a:rPr lang="en-US" sz="2800" b="1" dirty="0" smtClean="0">
                <a:solidFill>
                  <a:srgbClr val="660066"/>
                </a:solidFill>
              </a:rPr>
              <a:t>50</a:t>
            </a:r>
            <a:endParaRPr lang="en-US" sz="2800" b="1" dirty="0">
              <a:solidFill>
                <a:srgbClr val="660066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78337" y="5105400"/>
            <a:ext cx="2765063" cy="536631"/>
            <a:chOff x="1349737" y="5105400"/>
            <a:chExt cx="2765063" cy="536631"/>
          </a:xfrm>
        </p:grpSpPr>
        <p:sp>
          <p:nvSpPr>
            <p:cNvPr id="7" name="Rectangle 6"/>
            <p:cNvSpPr/>
            <p:nvPr/>
          </p:nvSpPr>
          <p:spPr bwMode="auto">
            <a:xfrm>
              <a:off x="2057400" y="5222931"/>
              <a:ext cx="2057400" cy="419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h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ello world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349737" y="5105400"/>
              <a:ext cx="797511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660066"/>
                  </a:solidFill>
                </a:rPr>
                <a:t>6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51" name="Rectangle 50"/>
          <p:cNvSpPr/>
          <p:nvPr/>
        </p:nvSpPr>
        <p:spPr bwMode="auto">
          <a:xfrm>
            <a:off x="5450889" y="4495800"/>
            <a:ext cx="797511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rgbClr val="660066"/>
                </a:solidFill>
              </a:rPr>
              <a:t>9</a:t>
            </a:r>
            <a:r>
              <a:rPr lang="en-US" sz="2800" b="1" dirty="0" smtClean="0">
                <a:solidFill>
                  <a:srgbClr val="660066"/>
                </a:solidFill>
              </a:rPr>
              <a:t>75</a:t>
            </a:r>
            <a:endParaRPr lang="en-US" sz="2800" b="1" dirty="0">
              <a:solidFill>
                <a:srgbClr val="660066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966393" y="5132696"/>
            <a:ext cx="3034607" cy="509335"/>
            <a:chOff x="4966393" y="5132696"/>
            <a:chExt cx="3034607" cy="509335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638800" y="5222931"/>
              <a:ext cx="2362200" cy="419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Good morning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66393" y="5132696"/>
              <a:ext cx="797511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660066"/>
                  </a:solidFill>
                </a:rPr>
                <a:t>9</a:t>
              </a:r>
              <a:r>
                <a:rPr lang="en-US" sz="2800" b="1" dirty="0" smtClean="0">
                  <a:solidFill>
                    <a:srgbClr val="660066"/>
                  </a:solidFill>
                </a:rPr>
                <a:t>75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852612" y="2574308"/>
            <a:ext cx="1843588" cy="778492"/>
            <a:chOff x="3124200" y="2563504"/>
            <a:chExt cx="1843588" cy="778492"/>
          </a:xfrm>
        </p:grpSpPr>
        <p:grpSp>
          <p:nvGrpSpPr>
            <p:cNvPr id="60" name="Group 59"/>
            <p:cNvGrpSpPr/>
            <p:nvPr/>
          </p:nvGrpSpPr>
          <p:grpSpPr>
            <a:xfrm>
              <a:off x="3124200" y="2563504"/>
              <a:ext cx="1826169" cy="762000"/>
              <a:chOff x="6067100" y="4191000"/>
              <a:chExt cx="1826169" cy="762000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6067101" y="4191000"/>
                <a:ext cx="1826168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S3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6067100" y="4572000"/>
                <a:ext cx="1822227" cy="381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*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psc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: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 bwMode="auto">
            <a:xfrm>
              <a:off x="3858904" y="2922896"/>
              <a:ext cx="1108884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800" b="1" dirty="0" smtClean="0">
                  <a:solidFill>
                    <a:srgbClr val="660066"/>
                  </a:solidFill>
                </a:rPr>
                <a:t>8750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64" name="Freeform 63"/>
          <p:cNvSpPr/>
          <p:nvPr/>
        </p:nvSpPr>
        <p:spPr>
          <a:xfrm>
            <a:off x="4940411" y="3179928"/>
            <a:ext cx="2908189" cy="545911"/>
          </a:xfrm>
          <a:custGeom>
            <a:avLst/>
            <a:gdLst>
              <a:gd name="connsiteX0" fmla="*/ 2594350 w 2908189"/>
              <a:gd name="connsiteY0" fmla="*/ 0 h 545911"/>
              <a:gd name="connsiteX1" fmla="*/ 2703532 w 2908189"/>
              <a:gd name="connsiteY1" fmla="*/ 313899 h 545911"/>
              <a:gd name="connsiteX2" fmla="*/ 233287 w 2908189"/>
              <a:gd name="connsiteY2" fmla="*/ 163773 h 545911"/>
              <a:gd name="connsiteX3" fmla="*/ 246935 w 2908189"/>
              <a:gd name="connsiteY3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8189" h="545911">
                <a:moveTo>
                  <a:pt x="2594350" y="0"/>
                </a:moveTo>
                <a:cubicBezTo>
                  <a:pt x="2845696" y="143301"/>
                  <a:pt x="3097043" y="286603"/>
                  <a:pt x="2703532" y="313899"/>
                </a:cubicBezTo>
                <a:cubicBezTo>
                  <a:pt x="2310021" y="341195"/>
                  <a:pt x="642720" y="125104"/>
                  <a:pt x="233287" y="163773"/>
                </a:cubicBezTo>
                <a:cubicBezTo>
                  <a:pt x="-176146" y="202442"/>
                  <a:pt x="35394" y="374176"/>
                  <a:pt x="246935" y="545911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 bwMode="auto">
          <a:xfrm>
            <a:off x="5674300" y="4223266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4223698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810122" y="2982604"/>
            <a:ext cx="1011642" cy="310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rgbClr val="660066"/>
                </a:solidFill>
              </a:rPr>
              <a:t>7550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2043405" y="3138985"/>
            <a:ext cx="3061995" cy="627797"/>
          </a:xfrm>
          <a:custGeom>
            <a:avLst/>
            <a:gdLst>
              <a:gd name="connsiteX0" fmla="*/ 2706016 w 3143078"/>
              <a:gd name="connsiteY0" fmla="*/ 0 h 627797"/>
              <a:gd name="connsiteX1" fmla="*/ 2965323 w 3143078"/>
              <a:gd name="connsiteY1" fmla="*/ 382137 h 627797"/>
              <a:gd name="connsiteX2" fmla="*/ 372249 w 3143078"/>
              <a:gd name="connsiteY2" fmla="*/ 286603 h 627797"/>
              <a:gd name="connsiteX3" fmla="*/ 17407 w 3143078"/>
              <a:gd name="connsiteY3" fmla="*/ 627797 h 627797"/>
              <a:gd name="connsiteX4" fmla="*/ 17407 w 3143078"/>
              <a:gd name="connsiteY4" fmla="*/ 627797 h 62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078" h="627797">
                <a:moveTo>
                  <a:pt x="2706016" y="0"/>
                </a:moveTo>
                <a:cubicBezTo>
                  <a:pt x="3030150" y="167185"/>
                  <a:pt x="3354284" y="334370"/>
                  <a:pt x="2965323" y="382137"/>
                </a:cubicBezTo>
                <a:cubicBezTo>
                  <a:pt x="2576362" y="429904"/>
                  <a:pt x="863568" y="245660"/>
                  <a:pt x="372249" y="286603"/>
                </a:cubicBezTo>
                <a:cubicBezTo>
                  <a:pt x="-119070" y="327546"/>
                  <a:pt x="17407" y="627797"/>
                  <a:pt x="17407" y="627797"/>
                </a:cubicBezTo>
                <a:lnTo>
                  <a:pt x="17407" y="627797"/>
                </a:ln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1580640" y="6223948"/>
            <a:ext cx="168231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S3 = S1;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715000" y="4231944"/>
            <a:ext cx="4572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545806" y="2985448"/>
            <a:ext cx="1011642" cy="310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rgbClr val="660066"/>
                </a:solidFill>
              </a:rPr>
              <a:t>7550</a:t>
            </a:r>
            <a:endParaRPr lang="en-US" sz="2800" b="1" dirty="0">
              <a:solidFill>
                <a:srgbClr val="660066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3260832" y="3179928"/>
            <a:ext cx="4206768" cy="586854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218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  <p:bldP spid="26" grpId="1" animBg="1"/>
      <p:bldP spid="33" grpId="0"/>
      <p:bldP spid="48" grpId="0"/>
      <p:bldP spid="51" grpId="0"/>
      <p:bldP spid="51" grpId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71" grpId="0" animBg="1"/>
      <p:bldP spid="72" grpId="0"/>
      <p:bldP spid="73" grpId="0" animBg="1"/>
      <p:bldP spid="73" grpId="1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344488" indent="-344488">
              <a:buFont typeface="Arial" charset="0"/>
              <a:buChar char="•"/>
            </a:pPr>
            <a:r>
              <a:rPr lang="en-US" dirty="0" smtClean="0"/>
              <a:t>String </a:t>
            </a:r>
            <a:r>
              <a:rPr lang="en-US" dirty="0"/>
              <a:t>object on the left of the equal sign </a:t>
            </a:r>
            <a:r>
              <a:rPr lang="en-US" dirty="0" smtClean="0"/>
              <a:t>(s1=s2) </a:t>
            </a:r>
            <a:r>
              <a:rPr lang="en-US" dirty="0"/>
              <a:t>was pointing at some </a:t>
            </a:r>
            <a:r>
              <a:rPr lang="en-US" dirty="0" err="1"/>
              <a:t>strCount</a:t>
            </a:r>
            <a:r>
              <a:rPr lang="en-US" dirty="0"/>
              <a:t> object </a:t>
            </a:r>
            <a:r>
              <a:rPr lang="en-US" dirty="0" smtClean="0"/>
              <a:t>(call it </a:t>
            </a:r>
            <a:r>
              <a:rPr lang="en-US" dirty="0" err="1" smtClean="0"/>
              <a:t>oldStrCnt</a:t>
            </a:r>
            <a:r>
              <a:rPr lang="en-US" dirty="0" smtClean="0"/>
              <a:t>) before </a:t>
            </a:r>
            <a:r>
              <a:rPr lang="en-US" dirty="0"/>
              <a:t>the assignment</a:t>
            </a:r>
            <a:r>
              <a:rPr lang="en-US" dirty="0" smtClean="0"/>
              <a:t>.  </a:t>
            </a:r>
          </a:p>
          <a:p>
            <a:pPr marL="344488" indent="-344488">
              <a:buFont typeface="Arial" charset="0"/>
              <a:buChar char="•"/>
            </a:pPr>
            <a:r>
              <a:rPr lang="en-US" dirty="0" smtClean="0"/>
              <a:t>After </a:t>
            </a:r>
            <a:r>
              <a:rPr lang="en-US" dirty="0"/>
              <a:t>the assignment s1 will be pointing to the object on the right of the equal sign. </a:t>
            </a:r>
            <a:endParaRPr lang="en-US" dirty="0" smtClean="0"/>
          </a:p>
          <a:p>
            <a:pPr marL="344488" indent="-344488">
              <a:buFont typeface="Arial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there are now no String objects pointing to </a:t>
            </a:r>
            <a:r>
              <a:rPr lang="en-US" dirty="0" err="1"/>
              <a:t>oldStrCnt</a:t>
            </a:r>
            <a:r>
              <a:rPr lang="en-US" dirty="0"/>
              <a:t>, it should be deleted.</a:t>
            </a:r>
          </a:p>
        </p:txBody>
      </p:sp>
    </p:spTree>
    <p:extLst>
      <p:ext uri="{BB962C8B-B14F-4D97-AF65-F5344CB8AC3E}">
        <p14:creationId xmlns:p14="http://schemas.microsoft.com/office/powerpoint/2010/main" xmlns="" val="237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599"/>
            <a:ext cx="4495800" cy="220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 rot="5400000">
            <a:off x="2019300" y="3771900"/>
            <a:ext cx="5105400" cy="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508097" y="421987"/>
            <a:ext cx="36733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/>
              <a:t>Assignment operator</a:t>
            </a:r>
            <a:endParaRPr lang="en-US" sz="3200" dirty="0"/>
          </a:p>
        </p:txBody>
      </p:sp>
      <p:sp>
        <p:nvSpPr>
          <p:cNvPr id="40965" name="Rectangle 11"/>
          <p:cNvSpPr>
            <a:spLocks noChangeArrowheads="1"/>
          </p:cNvSpPr>
          <p:nvPr/>
        </p:nvSpPr>
        <p:spPr bwMode="auto">
          <a:xfrm>
            <a:off x="5486400" y="457200"/>
            <a:ext cx="29877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/>
              <a:t>Copy constructor</a:t>
            </a:r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454160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581400"/>
            <a:ext cx="446540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143000"/>
            <a:ext cx="4495801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984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</a:t>
            </a:r>
            <a:r>
              <a:rPr lang="en-US" dirty="0" smtClean="0"/>
              <a:t> </a:t>
            </a:r>
            <a:r>
              <a:rPr lang="en-US" dirty="0"/>
              <a:t>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dirty="0"/>
              <a:t>The member functions of every object have access to a sort of magic pointer named </a:t>
            </a:r>
            <a:r>
              <a:rPr lang="en-US" sz="2800" b="1" i="1" dirty="0"/>
              <a:t>this</a:t>
            </a:r>
            <a:r>
              <a:rPr lang="en-US" sz="2800" dirty="0"/>
              <a:t>, which points to the object itself.</a:t>
            </a:r>
          </a:p>
          <a:p>
            <a:r>
              <a:rPr lang="en-US" sz="2800" dirty="0"/>
              <a:t>Thus any member function can find out the address of the object of which it is a </a:t>
            </a:r>
            <a:r>
              <a:rPr lang="en-US" sz="2800" dirty="0" smtClean="0"/>
              <a:t>member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9623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13536</TotalTime>
  <Words>1268</Words>
  <Application>Microsoft Office PowerPoint</Application>
  <PresentationFormat>On-screen Show (4:3)</PresentationFormat>
  <Paragraphs>302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myPresentation1</vt:lpstr>
      <vt:lpstr>CSC241: Object Oriented Programming</vt:lpstr>
      <vt:lpstr>Previous Lecture</vt:lpstr>
      <vt:lpstr>Today’s Lecture</vt:lpstr>
      <vt:lpstr>Cont.</vt:lpstr>
      <vt:lpstr>Cont.</vt:lpstr>
      <vt:lpstr>Note</vt:lpstr>
      <vt:lpstr>Cont.</vt:lpstr>
      <vt:lpstr>Slide 8</vt:lpstr>
      <vt:lpstr>this Pointer</vt:lpstr>
      <vt:lpstr>Example</vt:lpstr>
      <vt:lpstr>Accessing Member Data with this</vt:lpstr>
      <vt:lpstr>Using this for Returning Values</vt:lpstr>
      <vt:lpstr>Beware of Self-Assignment</vt:lpstr>
      <vt:lpstr>Cont.</vt:lpstr>
      <vt:lpstr>Dynamic Type Information</vt:lpstr>
      <vt:lpstr>Cont.</vt:lpstr>
      <vt:lpstr>Checking class type using dynamic_cast</vt:lpstr>
      <vt:lpstr>Example</vt:lpstr>
      <vt:lpstr>Changing Pointer Types with dynamic_cast</vt:lpstr>
      <vt:lpstr>Cont.</vt:lpstr>
      <vt:lpstr>typeid Operator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869</cp:revision>
  <dcterms:created xsi:type="dcterms:W3CDTF">2006-08-16T00:00:00Z</dcterms:created>
  <dcterms:modified xsi:type="dcterms:W3CDTF">2012-11-06T11:25:00Z</dcterms:modified>
</cp:coreProperties>
</file>