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445" r:id="rId2"/>
    <p:sldId id="1096" r:id="rId3"/>
    <p:sldId id="1109" r:id="rId4"/>
    <p:sldId id="1108" r:id="rId5"/>
    <p:sldId id="1113" r:id="rId6"/>
    <p:sldId id="1114" r:id="rId7"/>
    <p:sldId id="1119" r:id="rId8"/>
    <p:sldId id="1120" r:id="rId9"/>
    <p:sldId id="1121" r:id="rId10"/>
    <p:sldId id="1122" r:id="rId11"/>
    <p:sldId id="1123" r:id="rId12"/>
    <p:sldId id="1124" r:id="rId13"/>
    <p:sldId id="1125" r:id="rId14"/>
    <p:sldId id="1126" r:id="rId15"/>
    <p:sldId id="1127" r:id="rId16"/>
    <p:sldId id="1128" r:id="rId17"/>
    <p:sldId id="1129" r:id="rId18"/>
    <p:sldId id="113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5263" autoAdjust="0"/>
    <p:restoredTop sz="96980" autoAdjust="0"/>
  </p:normalViewPr>
  <p:slideViewPr>
    <p:cSldViewPr>
      <p:cViewPr>
        <p:scale>
          <a:sx n="50" d="100"/>
          <a:sy n="50" d="100"/>
        </p:scale>
        <p:origin x="-25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program/stack_class_template.cp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program/stack_class_template.cp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program/sorting_template.cp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program/find_value_template.cp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26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</a:t>
            </a:r>
            <a:r>
              <a:rPr lang="en-US" dirty="0" smtClean="0"/>
              <a:t>type 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/>
              <a:t>How </a:t>
            </a:r>
            <a:r>
              <a:rPr lang="en-US" dirty="0" smtClean="0"/>
              <a:t>to determine that a template function can be instantiated for </a:t>
            </a:r>
            <a:r>
              <a:rPr lang="en-US" dirty="0"/>
              <a:t>a particular data type?</a:t>
            </a:r>
          </a:p>
          <a:p>
            <a:pPr lvl="1"/>
            <a:r>
              <a:rPr lang="en-US" dirty="0" smtClean="0"/>
              <a:t>E.g. can find() function works with c-strings type</a:t>
            </a:r>
          </a:p>
          <a:p>
            <a:pPr lvl="1"/>
            <a:r>
              <a:rPr lang="en-US" dirty="0" smtClean="0"/>
              <a:t>For that, check the operator in find function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find() function would not work for c-strings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3581400"/>
            <a:ext cx="5943600" cy="2308324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/>
              <a:t>int</a:t>
            </a:r>
            <a:r>
              <a:rPr lang="en-US" sz="2400" b="1" dirty="0"/>
              <a:t> find(</a:t>
            </a:r>
            <a:r>
              <a:rPr lang="en-US" sz="2400" b="1" dirty="0" err="1"/>
              <a:t>atype</a:t>
            </a:r>
            <a:r>
              <a:rPr lang="en-US" sz="2400" b="1" dirty="0"/>
              <a:t>* array, </a:t>
            </a:r>
            <a:r>
              <a:rPr lang="en-US" sz="2400" b="1" dirty="0" err="1"/>
              <a:t>atype</a:t>
            </a:r>
            <a:r>
              <a:rPr lang="en-US" sz="2400" b="1" dirty="0"/>
              <a:t> value, </a:t>
            </a:r>
            <a:r>
              <a:rPr lang="en-US" sz="2400" b="1" dirty="0" err="1"/>
              <a:t>int</a:t>
            </a:r>
            <a:r>
              <a:rPr lang="en-US" sz="2400" b="1" dirty="0"/>
              <a:t> size</a:t>
            </a:r>
            <a:r>
              <a:rPr lang="en-US" sz="2400" b="1" dirty="0" smtClean="0"/>
              <a:t>) {</a:t>
            </a:r>
            <a:endParaRPr lang="en-US" sz="2400" b="1" dirty="0"/>
          </a:p>
          <a:p>
            <a:pPr marL="225425">
              <a:defRPr/>
            </a:pPr>
            <a:r>
              <a:rPr lang="en-US" sz="2400" b="1" dirty="0"/>
              <a:t>for(</a:t>
            </a:r>
            <a:r>
              <a:rPr lang="en-US" sz="2400" b="1" dirty="0" err="1"/>
              <a:t>int</a:t>
            </a:r>
            <a:r>
              <a:rPr lang="en-US" sz="2400" b="1" dirty="0"/>
              <a:t> j=0; j&lt;size; j++)</a:t>
            </a:r>
          </a:p>
          <a:p>
            <a:pPr marL="225425">
              <a:defRPr/>
            </a:pPr>
            <a:r>
              <a:rPr lang="en-US" sz="2400" b="1" dirty="0"/>
              <a:t>    if(array[j]==value)</a:t>
            </a:r>
          </a:p>
          <a:p>
            <a:pPr marL="225425">
              <a:defRPr/>
            </a:pPr>
            <a:r>
              <a:rPr lang="en-US" sz="2400" b="1" dirty="0"/>
              <a:t>         return j;</a:t>
            </a:r>
          </a:p>
          <a:p>
            <a:pPr marL="225425">
              <a:defRPr/>
            </a:pPr>
            <a:r>
              <a:rPr lang="en-US" sz="2400" b="1" dirty="0"/>
              <a:t>return -1;</a:t>
            </a:r>
          </a:p>
          <a:p>
            <a:pPr>
              <a:defRPr/>
            </a:pPr>
            <a:r>
              <a:rPr lang="en-US" sz="24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8567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018" y="1295400"/>
            <a:ext cx="8229600" cy="2667000"/>
          </a:xfrm>
        </p:spPr>
        <p:txBody>
          <a:bodyPr/>
          <a:lstStyle/>
          <a:p>
            <a:r>
              <a:rPr lang="en-US" dirty="0"/>
              <a:t>Class templates are generally used for </a:t>
            </a:r>
            <a:r>
              <a:rPr lang="en-US" dirty="0" smtClean="0"/>
              <a:t>data storage </a:t>
            </a:r>
            <a:r>
              <a:rPr lang="en-US" dirty="0"/>
              <a:t>(container) </a:t>
            </a:r>
            <a:r>
              <a:rPr lang="en-US" dirty="0" smtClean="0"/>
              <a:t>classes</a:t>
            </a:r>
          </a:p>
          <a:p>
            <a:r>
              <a:rPr lang="en-US" dirty="0" smtClean="0"/>
              <a:t>Stacks, queues </a:t>
            </a:r>
            <a:r>
              <a:rPr lang="en-US" dirty="0"/>
              <a:t>and linked </a:t>
            </a:r>
            <a:r>
              <a:rPr lang="en-US" dirty="0" smtClean="0"/>
              <a:t>lists are </a:t>
            </a:r>
            <a:r>
              <a:rPr lang="en-US" dirty="0"/>
              <a:t>examples of data-storage </a:t>
            </a:r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Limitation: store only single basic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8592" y="3956713"/>
            <a:ext cx="3197936" cy="280076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400" u="sng" dirty="0" smtClean="0">
                <a:solidFill>
                  <a:srgbClr val="0070C0"/>
                </a:solidFill>
              </a:rPr>
              <a:t>From lecture 13</a:t>
            </a:r>
          </a:p>
          <a:p>
            <a:pPr>
              <a:defRPr/>
            </a:pPr>
            <a:r>
              <a:rPr lang="en-US" sz="2400" b="1" dirty="0" smtClean="0"/>
              <a:t>class Stack {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/>
              <a:t>protected:</a:t>
            </a:r>
          </a:p>
          <a:p>
            <a:pPr marL="461963" lvl="3">
              <a:defRPr/>
            </a:pPr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st</a:t>
            </a:r>
            <a:r>
              <a:rPr lang="en-US" sz="2400" b="1" dirty="0"/>
              <a:t>[3]; 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1963" lvl="3">
              <a:defRPr/>
            </a:pPr>
            <a:r>
              <a:rPr lang="en-US" sz="2400" b="1" dirty="0" err="1"/>
              <a:t>int</a:t>
            </a:r>
            <a:r>
              <a:rPr lang="en-US" sz="2400" b="1" dirty="0"/>
              <a:t> top;     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3200" b="1" dirty="0" smtClean="0"/>
              <a:t>. . . </a:t>
            </a:r>
            <a:endParaRPr lang="en-US" sz="2400" b="1" dirty="0"/>
          </a:p>
          <a:p>
            <a:pPr marL="4763" lvl="1">
              <a:defRPr/>
            </a:pPr>
            <a:r>
              <a:rPr lang="en-US" sz="2400" b="1" dirty="0"/>
              <a:t>};</a:t>
            </a:r>
          </a:p>
        </p:txBody>
      </p:sp>
      <p:sp>
        <p:nvSpPr>
          <p:cNvPr id="6" name="Rectangle 5"/>
          <p:cNvSpPr/>
          <p:nvPr/>
        </p:nvSpPr>
        <p:spPr>
          <a:xfrm>
            <a:off x="4565250" y="4089064"/>
            <a:ext cx="381675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/>
              <a:t>A separate class is created in </a:t>
            </a:r>
          </a:p>
          <a:p>
            <a:pPr>
              <a:defRPr/>
            </a:pPr>
            <a:r>
              <a:rPr lang="en-US" sz="2400" dirty="0" smtClean="0"/>
              <a:t>following  case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/>
              <a:t>To store long type data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/>
              <a:t>To store double type data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/>
              <a:t>To store Distance objects</a:t>
            </a:r>
          </a:p>
          <a:p>
            <a:pPr>
              <a:defRPr/>
            </a:pPr>
            <a:r>
              <a:rPr lang="en-US" sz="2400" dirty="0" smtClean="0"/>
              <a:t>      and </a:t>
            </a:r>
            <a:r>
              <a:rPr lang="en-US" sz="2400" dirty="0" err="1" smtClean="0"/>
              <a:t>etc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48085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class as template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" y="1149489"/>
            <a:ext cx="3581400" cy="5632311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#define MAX 10</a:t>
            </a:r>
          </a:p>
          <a:p>
            <a:pPr>
              <a:defRPr/>
            </a:pPr>
            <a:r>
              <a:rPr lang="en-US" sz="2400" b="1" dirty="0" smtClean="0"/>
              <a:t>template </a:t>
            </a:r>
            <a:r>
              <a:rPr lang="en-US" sz="2400" b="1" dirty="0"/>
              <a:t>&lt;class </a:t>
            </a:r>
            <a:r>
              <a:rPr lang="en-US" sz="2400" b="1" dirty="0">
                <a:solidFill>
                  <a:srgbClr val="FF0000"/>
                </a:solidFill>
              </a:rPr>
              <a:t>Type</a:t>
            </a:r>
            <a:r>
              <a:rPr lang="en-US" sz="2400" b="1" dirty="0"/>
              <a:t>&gt;</a:t>
            </a:r>
          </a:p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Stack</a:t>
            </a:r>
            <a:r>
              <a:rPr lang="en-US" sz="2400" b="1" dirty="0" smtClean="0"/>
              <a:t>  {</a:t>
            </a:r>
            <a:endParaRPr lang="en-US" sz="2400" b="1" dirty="0"/>
          </a:p>
          <a:p>
            <a:pPr marL="166688">
              <a:defRPr/>
            </a:pPr>
            <a:r>
              <a:rPr lang="en-US" sz="2400" b="1" dirty="0">
                <a:solidFill>
                  <a:srgbClr val="7030A0"/>
                </a:solidFill>
              </a:rPr>
              <a:t>private:</a:t>
            </a:r>
          </a:p>
          <a:p>
            <a:pPr marL="166688">
              <a:defRPr/>
            </a:pPr>
            <a:r>
              <a:rPr lang="en-US" sz="2400" b="1" dirty="0"/>
              <a:t>  </a:t>
            </a:r>
            <a:r>
              <a:rPr lang="en-US" sz="2400" b="1" dirty="0">
                <a:solidFill>
                  <a:srgbClr val="FF0000"/>
                </a:solidFill>
              </a:rPr>
              <a:t>Type</a:t>
            </a:r>
            <a:r>
              <a:rPr lang="en-US" sz="2400" b="1" dirty="0"/>
              <a:t> </a:t>
            </a:r>
            <a:r>
              <a:rPr lang="en-US" sz="2400" b="1" dirty="0" err="1"/>
              <a:t>st</a:t>
            </a:r>
            <a:r>
              <a:rPr lang="en-US" sz="2400" b="1" dirty="0"/>
              <a:t>[MAX]; </a:t>
            </a:r>
            <a:endParaRPr lang="en-US" sz="2400" b="1" dirty="0" smtClean="0"/>
          </a:p>
          <a:p>
            <a:pPr marL="166688">
              <a:defRPr/>
            </a:pPr>
            <a:r>
              <a:rPr lang="en-US" sz="2400" b="1" dirty="0"/>
              <a:t> 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/>
              <a:t>top;            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66688">
              <a:defRPr/>
            </a:pPr>
            <a:r>
              <a:rPr lang="en-US" sz="2400" b="1" dirty="0">
                <a:solidFill>
                  <a:srgbClr val="7030A0"/>
                </a:solidFill>
              </a:rPr>
              <a:t>public:</a:t>
            </a:r>
          </a:p>
          <a:p>
            <a:pPr marL="285750">
              <a:defRPr/>
            </a:pPr>
            <a:r>
              <a:rPr lang="en-US" sz="2400" b="1" dirty="0"/>
              <a:t>Stack() </a:t>
            </a:r>
            <a:r>
              <a:rPr lang="en-US" sz="2400" b="1" dirty="0" smtClean="0"/>
              <a:t> { </a:t>
            </a:r>
            <a:r>
              <a:rPr lang="en-US" sz="2400" b="1" dirty="0"/>
              <a:t>top = -1; }</a:t>
            </a:r>
          </a:p>
          <a:p>
            <a:pPr marL="285750">
              <a:defRPr/>
            </a:pPr>
            <a:r>
              <a:rPr lang="en-US" sz="2400" b="1" dirty="0"/>
              <a:t>void push(</a:t>
            </a:r>
            <a:r>
              <a:rPr lang="en-US" sz="2400" b="1" dirty="0">
                <a:solidFill>
                  <a:srgbClr val="FF0000"/>
                </a:solidFill>
              </a:rPr>
              <a:t>Type</a:t>
            </a:r>
            <a:r>
              <a:rPr lang="en-US" sz="2400" b="1" dirty="0"/>
              <a:t> </a:t>
            </a:r>
            <a:r>
              <a:rPr lang="en-US" sz="2400" b="1" dirty="0" err="1"/>
              <a:t>var</a:t>
            </a:r>
            <a:r>
              <a:rPr lang="en-US" sz="2400" b="1" dirty="0" smtClean="0"/>
              <a:t>) { </a:t>
            </a:r>
            <a:endParaRPr lang="en-US" sz="2400" b="1" dirty="0"/>
          </a:p>
          <a:p>
            <a:pPr marL="285750">
              <a:defRPr/>
            </a:pPr>
            <a:r>
              <a:rPr lang="en-US" sz="2400" b="1" dirty="0"/>
              <a:t>   </a:t>
            </a:r>
            <a:r>
              <a:rPr lang="en-US" sz="2400" b="1" dirty="0" err="1"/>
              <a:t>st</a:t>
            </a:r>
            <a:r>
              <a:rPr lang="en-US" sz="2400" b="1" dirty="0"/>
              <a:t>[++top] = </a:t>
            </a:r>
            <a:r>
              <a:rPr lang="en-US" sz="2400" b="1" dirty="0" err="1"/>
              <a:t>var</a:t>
            </a:r>
            <a:r>
              <a:rPr lang="en-US" sz="2400" b="1" dirty="0"/>
              <a:t>; </a:t>
            </a:r>
          </a:p>
          <a:p>
            <a:pPr marL="285750">
              <a:defRPr/>
            </a:pPr>
            <a:r>
              <a:rPr lang="en-US" sz="2400" b="1" dirty="0"/>
              <a:t>}</a:t>
            </a:r>
          </a:p>
          <a:p>
            <a:pPr marL="285750">
              <a:defRPr/>
            </a:pPr>
            <a:r>
              <a:rPr lang="en-US" sz="2400" b="1" dirty="0">
                <a:solidFill>
                  <a:srgbClr val="FF0000"/>
                </a:solidFill>
              </a:rPr>
              <a:t>Type</a:t>
            </a:r>
            <a:r>
              <a:rPr lang="en-US" sz="2400" b="1" dirty="0"/>
              <a:t> pop</a:t>
            </a:r>
            <a:r>
              <a:rPr lang="en-US" sz="2400" b="1" dirty="0" smtClean="0"/>
              <a:t>() { </a:t>
            </a:r>
            <a:endParaRPr lang="en-US" sz="2400" b="1" dirty="0"/>
          </a:p>
          <a:p>
            <a:pPr marL="285750">
              <a:defRPr/>
            </a:pPr>
            <a:r>
              <a:rPr lang="en-US" sz="2400" b="1" dirty="0"/>
              <a:t>   return </a:t>
            </a:r>
            <a:r>
              <a:rPr lang="en-US" sz="2400" b="1" dirty="0" err="1"/>
              <a:t>st</a:t>
            </a:r>
            <a:r>
              <a:rPr lang="en-US" sz="2400" b="1" dirty="0"/>
              <a:t>[top--]; </a:t>
            </a:r>
          </a:p>
          <a:p>
            <a:pPr marL="285750">
              <a:defRPr/>
            </a:pPr>
            <a:r>
              <a:rPr lang="en-US" sz="2400" b="1" dirty="0"/>
              <a:t>}</a:t>
            </a:r>
          </a:p>
          <a:p>
            <a:pPr>
              <a:defRPr/>
            </a:pPr>
            <a:r>
              <a:rPr lang="en-US" sz="2400" b="1" dirty="0"/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3733800" y="1149489"/>
            <a:ext cx="4800600" cy="5632311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smtClean="0"/>
              <a:t>main() {</a:t>
            </a: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  Stack</a:t>
            </a:r>
            <a:r>
              <a:rPr lang="en-US" sz="2400" b="1" dirty="0" smtClean="0">
                <a:solidFill>
                  <a:srgbClr val="FF0000"/>
                </a:solidFill>
              </a:rPr>
              <a:t>&lt;float</a:t>
            </a:r>
            <a:r>
              <a:rPr lang="en-US" sz="2400" b="1" dirty="0">
                <a:solidFill>
                  <a:srgbClr val="FF0000"/>
                </a:solidFill>
              </a:rPr>
              <a:t>&gt;</a:t>
            </a:r>
            <a:r>
              <a:rPr lang="en-US" sz="2400" b="1" dirty="0"/>
              <a:t> s1;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400" b="1" dirty="0" smtClean="0"/>
              <a:t>  s1.push(111.1</a:t>
            </a:r>
            <a:r>
              <a:rPr lang="en-US" sz="2400" b="1" dirty="0"/>
              <a:t>); </a:t>
            </a:r>
            <a:r>
              <a:rPr lang="en-US" sz="2400" b="1" dirty="0" smtClean="0"/>
              <a:t>  s1.push(222.2</a:t>
            </a:r>
            <a:r>
              <a:rPr lang="en-US" sz="2400" b="1" dirty="0"/>
              <a:t>);</a:t>
            </a:r>
          </a:p>
          <a:p>
            <a:pPr>
              <a:defRPr/>
            </a:pPr>
            <a:r>
              <a:rPr lang="en-US" sz="2400" b="1" dirty="0" smtClean="0"/>
              <a:t>  s1.push(333.3</a:t>
            </a:r>
            <a:r>
              <a:rPr lang="en-US" sz="2400" b="1" dirty="0"/>
              <a:t>);</a:t>
            </a:r>
          </a:p>
          <a:p>
            <a:pPr>
              <a:defRPr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“1: “ &lt;&lt; s1.pop() &lt;&lt; </a:t>
            </a:r>
            <a:r>
              <a:rPr lang="en-US" sz="2400" b="1" dirty="0" err="1"/>
              <a:t>endl</a:t>
            </a:r>
            <a:r>
              <a:rPr lang="en-US" sz="2400" b="1" dirty="0"/>
              <a:t>;</a:t>
            </a:r>
          </a:p>
          <a:p>
            <a:pPr>
              <a:defRPr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“2: “ &lt;&lt; s1.pop() &lt;&lt; </a:t>
            </a:r>
            <a:r>
              <a:rPr lang="en-US" sz="2400" b="1" dirty="0" err="1"/>
              <a:t>endl</a:t>
            </a:r>
            <a:r>
              <a:rPr lang="en-US" sz="2400" b="1" dirty="0"/>
              <a:t>;</a:t>
            </a:r>
          </a:p>
          <a:p>
            <a:pPr>
              <a:defRPr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“3: “ &lt;&lt; s1.pop() &lt;&lt; </a:t>
            </a:r>
            <a:r>
              <a:rPr lang="en-US" sz="2400" b="1" dirty="0" err="1"/>
              <a:t>endl</a:t>
            </a:r>
            <a:r>
              <a:rPr lang="en-US" sz="2400" b="1" dirty="0"/>
              <a:t>;</a:t>
            </a:r>
          </a:p>
          <a:p>
            <a:pPr>
              <a:defRPr/>
            </a:pPr>
            <a:r>
              <a:rPr lang="en-US" sz="2400" b="1" dirty="0" smtClean="0"/>
              <a:t>  Stack</a:t>
            </a:r>
            <a:r>
              <a:rPr lang="en-US" sz="2400" b="1" dirty="0" smtClean="0">
                <a:solidFill>
                  <a:srgbClr val="FF0000"/>
                </a:solidFill>
              </a:rPr>
              <a:t>&lt;long</a:t>
            </a:r>
            <a:r>
              <a:rPr lang="en-US" sz="2400" b="1" dirty="0">
                <a:solidFill>
                  <a:srgbClr val="FF0000"/>
                </a:solidFill>
              </a:rPr>
              <a:t>&gt;</a:t>
            </a:r>
            <a:r>
              <a:rPr lang="en-US" sz="2400" b="1" dirty="0"/>
              <a:t> s2;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400" b="1" dirty="0" smtClean="0"/>
              <a:t>  s2.push(123123123</a:t>
            </a:r>
            <a:r>
              <a:rPr lang="en-US" sz="2400" b="1" dirty="0"/>
              <a:t>);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400" b="1" dirty="0" smtClean="0"/>
              <a:t>  s2.push(234234234</a:t>
            </a:r>
            <a:r>
              <a:rPr lang="en-US" sz="2400" b="1" dirty="0"/>
              <a:t>);</a:t>
            </a:r>
          </a:p>
          <a:p>
            <a:pPr>
              <a:defRPr/>
            </a:pPr>
            <a:r>
              <a:rPr lang="en-US" sz="2400" b="1" dirty="0" smtClean="0"/>
              <a:t>  s2.push(345345345</a:t>
            </a:r>
            <a:r>
              <a:rPr lang="en-US" sz="2400" b="1" dirty="0"/>
              <a:t>);</a:t>
            </a:r>
          </a:p>
          <a:p>
            <a:pPr>
              <a:defRPr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“1: “ &lt;&lt; s2.pop() &lt;&lt; </a:t>
            </a:r>
            <a:r>
              <a:rPr lang="en-US" sz="2400" b="1" dirty="0" err="1"/>
              <a:t>endl</a:t>
            </a:r>
            <a:r>
              <a:rPr lang="en-US" sz="2400" b="1" dirty="0"/>
              <a:t>;</a:t>
            </a:r>
          </a:p>
          <a:p>
            <a:pPr>
              <a:defRPr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“2: “ &lt;&lt; s2.pop() &lt;&lt; </a:t>
            </a:r>
            <a:r>
              <a:rPr lang="en-US" sz="2400" b="1" dirty="0" err="1"/>
              <a:t>endl</a:t>
            </a:r>
            <a:r>
              <a:rPr lang="en-US" sz="2400" b="1" dirty="0"/>
              <a:t>;</a:t>
            </a:r>
          </a:p>
          <a:p>
            <a:pPr>
              <a:defRPr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“3: “ &lt;&lt; s2.pop() &lt;&lt; </a:t>
            </a:r>
            <a:r>
              <a:rPr lang="en-US" sz="2400" b="1" dirty="0" err="1"/>
              <a:t>endl</a:t>
            </a:r>
            <a:r>
              <a:rPr lang="en-US" sz="2400" b="1" dirty="0"/>
              <a:t>;</a:t>
            </a:r>
          </a:p>
          <a:p>
            <a:pPr>
              <a:defRPr/>
            </a:pPr>
            <a:r>
              <a:rPr lang="en-US" sz="2400" b="1" dirty="0" smtClean="0"/>
              <a:t>}</a:t>
            </a:r>
            <a:endParaRPr lang="en-US" sz="24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5131558" y="1232369"/>
            <a:ext cx="3850767" cy="444031"/>
            <a:chOff x="5131558" y="1232369"/>
            <a:chExt cx="3850767" cy="444031"/>
          </a:xfrm>
        </p:grpSpPr>
        <p:sp>
          <p:nvSpPr>
            <p:cNvPr id="6" name="Rectangle 5"/>
            <p:cNvSpPr/>
            <p:nvPr/>
          </p:nvSpPr>
          <p:spPr>
            <a:xfrm>
              <a:off x="6934200" y="1298812"/>
              <a:ext cx="2048125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b="1" dirty="0" smtClean="0"/>
                <a:t>Template argument</a:t>
              </a:r>
              <a:endParaRPr lang="en-US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5131558" y="1232369"/>
              <a:ext cx="1815152" cy="444031"/>
            </a:xfrm>
            <a:custGeom>
              <a:avLst/>
              <a:gdLst>
                <a:gd name="connsiteX0" fmla="*/ 1815152 w 1815152"/>
                <a:gd name="connsiteY0" fmla="*/ 212019 h 444031"/>
                <a:gd name="connsiteX1" fmla="*/ 682388 w 1815152"/>
                <a:gd name="connsiteY1" fmla="*/ 7303 h 444031"/>
                <a:gd name="connsiteX2" fmla="*/ 0 w 1815152"/>
                <a:gd name="connsiteY2" fmla="*/ 444031 h 444031"/>
                <a:gd name="connsiteX3" fmla="*/ 0 w 1815152"/>
                <a:gd name="connsiteY3" fmla="*/ 444031 h 444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5152" h="444031">
                  <a:moveTo>
                    <a:pt x="1815152" y="212019"/>
                  </a:moveTo>
                  <a:cubicBezTo>
                    <a:pt x="1400032" y="90326"/>
                    <a:pt x="984913" y="-31366"/>
                    <a:pt x="682388" y="7303"/>
                  </a:cubicBezTo>
                  <a:cubicBezTo>
                    <a:pt x="379863" y="45972"/>
                    <a:pt x="0" y="444031"/>
                    <a:pt x="0" y="444031"/>
                  </a:cubicBezTo>
                  <a:lnTo>
                    <a:pt x="0" y="444031"/>
                  </a:lnTo>
                </a:path>
              </a:pathLst>
            </a:custGeom>
            <a:ln w="53975">
              <a:solidFill>
                <a:schemeClr val="accent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>
            <a:hlinkClick r:id="rId2" action="ppaction://hlinkfile"/>
          </p:cNvPr>
          <p:cNvSpPr/>
          <p:nvPr/>
        </p:nvSpPr>
        <p:spPr>
          <a:xfrm>
            <a:off x="6781800" y="4114800"/>
            <a:ext cx="2181323" cy="561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75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latin typeface="Arial Unicode MS" pitchFamily="34" charset="-128"/>
                <a:cs typeface="Arial" pitchFamily="34" charset="0"/>
              </a:rPr>
              <a:t>Stack&lt;float&gt; s1;</a:t>
            </a:r>
          </a:p>
          <a:p>
            <a:pPr lvl="1"/>
            <a:r>
              <a:rPr lang="en-US" dirty="0" smtClean="0"/>
              <a:t>Create an </a:t>
            </a:r>
            <a:r>
              <a:rPr lang="en-US" dirty="0"/>
              <a:t>object, s1, a stack that stores numbers of type float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Compiler provides space for member functions with float type</a:t>
            </a:r>
          </a:p>
          <a:p>
            <a:pPr lvl="1"/>
            <a:r>
              <a:rPr lang="en-US" dirty="0" smtClean="0"/>
              <a:t>These functions operate </a:t>
            </a:r>
            <a:r>
              <a:rPr lang="en-US" dirty="0"/>
              <a:t>exclusively on type </a:t>
            </a:r>
            <a:r>
              <a:rPr lang="en-US" dirty="0" smtClean="0"/>
              <a:t>float</a:t>
            </a:r>
          </a:p>
          <a:p>
            <a:r>
              <a:rPr lang="en-US" sz="2800" dirty="0">
                <a:latin typeface="Arial Unicode MS" pitchFamily="34" charset="-128"/>
                <a:cs typeface="Arial" pitchFamily="34" charset="0"/>
              </a:rPr>
              <a:t>Stack&lt;long&gt; s2;</a:t>
            </a:r>
          </a:p>
          <a:p>
            <a:pPr lvl="1"/>
            <a:r>
              <a:rPr lang="en-US" dirty="0"/>
              <a:t>creates </a:t>
            </a:r>
            <a:r>
              <a:rPr lang="en-US" dirty="0" smtClean="0"/>
              <a:t>a </a:t>
            </a:r>
            <a:r>
              <a:rPr lang="en-US" dirty="0"/>
              <a:t>different space for </a:t>
            </a:r>
            <a:r>
              <a:rPr lang="en-US" dirty="0" smtClean="0"/>
              <a:t>data for object s2</a:t>
            </a:r>
          </a:p>
          <a:p>
            <a:pPr lvl="1"/>
            <a:r>
              <a:rPr lang="en-US" dirty="0" smtClean="0"/>
              <a:t>Also </a:t>
            </a:r>
            <a:r>
              <a:rPr lang="en-US" dirty="0"/>
              <a:t>a new set of member functions that </a:t>
            </a:r>
            <a:r>
              <a:rPr lang="en-US" dirty="0" smtClean="0"/>
              <a:t>operate on </a:t>
            </a:r>
            <a:r>
              <a:rPr lang="en-US" dirty="0"/>
              <a:t>type </a:t>
            </a:r>
            <a:r>
              <a:rPr lang="en-US" dirty="0" smtClean="0"/>
              <a:t>long are generated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980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788" y="14785"/>
            <a:ext cx="7470812" cy="6843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068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 Name Depends on </a:t>
            </a:r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143000"/>
            <a:ext cx="3200400" cy="378565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template &lt;class Type&gt;</a:t>
            </a:r>
          </a:p>
          <a:p>
            <a:pPr>
              <a:defRPr/>
            </a:pPr>
            <a:r>
              <a:rPr lang="en-US" sz="2400" dirty="0"/>
              <a:t>class </a:t>
            </a:r>
            <a:r>
              <a:rPr lang="en-US" sz="2400" dirty="0" smtClean="0"/>
              <a:t>Stack {</a:t>
            </a:r>
            <a:endParaRPr lang="en-US" sz="2400" dirty="0"/>
          </a:p>
          <a:p>
            <a:pPr marL="166688">
              <a:defRPr/>
            </a:pPr>
            <a:r>
              <a:rPr lang="en-US" sz="2400" dirty="0"/>
              <a:t>private:</a:t>
            </a:r>
          </a:p>
          <a:p>
            <a:pPr marL="166688">
              <a:defRPr/>
            </a:pPr>
            <a:r>
              <a:rPr lang="en-US" sz="2400" dirty="0"/>
              <a:t>  Type </a:t>
            </a:r>
            <a:r>
              <a:rPr lang="en-US" sz="2400" dirty="0" err="1"/>
              <a:t>st</a:t>
            </a:r>
            <a:r>
              <a:rPr lang="en-US" sz="2400" dirty="0"/>
              <a:t>[MAX]; 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66688">
              <a:defRPr/>
            </a:pPr>
            <a:r>
              <a:rPr lang="en-US" sz="2400" dirty="0"/>
              <a:t>  </a:t>
            </a:r>
            <a:r>
              <a:rPr lang="en-US" sz="2400" dirty="0" err="1"/>
              <a:t>int</a:t>
            </a:r>
            <a:r>
              <a:rPr lang="en-US" sz="2400" dirty="0"/>
              <a:t> top;            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66688">
              <a:defRPr/>
            </a:pPr>
            <a:r>
              <a:rPr lang="en-US" sz="2400" dirty="0"/>
              <a:t>public:</a:t>
            </a:r>
          </a:p>
          <a:p>
            <a:pPr marL="285750">
              <a:defRPr/>
            </a:pPr>
            <a:r>
              <a:rPr lang="en-US" sz="2400" dirty="0"/>
              <a:t>Stack(); </a:t>
            </a:r>
          </a:p>
          <a:p>
            <a:pPr marL="285750">
              <a:defRPr/>
            </a:pPr>
            <a:r>
              <a:rPr lang="en-US" sz="2400" dirty="0"/>
              <a:t>void push(Type </a:t>
            </a:r>
            <a:r>
              <a:rPr lang="en-US" sz="2400" dirty="0" err="1"/>
              <a:t>var</a:t>
            </a:r>
            <a:r>
              <a:rPr lang="en-US" sz="2400" dirty="0"/>
              <a:t>);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>
              <a:defRPr/>
            </a:pPr>
            <a:r>
              <a:rPr lang="en-US" sz="2400" dirty="0"/>
              <a:t>Type pop();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400" dirty="0"/>
              <a:t>};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267200" y="1149489"/>
            <a:ext cx="4114800" cy="4893647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template&lt;class Type&gt;</a:t>
            </a:r>
          </a:p>
          <a:p>
            <a:r>
              <a:rPr lang="en-US" sz="2400" dirty="0"/>
              <a:t>Stack&lt;Type&gt;::Stack() {</a:t>
            </a:r>
          </a:p>
          <a:p>
            <a:r>
              <a:rPr lang="en-US" sz="2400" dirty="0"/>
              <a:t>     top = -1;</a:t>
            </a:r>
          </a:p>
          <a:p>
            <a:r>
              <a:rPr lang="en-US" sz="2400" dirty="0" smtClean="0"/>
              <a:t>}</a:t>
            </a:r>
          </a:p>
          <a:p>
            <a:r>
              <a:rPr lang="en-US" sz="2400" dirty="0" smtClean="0"/>
              <a:t>template&lt;class </a:t>
            </a:r>
            <a:r>
              <a:rPr lang="en-US" sz="2400" dirty="0"/>
              <a:t>Type&gt;</a:t>
            </a:r>
          </a:p>
          <a:p>
            <a:r>
              <a:rPr lang="en-US" sz="2400" dirty="0"/>
              <a:t>void Stack&lt;Type&gt;::push(Type </a:t>
            </a:r>
            <a:r>
              <a:rPr lang="en-US" sz="2400" dirty="0" err="1"/>
              <a:t>var</a:t>
            </a:r>
            <a:r>
              <a:rPr lang="en-US" sz="2400" dirty="0"/>
              <a:t>){</a:t>
            </a:r>
          </a:p>
          <a:p>
            <a:r>
              <a:rPr lang="en-US" sz="2400" dirty="0"/>
              <a:t>     </a:t>
            </a:r>
            <a:r>
              <a:rPr lang="en-US" sz="2400" dirty="0" err="1"/>
              <a:t>st</a:t>
            </a:r>
            <a:r>
              <a:rPr lang="en-US" sz="2400" dirty="0"/>
              <a:t>[++top] = </a:t>
            </a:r>
            <a:r>
              <a:rPr lang="en-US" sz="2400" dirty="0" err="1"/>
              <a:t>var</a:t>
            </a:r>
            <a:r>
              <a:rPr lang="en-US" sz="2400" dirty="0"/>
              <a:t>;</a:t>
            </a:r>
          </a:p>
          <a:p>
            <a:r>
              <a:rPr lang="en-US" sz="2400" dirty="0" smtClean="0"/>
              <a:t>}</a:t>
            </a:r>
          </a:p>
          <a:p>
            <a:r>
              <a:rPr lang="en-US" sz="2400" dirty="0" smtClean="0"/>
              <a:t>template&lt;class </a:t>
            </a:r>
            <a:r>
              <a:rPr lang="en-US" sz="2400" dirty="0"/>
              <a:t>Type&gt;</a:t>
            </a:r>
          </a:p>
          <a:p>
            <a:r>
              <a:rPr lang="en-US" sz="2400" dirty="0"/>
              <a:t>Type Stack&lt;Type&gt;::pop(){</a:t>
            </a:r>
          </a:p>
          <a:p>
            <a:r>
              <a:rPr lang="en-US" sz="2400" dirty="0"/>
              <a:t>     return </a:t>
            </a:r>
            <a:r>
              <a:rPr lang="en-US" sz="2400" dirty="0" err="1"/>
              <a:t>st</a:t>
            </a:r>
            <a:r>
              <a:rPr lang="en-US" sz="2400" dirty="0"/>
              <a:t>[top--];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89077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Nontype</a:t>
            </a:r>
            <a:r>
              <a:rPr lang="en-US" dirty="0"/>
              <a:t> Parameters </a:t>
            </a:r>
            <a:r>
              <a:rPr lang="en-US" dirty="0" smtClean="0"/>
              <a:t>for </a:t>
            </a:r>
            <a:r>
              <a:rPr lang="en-US" dirty="0"/>
              <a:t>Class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/>
              <a:t>Class template Stack </a:t>
            </a:r>
            <a:r>
              <a:rPr lang="en-US" dirty="0" smtClean="0"/>
              <a:t>used </a:t>
            </a:r>
            <a:r>
              <a:rPr lang="en-US" dirty="0"/>
              <a:t>only a type parameter in the template header </a:t>
            </a:r>
            <a:endParaRPr lang="en-US" dirty="0" smtClean="0"/>
          </a:p>
          <a:p>
            <a:pPr lvl="1"/>
            <a:r>
              <a:rPr lang="en-US" dirty="0"/>
              <a:t>template &lt;class Type</a:t>
            </a:r>
            <a:r>
              <a:rPr lang="en-US" dirty="0" smtClean="0"/>
              <a:t>&gt;</a:t>
            </a:r>
          </a:p>
          <a:p>
            <a:r>
              <a:rPr lang="en-US" dirty="0"/>
              <a:t>Template </a:t>
            </a:r>
            <a:r>
              <a:rPr lang="en-US" dirty="0" smtClean="0"/>
              <a:t>header </a:t>
            </a:r>
            <a:r>
              <a:rPr lang="en-US" dirty="0"/>
              <a:t>can have </a:t>
            </a:r>
            <a:r>
              <a:rPr lang="en-US" dirty="0" smtClean="0"/>
              <a:t>integer type </a:t>
            </a:r>
            <a:r>
              <a:rPr lang="en-US" dirty="0"/>
              <a:t>arguments </a:t>
            </a:r>
            <a:r>
              <a:rPr lang="en-US" dirty="0" smtClean="0"/>
              <a:t>that are treated constants</a:t>
            </a:r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elements is constant and can be used to mention the size of array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6705600" y="5686694"/>
            <a:ext cx="2181323" cy="561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69496" y="3962400"/>
            <a:ext cx="54361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 Unicode MS" pitchFamily="34" charset="-128"/>
                <a:cs typeface="Arial" pitchFamily="34" charset="0"/>
              </a:rPr>
              <a:t>template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&lt;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Arial Unicode MS" pitchFamily="34" charset="-128"/>
                <a:cs typeface="Arial" pitchFamily="34" charset="0"/>
              </a:rPr>
              <a:t>typename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T,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Arial Unicode MS" pitchFamily="34" charset="-128"/>
                <a:cs typeface="Arial" pitchFamily="34" charset="0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elements 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CC00"/>
                </a:solidFill>
                <a:effectLst/>
                <a:latin typeface="Arial Unicode MS" pitchFamily="34" charset="-128"/>
                <a:cs typeface="Arial" pitchFamily="34" charset="0"/>
              </a:rPr>
              <a:t>//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CC00"/>
                </a:solidFill>
                <a:effectLst/>
                <a:latin typeface="Arial Unicode MS" pitchFamily="34" charset="-128"/>
                <a:cs typeface="Arial" pitchFamily="34" charset="0"/>
              </a:rPr>
              <a:t>nontype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CC00"/>
                </a:solidFill>
                <a:effectLst/>
                <a:latin typeface="Arial Unicode MS" pitchFamily="34" charset="-128"/>
                <a:cs typeface="Arial" pitchFamily="34" charset="0"/>
              </a:rPr>
              <a:t> parameter elements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2000" y="5891214"/>
            <a:ext cx="42611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Stack&lt;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 Unicode MS" pitchFamily="34" charset="-128"/>
                <a:cs typeface="Arial" pitchFamily="34" charset="0"/>
              </a:rPr>
              <a:t>double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99CC"/>
                </a:solidFill>
                <a:effectLst/>
                <a:latin typeface="Arial Unicode MS" pitchFamily="34" charset="-128"/>
                <a:cs typeface="Arial" pitchFamily="34" charset="0"/>
              </a:rPr>
              <a:t>100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&gt; s1;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831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Types for Class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dirty="0"/>
              <a:t>type parameter can specify a default </a:t>
            </a:r>
            <a:r>
              <a:rPr lang="en-US" dirty="0" smtClean="0"/>
              <a:t>type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specify that a Stack contains String objects by default.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r>
              <a:rPr lang="en-US" dirty="0"/>
              <a:t>Compiler instantiate a Stack class-template </a:t>
            </a:r>
            <a:r>
              <a:rPr lang="en-US" dirty="0" smtClean="0"/>
              <a:t>of type Strings</a:t>
            </a:r>
          </a:p>
          <a:p>
            <a:r>
              <a:rPr lang="en-US" dirty="0"/>
              <a:t>Default type parameters must be the rightmost </a:t>
            </a:r>
            <a:r>
              <a:rPr lang="en-US" dirty="0" smtClean="0"/>
              <a:t>parameters </a:t>
            </a:r>
            <a:r>
              <a:rPr lang="en-US" dirty="0"/>
              <a:t>in a template's </a:t>
            </a:r>
            <a:r>
              <a:rPr lang="en-US" dirty="0" smtClean="0"/>
              <a:t>type parameter </a:t>
            </a:r>
            <a:r>
              <a:rPr lang="en-US" dirty="0"/>
              <a:t>list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1976735"/>
            <a:ext cx="78886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 Unicode MS" pitchFamily="34" charset="-128"/>
                <a:cs typeface="Arial" pitchFamily="34" charset="0"/>
              </a:rPr>
              <a:t>template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&lt;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Arial Unicode MS" pitchFamily="34" charset="-128"/>
                <a:cs typeface="Arial" pitchFamily="34" charset="0"/>
              </a:rPr>
              <a:t>typename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T = string &gt;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CC00"/>
                </a:solidFill>
                <a:effectLst/>
                <a:latin typeface="Arial Unicode MS" pitchFamily="34" charset="-128"/>
                <a:cs typeface="Arial" pitchFamily="34" charset="0"/>
              </a:rPr>
              <a:t>// defaults to type string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10394" y="3505200"/>
            <a:ext cx="38284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Stack&lt;&gt;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jobDescriptions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;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169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specialization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some cases, it may not be possible to use a particular type with a class </a:t>
            </a:r>
            <a:r>
              <a:rPr lang="en-US" dirty="0" smtClean="0"/>
              <a:t>template</a:t>
            </a:r>
          </a:p>
          <a:p>
            <a:r>
              <a:rPr lang="en-US" dirty="0" smtClean="0"/>
              <a:t>It is possible that </a:t>
            </a:r>
            <a:r>
              <a:rPr lang="en-US" dirty="0"/>
              <a:t>a particular user-defined type will not work </a:t>
            </a:r>
            <a:r>
              <a:rPr lang="en-US" dirty="0" smtClean="0"/>
              <a:t>with </a:t>
            </a:r>
            <a:r>
              <a:rPr lang="en-US" dirty="0"/>
              <a:t>Stack </a:t>
            </a:r>
            <a:r>
              <a:rPr lang="en-US" dirty="0" smtClean="0"/>
              <a:t>template</a:t>
            </a:r>
          </a:p>
          <a:p>
            <a:r>
              <a:rPr lang="en-US" b="1" dirty="0" smtClean="0"/>
              <a:t>explicit specialization </a:t>
            </a:r>
            <a:r>
              <a:rPr lang="en-US" dirty="0" smtClean="0"/>
              <a:t>is used to make such types workable for stack class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is </a:t>
            </a:r>
            <a:r>
              <a:rPr lang="en-US" dirty="0"/>
              <a:t>a complete replacement for the Stack class template </a:t>
            </a:r>
            <a:endParaRPr lang="en-US" dirty="0" smtClean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00200" y="4114800"/>
            <a:ext cx="66294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 Unicode MS" pitchFamily="34" charset="-128"/>
                <a:cs typeface="Arial" pitchFamily="34" charset="0"/>
              </a:rPr>
              <a:t>template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&lt;&gt;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 Unicode MS" pitchFamily="34" charset="-128"/>
                <a:cs typeface="Arial" pitchFamily="34" charset="0"/>
              </a:rPr>
              <a:t>class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Stack&lt; Employee 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{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CC00"/>
                </a:solidFill>
                <a:effectLst/>
                <a:latin typeface="Arial Unicode MS" pitchFamily="34" charset="-128"/>
                <a:cs typeface="Arial" pitchFamily="34" charset="0"/>
              </a:rPr>
              <a:t>// body of class definition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};  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57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</a:t>
            </a:r>
            <a:r>
              <a:rPr lang="en-US" dirty="0"/>
              <a:t>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 to Generic Programming</a:t>
            </a:r>
          </a:p>
          <a:p>
            <a:pPr marL="457200" lvl="1" indent="0">
              <a:buNone/>
            </a:pPr>
            <a:r>
              <a:rPr lang="en-US" sz="3200" dirty="0" smtClean="0"/>
              <a:t> Template</a:t>
            </a:r>
          </a:p>
          <a:p>
            <a:pPr marL="457200" lvl="1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2800" dirty="0" smtClean="0"/>
              <a:t>Function template – single template argument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1430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templates  </a:t>
            </a:r>
          </a:p>
          <a:p>
            <a:pPr lvl="1"/>
            <a:r>
              <a:rPr lang="en-US" dirty="0" smtClean="0"/>
              <a:t>Example program </a:t>
            </a:r>
          </a:p>
          <a:p>
            <a:pPr lvl="1"/>
            <a:r>
              <a:rPr lang="en-US" dirty="0" smtClean="0"/>
              <a:t>multiple arguments</a:t>
            </a:r>
          </a:p>
          <a:p>
            <a:pPr lvl="1"/>
            <a:r>
              <a:rPr lang="en-US" dirty="0" smtClean="0"/>
              <a:t>Macros </a:t>
            </a:r>
            <a:r>
              <a:rPr lang="en-US" dirty="0" err="1" smtClean="0"/>
              <a:t>vs</a:t>
            </a:r>
            <a:r>
              <a:rPr lang="en-US" dirty="0" smtClean="0"/>
              <a:t> template</a:t>
            </a:r>
          </a:p>
          <a:p>
            <a:r>
              <a:rPr lang="en-US" dirty="0" smtClean="0"/>
              <a:t>Class templates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283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 can sort </a:t>
            </a:r>
            <a:r>
              <a:rPr lang="en-US" dirty="0" err="1" smtClean="0"/>
              <a:t>int</a:t>
            </a:r>
            <a:r>
              <a:rPr lang="en-US" dirty="0" smtClean="0"/>
              <a:t>, float, double, character type of array in ascending order and then display it.</a:t>
            </a:r>
          </a:p>
          <a:p>
            <a:endParaRPr lang="en-US" dirty="0" smtClean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5943599" y="3505200"/>
            <a:ext cx="2590801" cy="561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Write a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638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 Templates </a:t>
            </a:r>
            <a:r>
              <a:rPr lang="en-US" dirty="0" smtClean="0"/>
              <a:t>– </a:t>
            </a:r>
            <a:r>
              <a:rPr lang="en-US" dirty="0"/>
              <a:t>Multiple </a:t>
            </a:r>
            <a:r>
              <a:rPr lang="en-US" dirty="0" smtClean="0"/>
              <a:t>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a function </a:t>
            </a:r>
            <a:r>
              <a:rPr lang="en-US" dirty="0"/>
              <a:t>to search </a:t>
            </a:r>
            <a:r>
              <a:rPr lang="en-US" dirty="0" smtClean="0"/>
              <a:t>an array </a:t>
            </a:r>
            <a:r>
              <a:rPr lang="en-US" dirty="0"/>
              <a:t>for a specific </a:t>
            </a:r>
            <a:r>
              <a:rPr lang="en-US" dirty="0" smtClean="0"/>
              <a:t>value</a:t>
            </a:r>
            <a:endParaRPr lang="en-US" dirty="0"/>
          </a:p>
          <a:p>
            <a:r>
              <a:rPr lang="en-US" dirty="0" smtClean="0"/>
              <a:t>This function takes </a:t>
            </a:r>
            <a:r>
              <a:rPr lang="en-US" dirty="0"/>
              <a:t>three arguments: </a:t>
            </a:r>
            <a:endParaRPr lang="en-US" dirty="0" smtClean="0"/>
          </a:p>
          <a:p>
            <a:pPr lvl="1"/>
            <a:r>
              <a:rPr lang="en-US" dirty="0" smtClean="0"/>
              <a:t>two that are </a:t>
            </a:r>
            <a:r>
              <a:rPr lang="en-US" dirty="0"/>
              <a:t>template arguments 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of a basic </a:t>
            </a:r>
            <a:r>
              <a:rPr lang="en-US" dirty="0" smtClean="0"/>
              <a:t>type</a:t>
            </a:r>
          </a:p>
          <a:p>
            <a:r>
              <a:rPr lang="en-US" dirty="0" smtClean="0"/>
              <a:t>Function </a:t>
            </a:r>
            <a:r>
              <a:rPr lang="en-US" dirty="0"/>
              <a:t>returns the array index for that value if it finds it, or –</a:t>
            </a:r>
            <a:r>
              <a:rPr lang="en-US" dirty="0" smtClean="0"/>
              <a:t>1 if </a:t>
            </a:r>
            <a:r>
              <a:rPr lang="en-US" dirty="0"/>
              <a:t>it can’t find </a:t>
            </a:r>
            <a:r>
              <a:rPr lang="en-US" dirty="0" smtClean="0"/>
              <a:t>it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605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60" y="0"/>
            <a:ext cx="6573717" cy="686341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/>
              <a:t>template &lt;class </a:t>
            </a:r>
            <a:r>
              <a:rPr lang="en-US" sz="2000" b="1" dirty="0" err="1"/>
              <a:t>atype</a:t>
            </a:r>
            <a:r>
              <a:rPr lang="en-US" sz="2000" b="1" dirty="0"/>
              <a:t>&gt;</a:t>
            </a:r>
          </a:p>
          <a:p>
            <a:pPr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find(</a:t>
            </a:r>
            <a:r>
              <a:rPr lang="en-US" sz="2000" b="1" dirty="0" err="1"/>
              <a:t>atype</a:t>
            </a:r>
            <a:r>
              <a:rPr lang="en-US" sz="2000" b="1" dirty="0"/>
              <a:t>* array, </a:t>
            </a:r>
            <a:r>
              <a:rPr lang="en-US" sz="2000" b="1" dirty="0" err="1"/>
              <a:t>atype</a:t>
            </a:r>
            <a:r>
              <a:rPr lang="en-US" sz="2000" b="1" dirty="0"/>
              <a:t> value, </a:t>
            </a:r>
            <a:r>
              <a:rPr lang="en-US" sz="2000" b="1" dirty="0" err="1"/>
              <a:t>int</a:t>
            </a:r>
            <a:r>
              <a:rPr lang="en-US" sz="2000" b="1" dirty="0"/>
              <a:t> size)</a:t>
            </a:r>
          </a:p>
          <a:p>
            <a:pPr>
              <a:defRPr/>
            </a:pPr>
            <a:r>
              <a:rPr lang="en-US" sz="2000" b="1" dirty="0"/>
              <a:t>{</a:t>
            </a:r>
          </a:p>
          <a:p>
            <a:pPr marL="225425">
              <a:defRPr/>
            </a:pPr>
            <a:r>
              <a:rPr lang="en-US" sz="2000" b="1" dirty="0"/>
              <a:t>for(</a:t>
            </a:r>
            <a:r>
              <a:rPr lang="en-US" sz="2000" b="1" dirty="0" err="1"/>
              <a:t>int</a:t>
            </a:r>
            <a:r>
              <a:rPr lang="en-US" sz="2000" b="1" dirty="0"/>
              <a:t> j=0; j&lt;size; j++)</a:t>
            </a:r>
          </a:p>
          <a:p>
            <a:pPr marL="225425">
              <a:defRPr/>
            </a:pPr>
            <a:r>
              <a:rPr lang="en-US" sz="2000" b="1" dirty="0"/>
              <a:t>    if(array[j]==value)</a:t>
            </a:r>
          </a:p>
          <a:p>
            <a:pPr marL="225425">
              <a:defRPr/>
            </a:pPr>
            <a:r>
              <a:rPr lang="en-US" sz="2000" b="1" dirty="0"/>
              <a:t>         return j;</a:t>
            </a:r>
          </a:p>
          <a:p>
            <a:pPr marL="225425">
              <a:defRPr/>
            </a:pPr>
            <a:r>
              <a:rPr lang="en-US" sz="2000" b="1" dirty="0"/>
              <a:t>return -1;</a:t>
            </a:r>
          </a:p>
          <a:p>
            <a:pPr>
              <a:defRPr/>
            </a:pPr>
            <a:r>
              <a:rPr lang="en-US" sz="2000" b="1" dirty="0"/>
              <a:t>}</a:t>
            </a:r>
          </a:p>
          <a:p>
            <a:pPr>
              <a:defRPr/>
            </a:pPr>
            <a:r>
              <a:rPr lang="en-US" sz="2000" b="1" dirty="0"/>
              <a:t>char </a:t>
            </a:r>
            <a:r>
              <a:rPr lang="en-US" sz="2000" b="1" dirty="0" err="1"/>
              <a:t>chrArr</a:t>
            </a:r>
            <a:r>
              <a:rPr lang="en-US" sz="2000" b="1" dirty="0"/>
              <a:t>[] = {‘a’, ‘b’, ‘c’, ‘d’, ‘e’, ‘f’};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000" b="1" dirty="0"/>
              <a:t>char </a:t>
            </a:r>
            <a:r>
              <a:rPr lang="en-US" sz="2000" b="1" dirty="0" err="1"/>
              <a:t>ch</a:t>
            </a:r>
            <a:r>
              <a:rPr lang="en-US" sz="2000" b="1" dirty="0"/>
              <a:t> = ‘d</a:t>
            </a:r>
            <a:r>
              <a:rPr lang="en-US" sz="2000" b="1" dirty="0" smtClean="0"/>
              <a:t>’;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sv-SE" sz="2000" b="1" dirty="0"/>
              <a:t>int intArr[] = {1, 3, 5, 9, 11, 13};</a:t>
            </a:r>
          </a:p>
          <a:p>
            <a:pPr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in = 6;</a:t>
            </a:r>
          </a:p>
          <a:p>
            <a:pPr>
              <a:defRPr/>
            </a:pPr>
            <a:r>
              <a:rPr lang="en-US" sz="2000" b="1" dirty="0"/>
              <a:t>long </a:t>
            </a:r>
            <a:r>
              <a:rPr lang="en-US" sz="2000" b="1" dirty="0" err="1"/>
              <a:t>lonArr</a:t>
            </a:r>
            <a:r>
              <a:rPr lang="en-US" sz="2000" b="1" dirty="0"/>
              <a:t>[] = {1, 3, 5, 9, 11, 13};</a:t>
            </a:r>
          </a:p>
          <a:p>
            <a:pPr>
              <a:defRPr/>
            </a:pPr>
            <a:r>
              <a:rPr lang="en-US" sz="2000" b="1" dirty="0"/>
              <a:t>long lo = 11;</a:t>
            </a:r>
          </a:p>
          <a:p>
            <a:pPr>
              <a:defRPr/>
            </a:pPr>
            <a:r>
              <a:rPr lang="fr-FR" sz="2000" b="1" dirty="0"/>
              <a:t>double </a:t>
            </a:r>
            <a:r>
              <a:rPr lang="fr-FR" sz="2000" b="1" dirty="0" err="1"/>
              <a:t>dubArr</a:t>
            </a:r>
            <a:r>
              <a:rPr lang="fr-FR" sz="2000" b="1" dirty="0"/>
              <a:t>[] = {1.0, 3.0, 5.0, 9.0, 11.0, 13.0};</a:t>
            </a:r>
          </a:p>
          <a:p>
            <a:pPr>
              <a:defRPr/>
            </a:pPr>
            <a:r>
              <a:rPr lang="en-US" sz="2000" b="1" dirty="0"/>
              <a:t>double db = 4.5;</a:t>
            </a:r>
          </a:p>
          <a:p>
            <a:pPr>
              <a:defRPr/>
            </a:pPr>
            <a:r>
              <a:rPr lang="en-US" sz="2000" b="1" dirty="0" smtClean="0"/>
              <a:t>main()  {</a:t>
            </a:r>
            <a:endParaRPr lang="en-US" sz="2000" b="1" dirty="0"/>
          </a:p>
          <a:p>
            <a:pPr marL="225425"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&lt;&lt; “\n d in </a:t>
            </a:r>
            <a:r>
              <a:rPr lang="en-US" sz="2000" b="1" dirty="0" err="1"/>
              <a:t>chrArray</a:t>
            </a:r>
            <a:r>
              <a:rPr lang="en-US" sz="2000" b="1" dirty="0"/>
              <a:t>: index=” &lt;&lt; find(</a:t>
            </a:r>
            <a:r>
              <a:rPr lang="en-US" sz="2000" b="1" dirty="0" err="1"/>
              <a:t>chrArr</a:t>
            </a:r>
            <a:r>
              <a:rPr lang="en-US" sz="2000" b="1" dirty="0"/>
              <a:t>, </a:t>
            </a:r>
            <a:r>
              <a:rPr lang="en-US" sz="2000" b="1" dirty="0" err="1"/>
              <a:t>ch</a:t>
            </a:r>
            <a:r>
              <a:rPr lang="en-US" sz="2000" b="1" dirty="0"/>
              <a:t>, 6);</a:t>
            </a:r>
          </a:p>
          <a:p>
            <a:pPr marL="225425"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&lt;&lt; “\n 6 in </a:t>
            </a:r>
            <a:r>
              <a:rPr lang="en-US" sz="2000" b="1" dirty="0" err="1"/>
              <a:t>intArray</a:t>
            </a:r>
            <a:r>
              <a:rPr lang="en-US" sz="2000" b="1" dirty="0"/>
              <a:t>: index=” &lt;&lt; find(</a:t>
            </a:r>
            <a:r>
              <a:rPr lang="en-US" sz="2000" b="1" dirty="0" err="1"/>
              <a:t>intArr</a:t>
            </a:r>
            <a:r>
              <a:rPr lang="en-US" sz="2000" b="1" dirty="0"/>
              <a:t>, in, 6);</a:t>
            </a:r>
          </a:p>
          <a:p>
            <a:pPr marL="225425"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&lt;&lt; “\n11 in </a:t>
            </a:r>
            <a:r>
              <a:rPr lang="en-US" sz="2000" b="1" dirty="0" err="1"/>
              <a:t>lonArray</a:t>
            </a:r>
            <a:r>
              <a:rPr lang="en-US" sz="2000" b="1" dirty="0"/>
              <a:t>: index=” &lt;&lt; find(</a:t>
            </a:r>
            <a:r>
              <a:rPr lang="en-US" sz="2000" b="1" dirty="0" err="1"/>
              <a:t>lonArr</a:t>
            </a:r>
            <a:r>
              <a:rPr lang="en-US" sz="2000" b="1" dirty="0"/>
              <a:t>, lo, 6);</a:t>
            </a:r>
          </a:p>
          <a:p>
            <a:pPr marL="225425"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&lt;&lt; “\n 4 in </a:t>
            </a:r>
            <a:r>
              <a:rPr lang="en-US" sz="2000" b="1" dirty="0" err="1"/>
              <a:t>dubArray</a:t>
            </a:r>
            <a:r>
              <a:rPr lang="en-US" sz="2000" b="1" dirty="0"/>
              <a:t>: index=” &lt;&lt; find(</a:t>
            </a:r>
            <a:r>
              <a:rPr lang="en-US" sz="2000" b="1" dirty="0" err="1"/>
              <a:t>dubArr</a:t>
            </a:r>
            <a:r>
              <a:rPr lang="en-US" sz="2000" b="1" dirty="0"/>
              <a:t>, db, 6);</a:t>
            </a:r>
          </a:p>
          <a:p>
            <a:pPr>
              <a:defRPr/>
            </a:pPr>
            <a:r>
              <a:rPr lang="en-US" sz="2000" b="1" dirty="0" smtClean="0"/>
              <a:t>}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5638800" y="1143000"/>
            <a:ext cx="3429000" cy="20928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b="1" u="sng" dirty="0"/>
              <a:t>Program Output</a:t>
            </a:r>
          </a:p>
          <a:p>
            <a:pPr>
              <a:defRPr/>
            </a:pPr>
            <a:r>
              <a:rPr lang="en-US" sz="2600" dirty="0"/>
              <a:t>d in </a:t>
            </a:r>
            <a:r>
              <a:rPr lang="en-US" sz="2600" dirty="0" err="1"/>
              <a:t>chrArray</a:t>
            </a:r>
            <a:r>
              <a:rPr lang="en-US" sz="2600" dirty="0"/>
              <a:t>: index=3</a:t>
            </a:r>
          </a:p>
          <a:p>
            <a:pPr>
              <a:defRPr/>
            </a:pPr>
            <a:r>
              <a:rPr lang="en-US" sz="2600" dirty="0"/>
              <a:t>6 in </a:t>
            </a:r>
            <a:r>
              <a:rPr lang="en-US" sz="2600" dirty="0" err="1"/>
              <a:t>intArray</a:t>
            </a:r>
            <a:r>
              <a:rPr lang="en-US" sz="2600" dirty="0"/>
              <a:t>: index=-1</a:t>
            </a:r>
          </a:p>
          <a:p>
            <a:pPr>
              <a:defRPr/>
            </a:pPr>
            <a:r>
              <a:rPr lang="en-US" sz="2600" dirty="0"/>
              <a:t>11 in </a:t>
            </a:r>
            <a:r>
              <a:rPr lang="en-US" sz="2600" dirty="0" err="1"/>
              <a:t>lonArray</a:t>
            </a:r>
            <a:r>
              <a:rPr lang="en-US" sz="2600" dirty="0"/>
              <a:t>: index=4</a:t>
            </a:r>
          </a:p>
          <a:p>
            <a:pPr>
              <a:defRPr/>
            </a:pPr>
            <a:r>
              <a:rPr lang="en-US" sz="2600" dirty="0"/>
              <a:t>4 in </a:t>
            </a:r>
            <a:r>
              <a:rPr lang="en-US" sz="2600" dirty="0" err="1"/>
              <a:t>dubArray</a:t>
            </a:r>
            <a:r>
              <a:rPr lang="en-US" sz="2600" dirty="0"/>
              <a:t>: index=-1</a:t>
            </a:r>
          </a:p>
        </p:txBody>
      </p:sp>
      <p:sp>
        <p:nvSpPr>
          <p:cNvPr id="6" name="Rectangle 5">
            <a:hlinkClick r:id="rId2" action="ppaction://hlinkfile"/>
          </p:cNvPr>
          <p:cNvSpPr/>
          <p:nvPr/>
        </p:nvSpPr>
        <p:spPr>
          <a:xfrm>
            <a:off x="6864869" y="4343400"/>
            <a:ext cx="2181323" cy="561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57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r>
              <a:rPr lang="en-US" sz="3600" dirty="0" smtClean="0"/>
              <a:t>Template Arguments Must Match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84238"/>
            <a:ext cx="8686800" cy="58975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When a template function is invoked, all instances of the same template argument must be of the same type.</a:t>
            </a:r>
          </a:p>
          <a:p>
            <a:pPr>
              <a:defRPr/>
            </a:pPr>
            <a:r>
              <a:rPr lang="en-US" sz="2800" dirty="0" smtClean="0"/>
              <a:t>For example, in find(), if the array name is of type </a:t>
            </a:r>
            <a:r>
              <a:rPr lang="en-US" sz="2800" dirty="0" err="1" smtClean="0"/>
              <a:t>int</a:t>
            </a:r>
            <a:r>
              <a:rPr lang="en-US" sz="2800" dirty="0" smtClean="0"/>
              <a:t>, the value to search for must also be of type int. </a:t>
            </a:r>
          </a:p>
          <a:p>
            <a:pPr>
              <a:defRPr/>
            </a:pPr>
            <a:r>
              <a:rPr lang="en-US" sz="2800" dirty="0" smtClean="0"/>
              <a:t>Following code give and error message</a:t>
            </a:r>
          </a:p>
          <a:p>
            <a:pPr lvl="1">
              <a:buFont typeface="Arial" charset="0"/>
              <a:buNone/>
              <a:defRPr/>
            </a:pPr>
            <a:r>
              <a:rPr lang="en-US" sz="2400" dirty="0" smtClean="0"/>
              <a:t>	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intarray</a:t>
            </a:r>
            <a:r>
              <a:rPr lang="en-US" sz="2400" b="1" dirty="0" smtClean="0"/>
              <a:t>[] = {1, 3, 5, 7};  </a:t>
            </a:r>
          </a:p>
          <a:p>
            <a:pPr lvl="1">
              <a:buFont typeface="Arial" charset="0"/>
              <a:buNone/>
              <a:defRPr/>
            </a:pPr>
            <a:r>
              <a:rPr lang="en-US" sz="2400" b="1" dirty="0"/>
              <a:t> </a:t>
            </a:r>
            <a:r>
              <a:rPr lang="en-US" sz="2400" b="1" dirty="0" smtClean="0"/>
              <a:t>   float f1 = 5.0;                       </a:t>
            </a:r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buFont typeface="Arial" charset="0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value = find(</a:t>
            </a:r>
            <a:r>
              <a:rPr lang="en-US" sz="2400" b="1" dirty="0" err="1" smtClean="0"/>
              <a:t>intarray</a:t>
            </a:r>
            <a:r>
              <a:rPr lang="en-US" sz="2400" b="1" dirty="0" smtClean="0"/>
              <a:t>, f1, 4); 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800" dirty="0" smtClean="0"/>
              <a:t>because the compiler expects all instances of </a:t>
            </a:r>
            <a:r>
              <a:rPr lang="en-US" sz="2800" dirty="0" err="1" smtClean="0"/>
              <a:t>atype</a:t>
            </a:r>
            <a:r>
              <a:rPr lang="en-US" sz="2800" dirty="0" smtClean="0"/>
              <a:t> to be the same type. It can generate a function</a:t>
            </a:r>
          </a:p>
          <a:p>
            <a:pPr lvl="2">
              <a:buFont typeface="Arial" charset="0"/>
              <a:buNone/>
              <a:defRPr/>
            </a:pPr>
            <a:r>
              <a:rPr lang="en-US" b="1" dirty="0" smtClean="0"/>
              <a:t>find(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/>
              <a:t>*,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/>
              <a:t>, </a:t>
            </a:r>
            <a:r>
              <a:rPr lang="en-US" b="1" dirty="0" err="1" smtClean="0"/>
              <a:t>int</a:t>
            </a:r>
            <a:r>
              <a:rPr lang="en-US" b="1" dirty="0" smtClean="0"/>
              <a:t>);</a:t>
            </a:r>
          </a:p>
          <a:p>
            <a:pPr lvl="2">
              <a:buFont typeface="Arial" charset="0"/>
              <a:buNone/>
              <a:defRPr/>
            </a:pPr>
            <a:r>
              <a:rPr lang="en-US" b="1" dirty="0" smtClean="0"/>
              <a:t>but it can’t generate</a:t>
            </a:r>
          </a:p>
          <a:p>
            <a:pPr lvl="2">
              <a:buFont typeface="Arial" charset="0"/>
              <a:buNone/>
              <a:defRPr/>
            </a:pPr>
            <a:r>
              <a:rPr lang="en-US" b="1" dirty="0" smtClean="0"/>
              <a:t>find(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/>
              <a:t>*, </a:t>
            </a:r>
            <a:r>
              <a:rPr lang="en-US" b="1" dirty="0" smtClean="0">
                <a:solidFill>
                  <a:srgbClr val="FF0000"/>
                </a:solidFill>
              </a:rPr>
              <a:t>float</a:t>
            </a:r>
            <a:r>
              <a:rPr lang="en-US" b="1" dirty="0" smtClean="0"/>
              <a:t>, </a:t>
            </a:r>
            <a:r>
              <a:rPr lang="en-US" b="1" dirty="0" err="1" smtClean="0"/>
              <a:t>int</a:t>
            </a:r>
            <a:r>
              <a:rPr lang="en-US" b="1" dirty="0" smtClean="0"/>
              <a:t>);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17096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smtClean="0"/>
              <a:t>More Than One Template Argument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862548"/>
            <a:ext cx="6705600" cy="378565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template &lt;class </a:t>
            </a:r>
            <a:r>
              <a:rPr lang="en-US" sz="2400" dirty="0" err="1"/>
              <a:t>atype</a:t>
            </a:r>
            <a:r>
              <a:rPr lang="en-US" sz="2400" dirty="0"/>
              <a:t>, class </a:t>
            </a:r>
            <a:r>
              <a:rPr lang="en-US" sz="2400" dirty="0" err="1"/>
              <a:t>btype</a:t>
            </a:r>
            <a:r>
              <a:rPr lang="en-US" sz="2400" dirty="0"/>
              <a:t>&gt;</a:t>
            </a:r>
          </a:p>
          <a:p>
            <a:pPr>
              <a:defRPr/>
            </a:pPr>
            <a:r>
              <a:rPr lang="en-US" sz="2400" dirty="0" err="1"/>
              <a:t>btype</a:t>
            </a:r>
            <a:r>
              <a:rPr lang="en-US" sz="2400" dirty="0"/>
              <a:t> find</a:t>
            </a:r>
            <a:r>
              <a:rPr lang="en-US" sz="2400" dirty="0" smtClean="0"/>
              <a:t>( </a:t>
            </a:r>
            <a:r>
              <a:rPr lang="en-US" sz="2400" dirty="0" err="1" smtClean="0"/>
              <a:t>atype</a:t>
            </a:r>
            <a:r>
              <a:rPr lang="en-US" sz="2400" dirty="0" smtClean="0"/>
              <a:t> * </a:t>
            </a:r>
            <a:r>
              <a:rPr lang="en-US" sz="2400" dirty="0"/>
              <a:t>array, </a:t>
            </a:r>
            <a:r>
              <a:rPr lang="en-US" sz="2400" dirty="0" err="1"/>
              <a:t>atype</a:t>
            </a:r>
            <a:r>
              <a:rPr lang="en-US" sz="2400" dirty="0"/>
              <a:t> value, </a:t>
            </a:r>
            <a:r>
              <a:rPr lang="en-US" sz="2400" dirty="0" err="1"/>
              <a:t>btype</a:t>
            </a:r>
            <a:r>
              <a:rPr lang="en-US" sz="2400" dirty="0"/>
              <a:t> size)</a:t>
            </a:r>
          </a:p>
          <a:p>
            <a:pPr>
              <a:defRPr/>
            </a:pPr>
            <a:r>
              <a:rPr lang="en-US" sz="2400" dirty="0"/>
              <a:t>{</a:t>
            </a:r>
          </a:p>
          <a:p>
            <a:pPr marL="225425">
              <a:defRPr/>
            </a:pPr>
            <a:r>
              <a:rPr lang="en-US" sz="2400" dirty="0"/>
              <a:t>for(</a:t>
            </a:r>
            <a:r>
              <a:rPr lang="en-US" sz="2400" dirty="0" err="1"/>
              <a:t>btype</a:t>
            </a:r>
            <a:r>
              <a:rPr lang="en-US" sz="2400" dirty="0"/>
              <a:t> j=0; j&lt;size; j++)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//note use of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btype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25425">
              <a:defRPr/>
            </a:pPr>
            <a:r>
              <a:rPr lang="en-US" sz="2400" dirty="0"/>
              <a:t>{</a:t>
            </a:r>
          </a:p>
          <a:p>
            <a:pPr marL="225425">
              <a:defRPr/>
            </a:pPr>
            <a:r>
              <a:rPr lang="en-US" sz="2400" dirty="0"/>
              <a:t>       if(array[j]==value)</a:t>
            </a:r>
          </a:p>
          <a:p>
            <a:pPr marL="225425">
              <a:defRPr/>
            </a:pPr>
            <a:r>
              <a:rPr lang="en-US" sz="2400" dirty="0"/>
              <a:t>             return j;</a:t>
            </a:r>
          </a:p>
          <a:p>
            <a:pPr marL="225425">
              <a:defRPr/>
            </a:pPr>
            <a:r>
              <a:rPr lang="en-US" sz="2400" dirty="0"/>
              <a:t>}</a:t>
            </a:r>
          </a:p>
          <a:p>
            <a:pPr marL="225425">
              <a:defRPr/>
            </a:pPr>
            <a:r>
              <a:rPr lang="en-US" sz="2400" dirty="0"/>
              <a:t>return (</a:t>
            </a:r>
            <a:r>
              <a:rPr lang="en-US" sz="2400" dirty="0" err="1"/>
              <a:t>btype</a:t>
            </a:r>
            <a:r>
              <a:rPr lang="en-US" sz="2400" dirty="0"/>
              <a:t>)(-1);</a:t>
            </a:r>
          </a:p>
          <a:p>
            <a:pPr>
              <a:defRPr/>
            </a:pPr>
            <a:r>
              <a:rPr lang="en-US" sz="2400" dirty="0"/>
              <a:t>}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4600" y="4718712"/>
            <a:ext cx="3962400" cy="8382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int</a:t>
            </a:r>
            <a:r>
              <a:rPr lang="en-US" sz="2400" b="1" dirty="0" smtClean="0">
                <a:solidFill>
                  <a:schemeClr val="tx1"/>
                </a:solidFill>
              </a:rPr>
              <a:t> a[5] = {4, 3, 2, 6, 7}, y, b=3;  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y</a:t>
            </a:r>
            <a:r>
              <a:rPr lang="en-US" sz="2400" b="1" dirty="0" smtClean="0">
                <a:solidFill>
                  <a:schemeClr val="tx1"/>
                </a:solidFill>
              </a:rPr>
              <a:t> = find (</a:t>
            </a:r>
            <a:r>
              <a:rPr lang="en-US" sz="2800" b="1" dirty="0" smtClean="0">
                <a:solidFill>
                  <a:srgbClr val="0070C0"/>
                </a:solidFill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smtClean="0">
                <a:solidFill>
                  <a:srgbClr val="0070C0"/>
                </a:solidFill>
              </a:rPr>
              <a:t>b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smtClean="0">
                <a:solidFill>
                  <a:srgbClr val="FFFF00"/>
                </a:solidFill>
              </a:rPr>
              <a:t>5</a:t>
            </a:r>
            <a:r>
              <a:rPr lang="en-US" sz="2400" b="1" dirty="0" smtClean="0">
                <a:solidFill>
                  <a:schemeClr val="tx1"/>
                </a:solidFill>
              </a:rPr>
              <a:t>);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0952" y="5619464"/>
            <a:ext cx="3962400" cy="1143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int</a:t>
            </a:r>
            <a:r>
              <a:rPr lang="en-US" sz="2400" b="1" dirty="0" smtClean="0">
                <a:solidFill>
                  <a:schemeClr val="tx1"/>
                </a:solidFill>
              </a:rPr>
              <a:t> a[5] = {4, 3, 2, 6, 7}, y;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f</a:t>
            </a:r>
            <a:r>
              <a:rPr lang="en-US" sz="2400" b="1" dirty="0" smtClean="0">
                <a:solidFill>
                  <a:schemeClr val="tx1"/>
                </a:solidFill>
              </a:rPr>
              <a:t>loat b=3.5;  </a:t>
            </a:r>
          </a:p>
          <a:p>
            <a:r>
              <a:rPr lang="en-US" sz="2400" b="1" dirty="0">
                <a:solidFill>
                  <a:srgbClr val="FFFF00"/>
                </a:solidFill>
              </a:rPr>
              <a:t>y</a:t>
            </a:r>
            <a:r>
              <a:rPr lang="en-US" sz="2400" b="1" dirty="0">
                <a:solidFill>
                  <a:schemeClr val="tx1"/>
                </a:solidFill>
              </a:rPr>
              <a:t> = find (</a:t>
            </a:r>
            <a:r>
              <a:rPr lang="en-US" sz="2800" b="1" dirty="0">
                <a:solidFill>
                  <a:srgbClr val="0070C0"/>
                </a:solidFill>
              </a:rPr>
              <a:t>a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800" b="1" dirty="0">
                <a:solidFill>
                  <a:srgbClr val="FF0000"/>
                </a:solidFill>
              </a:rPr>
              <a:t>b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800" b="1" dirty="0">
                <a:solidFill>
                  <a:srgbClr val="FFFF00"/>
                </a:solidFill>
              </a:rPr>
              <a:t>5</a:t>
            </a:r>
            <a:r>
              <a:rPr lang="en-US" sz="2400" b="1" dirty="0">
                <a:solidFill>
                  <a:schemeClr val="tx1"/>
                </a:solidFill>
              </a:rPr>
              <a:t>);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244152" y="6414448"/>
            <a:ext cx="533400" cy="285464"/>
            <a:chOff x="2819400" y="6477000"/>
            <a:chExt cx="533400" cy="28546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819400" y="6477000"/>
              <a:ext cx="533400" cy="28546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819400" y="6477000"/>
              <a:ext cx="533400" cy="28546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835856" y="5151460"/>
            <a:ext cx="533400" cy="334940"/>
            <a:chOff x="2778456" y="5151460"/>
            <a:chExt cx="533400" cy="33494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778456" y="5257800"/>
              <a:ext cx="117144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895600" y="5151460"/>
              <a:ext cx="416256" cy="3349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ounded Rectangle 14"/>
          <p:cNvSpPr/>
          <p:nvPr/>
        </p:nvSpPr>
        <p:spPr>
          <a:xfrm>
            <a:off x="2590800" y="1357952"/>
            <a:ext cx="797256" cy="291152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921992" y="1330656"/>
            <a:ext cx="769960" cy="332096"/>
          </a:xfrm>
          <a:prstGeom prst="roundRect">
            <a:avLst/>
          </a:prstGeom>
          <a:noFill/>
          <a:ln w="317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178256" y="1330656"/>
            <a:ext cx="769960" cy="332096"/>
          </a:xfrm>
          <a:prstGeom prst="roundRect">
            <a:avLst/>
          </a:prstGeom>
          <a:noFill/>
          <a:ln w="317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357048" y="1349992"/>
            <a:ext cx="797256" cy="291152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854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15" grpId="0" animBg="1"/>
      <p:bldP spid="18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</a:t>
            </a:r>
            <a:r>
              <a:rPr lang="en-US" dirty="0" err="1" smtClean="0"/>
              <a:t>marcos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pt-BR" dirty="0" smtClean="0"/>
              <a:t>Macros can be used </a:t>
            </a:r>
            <a:r>
              <a:rPr lang="en-US" dirty="0"/>
              <a:t>to create different versions </a:t>
            </a:r>
            <a:r>
              <a:rPr lang="en-US" dirty="0" smtClean="0"/>
              <a:t>of a </a:t>
            </a:r>
            <a:r>
              <a:rPr lang="en-US" dirty="0"/>
              <a:t>function for different data types.</a:t>
            </a:r>
          </a:p>
          <a:p>
            <a:pPr marL="0" indent="0">
              <a:buNone/>
            </a:pPr>
            <a:r>
              <a:rPr lang="pt-BR" dirty="0" smtClean="0"/>
              <a:t>	</a:t>
            </a:r>
            <a:r>
              <a:rPr lang="pt-BR" b="1" dirty="0" smtClean="0"/>
              <a:t>#</a:t>
            </a:r>
            <a:r>
              <a:rPr lang="pt-BR" b="1" dirty="0"/>
              <a:t>define abs(n) ( (n&lt;0) ? </a:t>
            </a:r>
            <a:r>
              <a:rPr lang="pt-BR" b="1" dirty="0" smtClean="0"/>
              <a:t>(-1*n</a:t>
            </a:r>
            <a:r>
              <a:rPr lang="pt-BR" b="1" dirty="0"/>
              <a:t>) : (n) )</a:t>
            </a:r>
          </a:p>
          <a:p>
            <a:r>
              <a:rPr lang="en-US" dirty="0" smtClean="0"/>
              <a:t>It </a:t>
            </a:r>
            <a:r>
              <a:rPr lang="en-US" dirty="0"/>
              <a:t>performs a simple </a:t>
            </a:r>
            <a:r>
              <a:rPr lang="en-US" dirty="0" smtClean="0"/>
              <a:t>text substitution </a:t>
            </a:r>
            <a:r>
              <a:rPr lang="en-US" dirty="0"/>
              <a:t>and can thus work with any </a:t>
            </a:r>
            <a:r>
              <a:rPr lang="en-US" dirty="0" smtClean="0"/>
              <a:t>type</a:t>
            </a:r>
          </a:p>
          <a:p>
            <a:r>
              <a:rPr lang="en-US" dirty="0" smtClean="0"/>
              <a:t>Problem:</a:t>
            </a:r>
          </a:p>
          <a:p>
            <a:pPr lvl="1"/>
            <a:r>
              <a:rPr lang="en-US" dirty="0"/>
              <a:t>macros </a:t>
            </a:r>
            <a:r>
              <a:rPr lang="en-US" dirty="0" smtClean="0"/>
              <a:t>do not perform any </a:t>
            </a:r>
            <a:r>
              <a:rPr lang="en-US" dirty="0"/>
              <a:t>type </a:t>
            </a:r>
            <a:r>
              <a:rPr lang="en-US" dirty="0" smtClean="0"/>
              <a:t>checking</a:t>
            </a:r>
          </a:p>
          <a:p>
            <a:pPr lvl="1"/>
            <a:r>
              <a:rPr lang="en-US" dirty="0" smtClean="0"/>
              <a:t>Compiler wouldn’t check if several argument of </a:t>
            </a:r>
            <a:r>
              <a:rPr lang="en-US" dirty="0" err="1" smtClean="0"/>
              <a:t>marcos</a:t>
            </a:r>
            <a:r>
              <a:rPr lang="en-US" dirty="0" smtClean="0"/>
              <a:t> are of same type or not</a:t>
            </a:r>
          </a:p>
          <a:p>
            <a:pPr lvl="1"/>
            <a:r>
              <a:rPr lang="en-US" dirty="0" smtClean="0"/>
              <a:t>Return value type is not specified</a:t>
            </a:r>
          </a:p>
        </p:txBody>
      </p:sp>
    </p:spTree>
    <p:extLst>
      <p:ext uri="{BB962C8B-B14F-4D97-AF65-F5344CB8AC3E}">
        <p14:creationId xmlns:p14="http://schemas.microsoft.com/office/powerpoint/2010/main" xmlns="" val="185369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15498</TotalTime>
  <Words>1188</Words>
  <Application>Microsoft Office PowerPoint</Application>
  <PresentationFormat>On-screen Show (4:3)</PresentationFormat>
  <Paragraphs>213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myPresentation1</vt:lpstr>
      <vt:lpstr>CSC241: Object Oriented Programming</vt:lpstr>
      <vt:lpstr>Previous Lecture</vt:lpstr>
      <vt:lpstr>Today’s Lecture</vt:lpstr>
      <vt:lpstr>Example program </vt:lpstr>
      <vt:lpstr>Function Templates – Multiple Arguments</vt:lpstr>
      <vt:lpstr>Slide 6</vt:lpstr>
      <vt:lpstr>Template Arguments Must Match</vt:lpstr>
      <vt:lpstr>More Than One Template Argument</vt:lpstr>
      <vt:lpstr>Why not marcos?</vt:lpstr>
      <vt:lpstr>What type works?</vt:lpstr>
      <vt:lpstr>Class templates</vt:lpstr>
      <vt:lpstr>Stack class as template</vt:lpstr>
      <vt:lpstr>Cont.</vt:lpstr>
      <vt:lpstr>Slide 14</vt:lpstr>
      <vt:lpstr>Class Name Depends on Context</vt:lpstr>
      <vt:lpstr>Nontype Parameters for Class Templates</vt:lpstr>
      <vt:lpstr>Default Types for Class Templates</vt:lpstr>
      <vt:lpstr>explicit specialization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960</cp:revision>
  <dcterms:created xsi:type="dcterms:W3CDTF">2006-08-16T00:00:00Z</dcterms:created>
  <dcterms:modified xsi:type="dcterms:W3CDTF">2012-11-13T11:30:25Z</dcterms:modified>
</cp:coreProperties>
</file>