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445" r:id="rId2"/>
    <p:sldId id="1096" r:id="rId3"/>
    <p:sldId id="1109" r:id="rId4"/>
    <p:sldId id="1131" r:id="rId5"/>
    <p:sldId id="1132" r:id="rId6"/>
    <p:sldId id="1133" r:id="rId7"/>
    <p:sldId id="1134" r:id="rId8"/>
    <p:sldId id="1135" r:id="rId9"/>
    <p:sldId id="1136" r:id="rId10"/>
    <p:sldId id="1137" r:id="rId11"/>
    <p:sldId id="1138" r:id="rId12"/>
    <p:sldId id="1139" r:id="rId13"/>
    <p:sldId id="1140" r:id="rId14"/>
    <p:sldId id="1141" r:id="rId15"/>
    <p:sldId id="1142" r:id="rId16"/>
    <p:sldId id="1143" r:id="rId17"/>
    <p:sldId id="114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5263" autoAdjust="0"/>
    <p:restoredTop sz="96980" autoAdjust="0"/>
  </p:normalViewPr>
  <p:slideViewPr>
    <p:cSldViewPr>
      <p:cViewPr>
        <p:scale>
          <a:sx n="40" d="100"/>
          <a:sy n="40" d="100"/>
        </p:scale>
        <p:origin x="-1200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program/Simple_Exception_stack.cp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program/two_Exception_stack.cp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</a:t>
            </a:r>
            <a:r>
              <a:rPr lang="en-US" b="1" dirty="0" smtClean="0">
                <a:solidFill>
                  <a:schemeClr val="tx1"/>
                </a:solidFill>
              </a:rPr>
              <a:t>27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152400"/>
            <a:ext cx="3657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Program skeleton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76200" y="41493"/>
            <a:ext cx="5334000" cy="674030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b="1" dirty="0" err="1" smtClean="0">
                <a:solidFill>
                  <a:srgbClr val="C00000"/>
                </a:solidFill>
              </a:rPr>
              <a:t>Aclass</a:t>
            </a:r>
            <a:r>
              <a:rPr lang="en-US" sz="2400" dirty="0" smtClean="0"/>
              <a:t>  {</a:t>
            </a:r>
            <a:endParaRPr lang="en-US" sz="2400" dirty="0"/>
          </a:p>
          <a:p>
            <a:pPr marL="230188" lvl="1">
              <a:defRPr/>
            </a:pPr>
            <a:r>
              <a:rPr lang="en-US" sz="2400" dirty="0" smtClean="0"/>
              <a:t>public:</a:t>
            </a:r>
          </a:p>
          <a:p>
            <a:pPr marL="230188" lvl="1">
              <a:defRPr/>
            </a:pPr>
            <a:r>
              <a:rPr lang="en-US" sz="2400" dirty="0"/>
              <a:t> </a:t>
            </a:r>
            <a:r>
              <a:rPr lang="en-US" sz="2400" dirty="0" smtClean="0"/>
              <a:t> class </a:t>
            </a:r>
            <a:r>
              <a:rPr lang="en-US" sz="2400" b="1" dirty="0" err="1">
                <a:solidFill>
                  <a:srgbClr val="C00000"/>
                </a:solidFill>
              </a:rPr>
              <a:t>AnError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</a:rPr>
              <a:t>//exception </a:t>
            </a:r>
            <a:r>
              <a:rPr lang="en-US" sz="2400" b="1" dirty="0" smtClean="0">
                <a:solidFill>
                  <a:srgbClr val="00B050"/>
                </a:solidFill>
              </a:rPr>
              <a:t>class</a:t>
            </a:r>
          </a:p>
          <a:p>
            <a:pPr marL="230188" lvl="1">
              <a:defRPr/>
            </a:pPr>
            <a:r>
              <a:rPr lang="en-US" sz="2400" dirty="0"/>
              <a:t> </a:t>
            </a:r>
            <a:r>
              <a:rPr lang="en-US" sz="2400" dirty="0" smtClean="0"/>
              <a:t> {</a:t>
            </a:r>
            <a:r>
              <a:rPr lang="en-US" sz="2400" dirty="0"/>
              <a:t> </a:t>
            </a:r>
            <a:r>
              <a:rPr lang="en-US" sz="2400" dirty="0" smtClean="0"/>
              <a:t> };</a:t>
            </a:r>
            <a:endParaRPr lang="en-US" sz="2400" dirty="0"/>
          </a:p>
          <a:p>
            <a:pPr marL="230188" lvl="1">
              <a:defRPr/>
            </a:pPr>
            <a:r>
              <a:rPr lang="en-US" sz="2400" dirty="0" smtClean="0"/>
              <a:t>  void </a:t>
            </a:r>
            <a:r>
              <a:rPr lang="en-US" sz="2400" dirty="0" err="1"/>
              <a:t>Func</a:t>
            </a:r>
            <a:r>
              <a:rPr lang="en-US" sz="2400" dirty="0"/>
              <a:t>() </a:t>
            </a:r>
            <a:r>
              <a:rPr lang="en-US" sz="2400" dirty="0" smtClean="0"/>
              <a:t> {</a:t>
            </a:r>
            <a:endParaRPr lang="en-US" sz="2400" dirty="0"/>
          </a:p>
          <a:p>
            <a:pPr marL="230188" lvl="1">
              <a:defRPr/>
            </a:pPr>
            <a:r>
              <a:rPr lang="en-US" sz="2400" dirty="0"/>
              <a:t>   </a:t>
            </a:r>
            <a:r>
              <a:rPr lang="en-US" sz="2400" dirty="0" smtClean="0"/>
              <a:t>  if</a:t>
            </a:r>
            <a:r>
              <a:rPr lang="en-US" sz="2400" dirty="0"/>
              <a:t>( </a:t>
            </a:r>
            <a:r>
              <a:rPr lang="en-US" sz="2400" b="1" dirty="0">
                <a:solidFill>
                  <a:srgbClr val="00B050"/>
                </a:solidFill>
              </a:rPr>
              <a:t>/* error condition */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)</a:t>
            </a:r>
          </a:p>
          <a:p>
            <a:pPr marL="230188" lvl="1">
              <a:defRPr/>
            </a:pPr>
            <a:r>
              <a:rPr lang="en-US" sz="2400" dirty="0"/>
              <a:t>     </a:t>
            </a:r>
            <a:r>
              <a:rPr lang="en-US" sz="2400" dirty="0" smtClean="0"/>
              <a:t>   </a:t>
            </a:r>
            <a:r>
              <a:rPr lang="en-US" sz="2400" b="1" dirty="0">
                <a:solidFill>
                  <a:srgbClr val="0070C0"/>
                </a:solidFill>
              </a:rPr>
              <a:t>throw</a:t>
            </a:r>
            <a:r>
              <a:rPr lang="en-US" sz="2400" dirty="0"/>
              <a:t> </a:t>
            </a:r>
            <a:r>
              <a:rPr lang="en-US" sz="2400" dirty="0" err="1"/>
              <a:t>AnError</a:t>
            </a:r>
            <a:r>
              <a:rPr lang="en-US" sz="2400" dirty="0"/>
              <a:t>(); </a:t>
            </a:r>
            <a:endParaRPr lang="en-US" sz="2400" dirty="0">
              <a:solidFill>
                <a:srgbClr val="0070C0"/>
              </a:solidFill>
            </a:endParaRPr>
          </a:p>
          <a:p>
            <a:pPr marL="230188" lvl="1">
              <a:defRPr/>
            </a:pPr>
            <a:r>
              <a:rPr lang="en-US" sz="2400" dirty="0" smtClean="0"/>
              <a:t>  }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};</a:t>
            </a:r>
          </a:p>
          <a:p>
            <a:pPr>
              <a:defRPr/>
            </a:pPr>
            <a:r>
              <a:rPr lang="en-US" sz="2400" dirty="0" smtClean="0"/>
              <a:t>main() {</a:t>
            </a:r>
            <a:endParaRPr lang="en-US" sz="2400" dirty="0"/>
          </a:p>
          <a:p>
            <a:pPr marL="230188" lvl="1">
              <a:defRPr/>
            </a:pPr>
            <a:r>
              <a:rPr lang="en-US" sz="2400" b="1" dirty="0">
                <a:solidFill>
                  <a:srgbClr val="0070C0"/>
                </a:solidFill>
              </a:rPr>
              <a:t>try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{</a:t>
            </a:r>
            <a:endParaRPr lang="en-US" sz="2400" dirty="0"/>
          </a:p>
          <a:p>
            <a:pPr marL="230188" lvl="1">
              <a:defRPr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AClass</a:t>
            </a:r>
            <a:r>
              <a:rPr lang="en-US" sz="2400" dirty="0" smtClean="0"/>
              <a:t> </a:t>
            </a:r>
            <a:r>
              <a:rPr lang="en-US" sz="2400" dirty="0"/>
              <a:t>obj1; </a:t>
            </a:r>
            <a:endParaRPr lang="en-US" sz="2400" dirty="0" smtClean="0"/>
          </a:p>
          <a:p>
            <a:pPr marL="230188" lvl="1">
              <a:defRPr/>
            </a:pPr>
            <a:r>
              <a:rPr lang="en-US" sz="2400" dirty="0"/>
              <a:t> </a:t>
            </a:r>
            <a:r>
              <a:rPr lang="en-US" sz="2400" dirty="0" smtClean="0"/>
              <a:t> obj1.Func();</a:t>
            </a:r>
          </a:p>
          <a:p>
            <a:pPr marL="230188" lvl="1">
              <a:defRPr/>
            </a:pPr>
            <a:r>
              <a:rPr lang="en-US" sz="2400" dirty="0" smtClean="0"/>
              <a:t>}</a:t>
            </a:r>
            <a:endParaRPr lang="en-US" sz="2400" dirty="0"/>
          </a:p>
          <a:p>
            <a:pPr marL="230188" lvl="1">
              <a:defRPr/>
            </a:pPr>
            <a:r>
              <a:rPr lang="en-US" sz="2400" b="1" dirty="0">
                <a:solidFill>
                  <a:srgbClr val="0070C0"/>
                </a:solidFill>
              </a:rPr>
              <a:t>catch</a:t>
            </a:r>
            <a:r>
              <a:rPr lang="en-US" sz="2400" dirty="0"/>
              <a:t>(</a:t>
            </a:r>
            <a:r>
              <a:rPr lang="en-US" sz="2400" dirty="0" err="1"/>
              <a:t>AClass</a:t>
            </a:r>
            <a:r>
              <a:rPr lang="en-US" sz="2400" dirty="0"/>
              <a:t>::</a:t>
            </a:r>
            <a:r>
              <a:rPr lang="en-US" sz="2400" dirty="0" err="1"/>
              <a:t>AnError</a:t>
            </a:r>
            <a:r>
              <a:rPr lang="en-US" sz="2400" dirty="0"/>
              <a:t>) </a:t>
            </a:r>
            <a:r>
              <a:rPr lang="en-US" sz="2400" dirty="0" smtClean="0"/>
              <a:t>{</a:t>
            </a:r>
            <a:endParaRPr lang="en-US" sz="2400" dirty="0"/>
          </a:p>
          <a:p>
            <a:pPr marL="230188" lvl="1">
              <a:defRPr/>
            </a:pPr>
            <a:r>
              <a:rPr lang="en-US" sz="2400" dirty="0" smtClean="0"/>
              <a:t>   </a:t>
            </a:r>
            <a:r>
              <a:rPr lang="en-US" sz="2400" b="1" dirty="0" smtClean="0">
                <a:solidFill>
                  <a:srgbClr val="00B050"/>
                </a:solidFill>
              </a:rPr>
              <a:t>//</a:t>
            </a:r>
            <a:r>
              <a:rPr lang="en-US" sz="2400" b="1" dirty="0">
                <a:solidFill>
                  <a:srgbClr val="00B050"/>
                </a:solidFill>
              </a:rPr>
              <a:t>tell user about </a:t>
            </a:r>
            <a:r>
              <a:rPr lang="en-US" sz="2400" b="1" dirty="0" smtClean="0">
                <a:solidFill>
                  <a:srgbClr val="00B050"/>
                </a:solidFill>
              </a:rPr>
              <a:t>error</a:t>
            </a:r>
            <a:endParaRPr lang="en-US" sz="2400" b="1" dirty="0">
              <a:solidFill>
                <a:srgbClr val="00B050"/>
              </a:solidFill>
            </a:endParaRPr>
          </a:p>
          <a:p>
            <a:pPr marL="230188" lvl="1">
              <a:defRPr/>
            </a:pPr>
            <a:r>
              <a:rPr lang="en-US" sz="2400" dirty="0"/>
              <a:t>}</a:t>
            </a:r>
          </a:p>
          <a:p>
            <a:pPr>
              <a:defRPr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762725" y="3886200"/>
            <a:ext cx="26192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try</a:t>
            </a:r>
            <a:r>
              <a:rPr lang="en-US" sz="2400" dirty="0" smtClean="0"/>
              <a:t> block contain the code that may cause exception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751899" y="1619071"/>
            <a:ext cx="26192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If error occur in </a:t>
            </a:r>
            <a:r>
              <a:rPr lang="en-US" sz="2400" dirty="0" err="1" smtClean="0"/>
              <a:t>Func</a:t>
            </a:r>
            <a:r>
              <a:rPr lang="en-US" sz="2400" dirty="0" smtClean="0"/>
              <a:t>() an exception is thrown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76400" y="3886200"/>
            <a:ext cx="4086325" cy="1143000"/>
            <a:chOff x="1676400" y="3886200"/>
            <a:chExt cx="4086325" cy="1143000"/>
          </a:xfrm>
        </p:grpSpPr>
        <p:grpSp>
          <p:nvGrpSpPr>
            <p:cNvPr id="10" name="Group 9"/>
            <p:cNvGrpSpPr/>
            <p:nvPr/>
          </p:nvGrpSpPr>
          <p:grpSpPr>
            <a:xfrm>
              <a:off x="1676400" y="3886200"/>
              <a:ext cx="4086325" cy="1143000"/>
              <a:chOff x="1676400" y="3886200"/>
              <a:chExt cx="4086325" cy="1143000"/>
            </a:xfrm>
          </p:grpSpPr>
          <p:sp>
            <p:nvSpPr>
              <p:cNvPr id="7" name="Right Brace 6"/>
              <p:cNvSpPr/>
              <p:nvPr/>
            </p:nvSpPr>
            <p:spPr>
              <a:xfrm>
                <a:off x="1676400" y="3886200"/>
                <a:ext cx="1295400" cy="1143000"/>
              </a:xfrm>
              <a:prstGeom prst="rightBrac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>
                <a:stCxn id="7" idx="1"/>
              </p:cNvCxnSpPr>
              <p:nvPr/>
            </p:nvCxnSpPr>
            <p:spPr>
              <a:xfrm>
                <a:off x="2971800" y="4457700"/>
                <a:ext cx="2790925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Oval 11"/>
            <p:cNvSpPr/>
            <p:nvPr/>
          </p:nvSpPr>
          <p:spPr>
            <a:xfrm>
              <a:off x="3429000" y="3962400"/>
              <a:ext cx="457200" cy="4953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28875" y="1600200"/>
            <a:ext cx="2533850" cy="1143000"/>
            <a:chOff x="3228875" y="1600200"/>
            <a:chExt cx="2533850" cy="1143000"/>
          </a:xfrm>
        </p:grpSpPr>
        <p:sp>
          <p:nvSpPr>
            <p:cNvPr id="17" name="Right Brace 16"/>
            <p:cNvSpPr/>
            <p:nvPr/>
          </p:nvSpPr>
          <p:spPr>
            <a:xfrm>
              <a:off x="3228875" y="1600200"/>
              <a:ext cx="1295400" cy="1143000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>
              <a:stCxn id="17" idx="1"/>
            </p:cNvCxnSpPr>
            <p:nvPr/>
          </p:nvCxnSpPr>
          <p:spPr>
            <a:xfrm>
              <a:off x="4524275" y="2171700"/>
              <a:ext cx="123845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4343400" y="1676400"/>
              <a:ext cx="457200" cy="4953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FF0000"/>
                  </a:solidFill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352800" y="5244152"/>
            <a:ext cx="2409925" cy="928048"/>
            <a:chOff x="3352800" y="5244152"/>
            <a:chExt cx="2409925" cy="928048"/>
          </a:xfrm>
        </p:grpSpPr>
        <p:sp>
          <p:nvSpPr>
            <p:cNvPr id="23" name="Right Brace 22"/>
            <p:cNvSpPr/>
            <p:nvPr/>
          </p:nvSpPr>
          <p:spPr>
            <a:xfrm>
              <a:off x="3352800" y="5353050"/>
              <a:ext cx="990600" cy="819150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23" idx="1"/>
            </p:cNvCxnSpPr>
            <p:nvPr/>
          </p:nvCxnSpPr>
          <p:spPr>
            <a:xfrm>
              <a:off x="4343400" y="5762625"/>
              <a:ext cx="1419325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4495800" y="5244152"/>
              <a:ext cx="457200" cy="4953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5762725" y="5200471"/>
            <a:ext cx="26192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When exception is thrown control is </a:t>
            </a:r>
            <a:r>
              <a:rPr lang="en-US" sz="2400" dirty="0" err="1" smtClean="0"/>
              <a:t>tranfer</a:t>
            </a:r>
            <a:r>
              <a:rPr lang="en-US" sz="2400" dirty="0" smtClean="0"/>
              <a:t> to </a:t>
            </a:r>
            <a:r>
              <a:rPr lang="en-US" sz="2400" b="1" dirty="0" smtClean="0"/>
              <a:t>catch</a:t>
            </a:r>
            <a:r>
              <a:rPr lang="en-US" sz="2400" dirty="0" smtClean="0"/>
              <a:t> block</a:t>
            </a:r>
          </a:p>
        </p:txBody>
      </p:sp>
    </p:spTree>
    <p:extLst>
      <p:ext uri="{BB962C8B-B14F-4D97-AF65-F5344CB8AC3E}">
        <p14:creationId xmlns:p14="http://schemas.microsoft.com/office/powerpoint/2010/main" xmlns="" val="236206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6200"/>
            <a:ext cx="3276600" cy="674030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class Stack {</a:t>
            </a:r>
            <a:endParaRPr lang="en-US" sz="2400" dirty="0"/>
          </a:p>
          <a:p>
            <a:pPr marL="225425" lvl="1" indent="-6350">
              <a:defRPr/>
            </a:pPr>
            <a:r>
              <a:rPr lang="en-US" sz="2400" b="1" dirty="0">
                <a:solidFill>
                  <a:srgbClr val="00B050"/>
                </a:solidFill>
              </a:rPr>
              <a:t>private:</a:t>
            </a:r>
          </a:p>
          <a:p>
            <a:pPr marL="225425" lvl="1" indent="-6350">
              <a:defRPr/>
            </a:pPr>
            <a:r>
              <a:rPr lang="en-US" sz="2400" dirty="0"/>
              <a:t>   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 smtClean="0"/>
              <a:t>st</a:t>
            </a:r>
            <a:r>
              <a:rPr lang="en-US" sz="2400" dirty="0" smtClean="0"/>
              <a:t>[3]; </a:t>
            </a:r>
          </a:p>
          <a:p>
            <a:pPr marL="225425" lvl="1" indent="-6350">
              <a:defRPr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top;          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25425" lvl="1" indent="-6350">
              <a:defRPr/>
            </a:pPr>
            <a:r>
              <a:rPr lang="en-US" sz="2400" b="1" dirty="0">
                <a:solidFill>
                  <a:srgbClr val="00B050"/>
                </a:solidFill>
              </a:rPr>
              <a:t>public:</a:t>
            </a:r>
          </a:p>
          <a:p>
            <a:pPr marL="225425" lvl="1" indent="-6350">
              <a:defRPr/>
            </a:pPr>
            <a:r>
              <a:rPr lang="en-US" sz="2400" dirty="0" smtClean="0"/>
              <a:t>  </a:t>
            </a:r>
            <a:r>
              <a:rPr lang="en-US" sz="2400" b="1" dirty="0" smtClean="0"/>
              <a:t>class Range {  </a:t>
            </a:r>
            <a:r>
              <a:rPr lang="en-US" sz="2400" b="1" dirty="0"/>
              <a:t>};</a:t>
            </a:r>
          </a:p>
          <a:p>
            <a:pPr marL="225425" lvl="1" indent="-6350">
              <a:defRPr/>
            </a:pP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Stack</a:t>
            </a:r>
            <a:r>
              <a:rPr lang="en-US" sz="2400" dirty="0">
                <a:solidFill>
                  <a:srgbClr val="FF0000"/>
                </a:solidFill>
              </a:rPr>
              <a:t>() </a:t>
            </a:r>
            <a:r>
              <a:rPr lang="en-US" sz="2400" dirty="0" smtClean="0"/>
              <a:t>{ </a:t>
            </a:r>
            <a:r>
              <a:rPr lang="en-US" sz="2400" dirty="0"/>
              <a:t>top = -1; }</a:t>
            </a:r>
          </a:p>
          <a:p>
            <a:pPr marL="225425" lvl="1" indent="-6350">
              <a:defRPr/>
            </a:pP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void </a:t>
            </a:r>
            <a:r>
              <a:rPr lang="en-US" sz="2400" dirty="0">
                <a:solidFill>
                  <a:srgbClr val="FF0000"/>
                </a:solidFill>
              </a:rPr>
              <a:t>push(</a:t>
            </a:r>
            <a:r>
              <a:rPr lang="en-US" sz="2400" dirty="0" err="1">
                <a:solidFill>
                  <a:srgbClr val="FF0000"/>
                </a:solidFill>
              </a:rPr>
              <a:t>int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var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{</a:t>
            </a:r>
            <a:endParaRPr lang="en-US" sz="2400" dirty="0"/>
          </a:p>
          <a:p>
            <a:pPr marL="515938" lvl="2" indent="-6350">
              <a:defRPr/>
            </a:pPr>
            <a:r>
              <a:rPr lang="en-US" sz="2400" dirty="0"/>
              <a:t>if(top &gt;= </a:t>
            </a:r>
            <a:r>
              <a:rPr lang="en-US" sz="2400" dirty="0" smtClean="0"/>
              <a:t>3-1)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5938" lvl="2" indent="-6350">
              <a:defRPr/>
            </a:pPr>
            <a:r>
              <a:rPr lang="en-US" sz="2400" dirty="0"/>
              <a:t>     throw Range();  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5938" lvl="2" indent="-6350">
              <a:defRPr/>
            </a:pPr>
            <a:r>
              <a:rPr lang="en-US" sz="2400" dirty="0" err="1"/>
              <a:t>st</a:t>
            </a:r>
            <a:r>
              <a:rPr lang="en-US" sz="2400" dirty="0"/>
              <a:t>[++top] = </a:t>
            </a:r>
            <a:r>
              <a:rPr lang="en-US" sz="2400" dirty="0" err="1"/>
              <a:t>var</a:t>
            </a:r>
            <a:r>
              <a:rPr lang="en-US" sz="2400" dirty="0"/>
              <a:t>; 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25425" lvl="1" indent="-6350">
              <a:defRPr/>
            </a:pPr>
            <a:r>
              <a:rPr lang="en-US" sz="2400" dirty="0" smtClean="0"/>
              <a:t>  }</a:t>
            </a:r>
            <a:endParaRPr lang="en-US" sz="2400" dirty="0"/>
          </a:p>
          <a:p>
            <a:pPr marL="225425" lvl="1" indent="-6350">
              <a:defRPr/>
            </a:pP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pop</a:t>
            </a:r>
            <a:r>
              <a:rPr lang="en-US" sz="2400" dirty="0" smtClean="0">
                <a:solidFill>
                  <a:srgbClr val="FF0000"/>
                </a:solidFill>
              </a:rPr>
              <a:t>() </a:t>
            </a:r>
            <a:r>
              <a:rPr lang="en-US" sz="2400" dirty="0" smtClean="0"/>
              <a:t>{</a:t>
            </a:r>
            <a:endParaRPr lang="en-US" sz="2400" dirty="0"/>
          </a:p>
          <a:p>
            <a:pPr marL="515938" lvl="2" indent="-6350">
              <a:defRPr/>
            </a:pPr>
            <a:r>
              <a:rPr lang="en-US" sz="2400" dirty="0"/>
              <a:t>if(top &lt; 0</a:t>
            </a:r>
            <a:r>
              <a:rPr lang="en-US" sz="2400" dirty="0" smtClean="0"/>
              <a:t>)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5938" lvl="2" indent="-6350">
              <a:defRPr/>
            </a:pPr>
            <a:r>
              <a:rPr lang="en-US" sz="2400" dirty="0"/>
              <a:t>    throw Range();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5938" lvl="2" indent="-6350">
              <a:defRPr/>
            </a:pPr>
            <a:r>
              <a:rPr lang="en-US" sz="2400" dirty="0"/>
              <a:t>return </a:t>
            </a:r>
            <a:r>
              <a:rPr lang="en-US" sz="2400" dirty="0" err="1"/>
              <a:t>st</a:t>
            </a:r>
            <a:r>
              <a:rPr lang="en-US" sz="2400" dirty="0"/>
              <a:t>[top--];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25425" lvl="1" indent="-6350">
              <a:defRPr/>
            </a:pPr>
            <a:r>
              <a:rPr lang="en-US" sz="2400" dirty="0"/>
              <a:t>}</a:t>
            </a:r>
          </a:p>
          <a:p>
            <a:pPr>
              <a:defRPr/>
            </a:pPr>
            <a:r>
              <a:rPr lang="en-US" sz="2400" dirty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3554104" y="997089"/>
            <a:ext cx="5513696" cy="563231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main()  {</a:t>
            </a:r>
            <a:endParaRPr lang="en-US" sz="2400" dirty="0"/>
          </a:p>
          <a:p>
            <a:pPr marL="230188" lvl="1">
              <a:defRPr/>
            </a:pPr>
            <a:r>
              <a:rPr lang="en-US" sz="2400" dirty="0"/>
              <a:t>Stack s1;</a:t>
            </a:r>
          </a:p>
          <a:p>
            <a:pPr marL="230188" lvl="1">
              <a:defRPr/>
            </a:pPr>
            <a:r>
              <a:rPr lang="en-US" sz="2400" b="1" dirty="0"/>
              <a:t>t</a:t>
            </a:r>
            <a:r>
              <a:rPr lang="en-US" sz="2400" b="1" dirty="0" smtClean="0"/>
              <a:t>ry {</a:t>
            </a:r>
            <a:endParaRPr lang="en-US" sz="2400" b="1" dirty="0"/>
          </a:p>
          <a:p>
            <a:pPr marL="461963" lvl="2">
              <a:defRPr/>
            </a:pPr>
            <a:r>
              <a:rPr lang="en-US" sz="2400" dirty="0"/>
              <a:t>s1.push(11</a:t>
            </a:r>
            <a:r>
              <a:rPr lang="en-US" sz="2400" dirty="0" smtClean="0"/>
              <a:t>); s1.push(22</a:t>
            </a:r>
            <a:r>
              <a:rPr lang="en-US" sz="2400" dirty="0"/>
              <a:t>);</a:t>
            </a:r>
          </a:p>
          <a:p>
            <a:pPr marL="461963" lvl="2">
              <a:defRPr/>
            </a:pPr>
            <a:r>
              <a:rPr lang="en-US" sz="2400" dirty="0"/>
              <a:t>s1.push(33</a:t>
            </a:r>
            <a:r>
              <a:rPr lang="en-US" sz="2400" dirty="0" smtClean="0"/>
              <a:t>); s1.push(44</a:t>
            </a:r>
            <a:r>
              <a:rPr lang="en-US" sz="2400" dirty="0"/>
              <a:t>); </a:t>
            </a:r>
          </a:p>
          <a:p>
            <a:pPr marL="461963" lvl="2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"1: " &lt;&lt; s1.pop() &lt;&lt; </a:t>
            </a:r>
            <a:r>
              <a:rPr lang="en-US" sz="2400" dirty="0" err="1"/>
              <a:t>endl</a:t>
            </a:r>
            <a:r>
              <a:rPr lang="en-US" sz="2400" dirty="0"/>
              <a:t>;</a:t>
            </a:r>
          </a:p>
          <a:p>
            <a:pPr marL="461963" lvl="2">
              <a:defRPr/>
            </a:pP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"2: " &lt;&lt; s1.pop() &lt;&lt; </a:t>
            </a:r>
            <a:r>
              <a:rPr lang="en-US" sz="2400" dirty="0" err="1"/>
              <a:t>endl</a:t>
            </a:r>
            <a:r>
              <a:rPr lang="en-US" sz="2400" dirty="0"/>
              <a:t>;</a:t>
            </a:r>
          </a:p>
          <a:p>
            <a:pPr marL="461963" lvl="2">
              <a:defRPr/>
            </a:pP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"3: " &lt;&lt; s1.pop() &lt;&lt; </a:t>
            </a:r>
            <a:r>
              <a:rPr lang="en-US" sz="2400" dirty="0" err="1"/>
              <a:t>endl</a:t>
            </a:r>
            <a:r>
              <a:rPr lang="en-US" sz="2400" dirty="0"/>
              <a:t>;</a:t>
            </a:r>
          </a:p>
          <a:p>
            <a:pPr marL="461963" lvl="2">
              <a:defRPr/>
            </a:pP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"4: " &lt;&lt; s1.pop() &lt;&lt; </a:t>
            </a:r>
            <a:r>
              <a:rPr lang="en-US" sz="2400" dirty="0" err="1"/>
              <a:t>endl</a:t>
            </a:r>
            <a:r>
              <a:rPr lang="en-US" sz="2400" dirty="0"/>
              <a:t>; </a:t>
            </a:r>
          </a:p>
          <a:p>
            <a:pPr marL="230188" lvl="2">
              <a:defRPr/>
            </a:pPr>
            <a:r>
              <a:rPr lang="en-US" sz="2400" b="1" dirty="0" smtClean="0"/>
              <a:t>}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/>
              <a:t>catch</a:t>
            </a:r>
            <a:r>
              <a:rPr lang="en-US" sz="2400" dirty="0"/>
              <a:t>(Stack::Range</a:t>
            </a:r>
            <a:r>
              <a:rPr lang="en-US" sz="2400" dirty="0" smtClean="0"/>
              <a:t>)  </a:t>
            </a:r>
            <a:r>
              <a:rPr lang="en-US" sz="2400" b="1" dirty="0" smtClean="0"/>
              <a:t>{</a:t>
            </a:r>
          </a:p>
          <a:p>
            <a:pPr marL="230188" lvl="1">
              <a:defRPr/>
            </a:pPr>
            <a:r>
              <a:rPr lang="en-US" sz="2400" b="1" dirty="0"/>
              <a:t> </a:t>
            </a:r>
            <a:r>
              <a:rPr lang="en-US" sz="2400" dirty="0" err="1"/>
              <a:t>cout</a:t>
            </a:r>
            <a:r>
              <a:rPr lang="en-US" sz="2400" dirty="0"/>
              <a:t> &lt;&lt; "Exception: Stack Full or Empty";</a:t>
            </a:r>
            <a:endParaRPr lang="en-US" sz="2400" dirty="0" smtClean="0"/>
          </a:p>
          <a:p>
            <a:pPr marL="230188" lvl="1">
              <a:defRPr/>
            </a:pPr>
            <a:r>
              <a:rPr lang="en-US" sz="2400" b="1" dirty="0" smtClean="0"/>
              <a:t>}</a:t>
            </a:r>
          </a:p>
          <a:p>
            <a:pPr marL="230188" lvl="1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"Arrive here</a:t>
            </a:r>
            <a:r>
              <a:rPr lang="en-US" sz="2400" dirty="0" smtClean="0"/>
              <a:t>";</a:t>
            </a:r>
          </a:p>
          <a:p>
            <a:pPr marL="0" lvl="1">
              <a:defRPr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122238"/>
            <a:ext cx="54102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Simple example – Stack</a:t>
            </a:r>
            <a:endParaRPr lang="en-US" dirty="0"/>
          </a:p>
        </p:txBody>
      </p:sp>
      <p:sp>
        <p:nvSpPr>
          <p:cNvPr id="6" name="Rectangle 5">
            <a:hlinkClick r:id="rId2" action="ppaction://hlinkfile"/>
          </p:cNvPr>
          <p:cNvSpPr/>
          <p:nvPr/>
        </p:nvSpPr>
        <p:spPr>
          <a:xfrm>
            <a:off x="6858000" y="5991494"/>
            <a:ext cx="2181323" cy="561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68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Specifying the Exception </a:t>
            </a:r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8287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Body </a:t>
            </a:r>
            <a:r>
              <a:rPr lang="en-US" dirty="0"/>
              <a:t>of the class is empty, so objects of this class have no data and no member </a:t>
            </a:r>
            <a:r>
              <a:rPr lang="en-US" dirty="0" smtClean="0"/>
              <a:t>functions</a:t>
            </a:r>
            <a:endParaRPr lang="en-US" dirty="0"/>
          </a:p>
          <a:p>
            <a:r>
              <a:rPr lang="en-US" dirty="0" smtClean="0"/>
              <a:t>Simple example require class name Range to connect </a:t>
            </a:r>
            <a:r>
              <a:rPr lang="en-US" dirty="0"/>
              <a:t>a throw statement with a catch </a:t>
            </a:r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1295400"/>
            <a:ext cx="4572000" cy="1292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600" b="1" dirty="0" smtClean="0"/>
              <a:t>class Range  { </a:t>
            </a:r>
          </a:p>
          <a:p>
            <a:r>
              <a:rPr lang="en-US" sz="2600" b="1" dirty="0"/>
              <a:t> </a:t>
            </a:r>
            <a:r>
              <a:rPr lang="en-US" sz="2600" b="1" dirty="0" smtClean="0"/>
              <a:t>    //</a:t>
            </a:r>
            <a:r>
              <a:rPr lang="en-US" sz="2600" b="1" dirty="0"/>
              <a:t>note: empty class body</a:t>
            </a:r>
          </a:p>
          <a:p>
            <a:r>
              <a:rPr lang="en-US" sz="2600" b="1" dirty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3081717" y="4612957"/>
            <a:ext cx="2252283" cy="492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600" b="1" dirty="0"/>
              <a:t>throw Range();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334001"/>
            <a:ext cx="8229600" cy="114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It will create an object of Range </a:t>
            </a:r>
            <a:r>
              <a:rPr lang="en-US" sz="3000" dirty="0" smtClean="0"/>
              <a:t>class</a:t>
            </a:r>
            <a:endParaRPr lang="en-US" sz="3000" dirty="0"/>
          </a:p>
          <a:p>
            <a:r>
              <a:rPr lang="en-US" sz="3000" dirty="0"/>
              <a:t>Transfer the control to exception handler</a:t>
            </a:r>
          </a:p>
        </p:txBody>
      </p:sp>
    </p:spTree>
    <p:extLst>
      <p:ext uri="{BB962C8B-B14F-4D97-AF65-F5344CB8AC3E}">
        <p14:creationId xmlns:p14="http://schemas.microsoft.com/office/powerpoint/2010/main" xmlns="" val="170210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 </a:t>
            </a:r>
            <a:r>
              <a:rPr lang="en-US" dirty="0"/>
              <a:t>Handler (Catch Block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94037"/>
            <a:ext cx="8229600" cy="2468563"/>
          </a:xfrm>
        </p:spPr>
        <p:txBody>
          <a:bodyPr/>
          <a:lstStyle/>
          <a:p>
            <a:r>
              <a:rPr lang="en-US" dirty="0"/>
              <a:t>exception class name must include the </a:t>
            </a:r>
            <a:r>
              <a:rPr lang="en-US" dirty="0" smtClean="0"/>
              <a:t>class in </a:t>
            </a:r>
            <a:r>
              <a:rPr lang="en-US" dirty="0"/>
              <a:t>which it is </a:t>
            </a:r>
            <a:r>
              <a:rPr lang="en-US" dirty="0" smtClean="0"/>
              <a:t>located</a:t>
            </a:r>
          </a:p>
          <a:p>
            <a:r>
              <a:rPr lang="en-US" dirty="0"/>
              <a:t>It must immediately </a:t>
            </a:r>
            <a:r>
              <a:rPr lang="en-US" dirty="0" smtClean="0"/>
              <a:t>follow by try block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48301" y="1600200"/>
            <a:ext cx="5562600" cy="12926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600" b="1" dirty="0"/>
              <a:t>catch(Stack::Range</a:t>
            </a:r>
            <a:r>
              <a:rPr lang="en-US" sz="2600" b="1" dirty="0" smtClean="0"/>
              <a:t>) {</a:t>
            </a:r>
            <a:endParaRPr lang="en-US" sz="2600" b="1" dirty="0"/>
          </a:p>
          <a:p>
            <a:r>
              <a:rPr lang="en-US" sz="2600" b="1" dirty="0" smtClean="0"/>
              <a:t>    //</a:t>
            </a:r>
            <a:r>
              <a:rPr lang="en-US" sz="2600" b="1" dirty="0"/>
              <a:t>code that handles the exception</a:t>
            </a:r>
          </a:p>
          <a:p>
            <a:r>
              <a:rPr lang="en-US" sz="2600" b="1" dirty="0"/>
              <a:t>}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339988" y="1091021"/>
            <a:ext cx="3954946" cy="655892"/>
            <a:chOff x="4339988" y="1091021"/>
            <a:chExt cx="3954946" cy="655892"/>
          </a:xfrm>
        </p:grpSpPr>
        <p:sp>
          <p:nvSpPr>
            <p:cNvPr id="6" name="Rectangle 5"/>
            <p:cNvSpPr/>
            <p:nvPr/>
          </p:nvSpPr>
          <p:spPr>
            <a:xfrm>
              <a:off x="5401450" y="1091021"/>
              <a:ext cx="28934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Exception class name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4339988" y="1226121"/>
              <a:ext cx="1132764" cy="520792"/>
            </a:xfrm>
            <a:custGeom>
              <a:avLst/>
              <a:gdLst>
                <a:gd name="connsiteX0" fmla="*/ 1132764 w 1132764"/>
                <a:gd name="connsiteY0" fmla="*/ 97712 h 520792"/>
                <a:gd name="connsiteX1" fmla="*/ 300251 w 1132764"/>
                <a:gd name="connsiteY1" fmla="*/ 29473 h 520792"/>
                <a:gd name="connsiteX2" fmla="*/ 0 w 1132764"/>
                <a:gd name="connsiteY2" fmla="*/ 520792 h 520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2764" h="520792">
                  <a:moveTo>
                    <a:pt x="1132764" y="97712"/>
                  </a:moveTo>
                  <a:cubicBezTo>
                    <a:pt x="810904" y="28336"/>
                    <a:pt x="489045" y="-41040"/>
                    <a:pt x="300251" y="29473"/>
                  </a:cubicBezTo>
                  <a:cubicBezTo>
                    <a:pt x="111457" y="99986"/>
                    <a:pt x="55728" y="310389"/>
                    <a:pt x="0" y="520792"/>
                  </a:cubicBezTo>
                </a:path>
              </a:pathLst>
            </a:cu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09581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Sequence of </a:t>
            </a:r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Code is executing normally outside a try block.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Control </a:t>
            </a:r>
            <a:r>
              <a:rPr lang="en-US" dirty="0"/>
              <a:t>enters the try block.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a </a:t>
            </a:r>
            <a:r>
              <a:rPr lang="en-US" dirty="0"/>
              <a:t>statement in the try block causes an error in a member function.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</a:t>
            </a:r>
            <a:r>
              <a:rPr lang="en-US" dirty="0"/>
              <a:t>member function throws an exception.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Control </a:t>
            </a:r>
            <a:r>
              <a:rPr lang="en-US" dirty="0"/>
              <a:t>transfers to the exception handler (catch block) following the try </a:t>
            </a:r>
            <a:r>
              <a:rPr lang="en-US" dirty="0" smtClean="0"/>
              <a:t>block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324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Stack class only throw one exception in both cases, either stack is empty or full</a:t>
            </a:r>
          </a:p>
          <a:p>
            <a:r>
              <a:rPr lang="en-US" dirty="0" smtClean="0"/>
              <a:t>It can be modified to throw an any number of exceptions</a:t>
            </a:r>
          </a:p>
          <a:p>
            <a:r>
              <a:rPr lang="en-US" dirty="0" smtClean="0"/>
              <a:t>Stack class can be modify to </a:t>
            </a:r>
            <a:r>
              <a:rPr lang="en-US" dirty="0"/>
              <a:t>throw separate exceptions for attempting to </a:t>
            </a:r>
            <a:endParaRPr lang="en-US" dirty="0" smtClean="0"/>
          </a:p>
          <a:p>
            <a:pPr lvl="2"/>
            <a:r>
              <a:rPr lang="en-US" sz="2800" dirty="0" smtClean="0"/>
              <a:t>push </a:t>
            </a:r>
            <a:r>
              <a:rPr lang="en-US" sz="2800" dirty="0"/>
              <a:t>data on </a:t>
            </a:r>
            <a:r>
              <a:rPr lang="en-US" sz="2800" dirty="0" smtClean="0"/>
              <a:t>a full </a:t>
            </a:r>
            <a:r>
              <a:rPr lang="en-US" sz="2800" dirty="0"/>
              <a:t>stack and </a:t>
            </a:r>
            <a:endParaRPr lang="en-US" sz="2800" dirty="0" smtClean="0"/>
          </a:p>
          <a:p>
            <a:pPr lvl="2"/>
            <a:r>
              <a:rPr lang="en-US" sz="2800" dirty="0" smtClean="0"/>
              <a:t>attempting </a:t>
            </a:r>
            <a:r>
              <a:rPr lang="en-US" sz="2800" dirty="0"/>
              <a:t>to pop data from an empty stack.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651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6200"/>
            <a:ext cx="3276600" cy="674030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class Stack {</a:t>
            </a:r>
            <a:endParaRPr lang="en-US" sz="2400" dirty="0"/>
          </a:p>
          <a:p>
            <a:pPr marL="225425" lvl="1" indent="-6350">
              <a:defRPr/>
            </a:pPr>
            <a:r>
              <a:rPr lang="en-US" sz="2400" b="1" dirty="0">
                <a:solidFill>
                  <a:srgbClr val="00B050"/>
                </a:solidFill>
              </a:rPr>
              <a:t>private:</a:t>
            </a:r>
          </a:p>
          <a:p>
            <a:pPr marL="225425" lvl="1" indent="-6350">
              <a:defRPr/>
            </a:pPr>
            <a:r>
              <a:rPr lang="en-US" sz="2400" dirty="0"/>
              <a:t>   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 smtClean="0"/>
              <a:t>st</a:t>
            </a:r>
            <a:r>
              <a:rPr lang="en-US" sz="2400" dirty="0" smtClean="0"/>
              <a:t>[3];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top;          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25425" lvl="1" indent="-6350">
              <a:defRPr/>
            </a:pPr>
            <a:r>
              <a:rPr lang="en-US" sz="2400" b="1" dirty="0">
                <a:solidFill>
                  <a:srgbClr val="00B050"/>
                </a:solidFill>
              </a:rPr>
              <a:t>public:</a:t>
            </a:r>
          </a:p>
          <a:p>
            <a:pPr marL="225425" lvl="1" indent="-6350">
              <a:defRPr/>
            </a:pPr>
            <a:r>
              <a:rPr lang="en-US" sz="2400" b="1" dirty="0" smtClean="0"/>
              <a:t>  class Full {  };</a:t>
            </a:r>
          </a:p>
          <a:p>
            <a:pPr marL="225425" lvl="1" indent="-6350"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 class Empty {  };</a:t>
            </a:r>
            <a:endParaRPr lang="en-US" sz="2400" b="1" dirty="0"/>
          </a:p>
          <a:p>
            <a:pPr marL="225425" lvl="1" indent="-6350">
              <a:defRPr/>
            </a:pP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Stack</a:t>
            </a:r>
            <a:r>
              <a:rPr lang="en-US" sz="2400" dirty="0">
                <a:solidFill>
                  <a:srgbClr val="FF0000"/>
                </a:solidFill>
              </a:rPr>
              <a:t>() </a:t>
            </a:r>
            <a:r>
              <a:rPr lang="en-US" sz="2400" dirty="0" smtClean="0"/>
              <a:t>{ </a:t>
            </a:r>
            <a:r>
              <a:rPr lang="en-US" sz="2400" dirty="0"/>
              <a:t>top = -1; }</a:t>
            </a:r>
          </a:p>
          <a:p>
            <a:pPr marL="225425" lvl="1" indent="-6350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  void </a:t>
            </a:r>
            <a:r>
              <a:rPr lang="en-US" sz="2400" dirty="0">
                <a:solidFill>
                  <a:srgbClr val="FF0000"/>
                </a:solidFill>
              </a:rPr>
              <a:t>push(</a:t>
            </a:r>
            <a:r>
              <a:rPr lang="en-US" sz="2400" dirty="0" err="1">
                <a:solidFill>
                  <a:srgbClr val="FF0000"/>
                </a:solidFill>
              </a:rPr>
              <a:t>int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var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{</a:t>
            </a:r>
            <a:endParaRPr lang="en-US" sz="2400" dirty="0"/>
          </a:p>
          <a:p>
            <a:pPr marL="515938" lvl="2" indent="-6350">
              <a:defRPr/>
            </a:pPr>
            <a:r>
              <a:rPr lang="en-US" sz="2400" dirty="0"/>
              <a:t>if(top &gt;= </a:t>
            </a:r>
            <a:r>
              <a:rPr lang="en-US" sz="2400" dirty="0" smtClean="0"/>
              <a:t>3-1)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5938" lvl="2" indent="-6350">
              <a:defRPr/>
            </a:pPr>
            <a:r>
              <a:rPr lang="en-US" sz="2400" dirty="0"/>
              <a:t>     throw </a:t>
            </a:r>
            <a:r>
              <a:rPr lang="en-US" sz="2400" dirty="0" smtClean="0"/>
              <a:t>Full();  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5938" lvl="2" indent="-6350">
              <a:defRPr/>
            </a:pPr>
            <a:r>
              <a:rPr lang="en-US" sz="2400" dirty="0" err="1"/>
              <a:t>st</a:t>
            </a:r>
            <a:r>
              <a:rPr lang="en-US" sz="2400" dirty="0"/>
              <a:t>[++top] = </a:t>
            </a:r>
            <a:r>
              <a:rPr lang="en-US" sz="2400" dirty="0" err="1"/>
              <a:t>var</a:t>
            </a:r>
            <a:r>
              <a:rPr lang="en-US" sz="2400" dirty="0"/>
              <a:t>; 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25425" lvl="1" indent="-6350">
              <a:defRPr/>
            </a:pPr>
            <a:r>
              <a:rPr lang="en-US" sz="2400" dirty="0" smtClean="0"/>
              <a:t>  }</a:t>
            </a:r>
            <a:endParaRPr lang="en-US" sz="2400" dirty="0"/>
          </a:p>
          <a:p>
            <a:pPr marL="225425" lvl="1" indent="-6350">
              <a:defRPr/>
            </a:pP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pop</a:t>
            </a:r>
            <a:r>
              <a:rPr lang="en-US" sz="2400" dirty="0" smtClean="0">
                <a:solidFill>
                  <a:srgbClr val="FF0000"/>
                </a:solidFill>
              </a:rPr>
              <a:t>() </a:t>
            </a:r>
            <a:r>
              <a:rPr lang="en-US" sz="2400" dirty="0" smtClean="0"/>
              <a:t>{</a:t>
            </a:r>
            <a:endParaRPr lang="en-US" sz="2400" dirty="0"/>
          </a:p>
          <a:p>
            <a:pPr marL="515938" lvl="2" indent="-6350">
              <a:defRPr/>
            </a:pPr>
            <a:r>
              <a:rPr lang="en-US" sz="2400" dirty="0"/>
              <a:t>if(top &lt; 0</a:t>
            </a:r>
            <a:r>
              <a:rPr lang="en-US" sz="2400" dirty="0" smtClean="0"/>
              <a:t>)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5938" lvl="2" indent="-6350">
              <a:defRPr/>
            </a:pPr>
            <a:r>
              <a:rPr lang="en-US" sz="2400" dirty="0"/>
              <a:t>    throw </a:t>
            </a:r>
            <a:r>
              <a:rPr lang="en-US" sz="2400" dirty="0" smtClean="0"/>
              <a:t>Empty();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5938" lvl="2" indent="-6350">
              <a:defRPr/>
            </a:pPr>
            <a:r>
              <a:rPr lang="en-US" sz="2400" dirty="0"/>
              <a:t>return </a:t>
            </a:r>
            <a:r>
              <a:rPr lang="en-US" sz="2400" dirty="0" err="1"/>
              <a:t>st</a:t>
            </a:r>
            <a:r>
              <a:rPr lang="en-US" sz="2400" dirty="0"/>
              <a:t>[top--];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25425" lvl="1" indent="-6350">
              <a:defRPr/>
            </a:pPr>
            <a:r>
              <a:rPr lang="en-US" sz="2400" dirty="0"/>
              <a:t>}</a:t>
            </a:r>
          </a:p>
          <a:p>
            <a:pPr>
              <a:defRPr/>
            </a:pPr>
            <a:r>
              <a:rPr lang="en-US" sz="2400" dirty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3554104" y="457200"/>
            <a:ext cx="5513696" cy="63709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main()  {</a:t>
            </a:r>
            <a:endParaRPr lang="en-US" sz="2400" dirty="0"/>
          </a:p>
          <a:p>
            <a:pPr marL="230188" lvl="1">
              <a:defRPr/>
            </a:pPr>
            <a:r>
              <a:rPr lang="en-US" sz="2400" dirty="0"/>
              <a:t>Stack s1;</a:t>
            </a:r>
          </a:p>
          <a:p>
            <a:pPr marL="230188" lvl="1">
              <a:defRPr/>
            </a:pPr>
            <a:r>
              <a:rPr lang="en-US" sz="2400" b="1" dirty="0"/>
              <a:t>t</a:t>
            </a:r>
            <a:r>
              <a:rPr lang="en-US" sz="2400" b="1" dirty="0" smtClean="0"/>
              <a:t>ry {</a:t>
            </a:r>
            <a:endParaRPr lang="en-US" sz="2400" b="1" dirty="0"/>
          </a:p>
          <a:p>
            <a:pPr marL="461963" lvl="2">
              <a:defRPr/>
            </a:pPr>
            <a:r>
              <a:rPr lang="en-US" sz="2400" dirty="0"/>
              <a:t>s1.push(11</a:t>
            </a:r>
            <a:r>
              <a:rPr lang="en-US" sz="2400" dirty="0" smtClean="0"/>
              <a:t>); s1.push(22</a:t>
            </a:r>
            <a:r>
              <a:rPr lang="en-US" sz="2400" dirty="0"/>
              <a:t>);</a:t>
            </a:r>
          </a:p>
          <a:p>
            <a:pPr marL="461963" lvl="2">
              <a:defRPr/>
            </a:pPr>
            <a:r>
              <a:rPr lang="en-US" sz="2400" dirty="0"/>
              <a:t>s1.push(33</a:t>
            </a:r>
            <a:r>
              <a:rPr lang="en-US" sz="2400" dirty="0" smtClean="0"/>
              <a:t>); s1.push(44</a:t>
            </a:r>
            <a:r>
              <a:rPr lang="en-US" sz="2400" dirty="0"/>
              <a:t>); </a:t>
            </a:r>
          </a:p>
          <a:p>
            <a:pPr marL="461963" lvl="2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"1: " &lt;&lt; s1.pop() &lt;&lt; </a:t>
            </a:r>
            <a:r>
              <a:rPr lang="en-US" sz="2400" dirty="0" err="1"/>
              <a:t>endl</a:t>
            </a:r>
            <a:r>
              <a:rPr lang="en-US" sz="2400" dirty="0"/>
              <a:t>;</a:t>
            </a:r>
          </a:p>
          <a:p>
            <a:pPr marL="461963" lvl="2">
              <a:defRPr/>
            </a:pP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"2: " &lt;&lt; s1.pop() &lt;&lt; </a:t>
            </a:r>
            <a:r>
              <a:rPr lang="en-US" sz="2400" dirty="0" err="1"/>
              <a:t>endl</a:t>
            </a:r>
            <a:r>
              <a:rPr lang="en-US" sz="2400" dirty="0"/>
              <a:t>;</a:t>
            </a:r>
          </a:p>
          <a:p>
            <a:pPr marL="461963" lvl="2">
              <a:defRPr/>
            </a:pP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"3: " &lt;&lt; s1.pop() &lt;&lt; </a:t>
            </a:r>
            <a:r>
              <a:rPr lang="en-US" sz="2400" dirty="0" err="1"/>
              <a:t>endl</a:t>
            </a:r>
            <a:r>
              <a:rPr lang="en-US" sz="2400" dirty="0"/>
              <a:t>;</a:t>
            </a:r>
          </a:p>
          <a:p>
            <a:pPr marL="461963" lvl="2">
              <a:defRPr/>
            </a:pP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"4: " &lt;&lt; s1.pop() &lt;&lt; </a:t>
            </a:r>
            <a:r>
              <a:rPr lang="en-US" sz="2400" dirty="0" err="1"/>
              <a:t>endl</a:t>
            </a:r>
            <a:r>
              <a:rPr lang="en-US" sz="2400" dirty="0"/>
              <a:t>; </a:t>
            </a:r>
          </a:p>
          <a:p>
            <a:pPr marL="230188" lvl="2">
              <a:defRPr/>
            </a:pPr>
            <a:r>
              <a:rPr lang="en-US" sz="2400" b="1" dirty="0" smtClean="0"/>
              <a:t>}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/>
              <a:t>catch(Stack</a:t>
            </a:r>
            <a:r>
              <a:rPr lang="en-US" sz="2400" b="1" dirty="0" smtClean="0"/>
              <a:t>::Full)  {</a:t>
            </a:r>
          </a:p>
          <a:p>
            <a:pPr marL="230188" lvl="1">
              <a:defRPr/>
            </a:pPr>
            <a:r>
              <a:rPr lang="en-US" sz="2400" b="1" dirty="0"/>
              <a:t> </a:t>
            </a:r>
            <a:r>
              <a:rPr lang="en-US" sz="2400" dirty="0" err="1"/>
              <a:t>cout</a:t>
            </a:r>
            <a:r>
              <a:rPr lang="en-US" sz="2400" dirty="0"/>
              <a:t> &lt;&lt; "Exception: Stack </a:t>
            </a:r>
            <a:r>
              <a:rPr lang="en-US" sz="2400" dirty="0" smtClean="0"/>
              <a:t>Full";</a:t>
            </a:r>
          </a:p>
          <a:p>
            <a:pPr marL="230188" lvl="1">
              <a:defRPr/>
            </a:pPr>
            <a:r>
              <a:rPr lang="en-US" sz="2400" b="1" dirty="0" smtClean="0"/>
              <a:t>}</a:t>
            </a:r>
          </a:p>
          <a:p>
            <a:pPr marL="230188" lvl="1">
              <a:defRPr/>
            </a:pPr>
            <a:r>
              <a:rPr lang="en-US" sz="2400" b="1" dirty="0"/>
              <a:t>catch(Stack</a:t>
            </a:r>
            <a:r>
              <a:rPr lang="en-US" sz="2400" b="1" dirty="0" smtClean="0"/>
              <a:t>::Empty)  </a:t>
            </a:r>
            <a:r>
              <a:rPr lang="en-US" sz="2400" b="1" dirty="0"/>
              <a:t>{</a:t>
            </a:r>
          </a:p>
          <a:p>
            <a:pPr marL="230188" lvl="1">
              <a:defRPr/>
            </a:pPr>
            <a:r>
              <a:rPr lang="en-US" sz="2400" b="1" dirty="0"/>
              <a:t> </a:t>
            </a:r>
            <a:r>
              <a:rPr lang="en-US" sz="2400" dirty="0" err="1"/>
              <a:t>cout</a:t>
            </a:r>
            <a:r>
              <a:rPr lang="en-US" sz="2400" dirty="0"/>
              <a:t> &lt;&lt; "Exception: Stack </a:t>
            </a:r>
            <a:r>
              <a:rPr lang="en-US" sz="2400" dirty="0" smtClean="0"/>
              <a:t>Empty";</a:t>
            </a:r>
            <a:endParaRPr lang="en-US" sz="2400" dirty="0"/>
          </a:p>
          <a:p>
            <a:pPr marL="230188" lvl="1">
              <a:defRPr/>
            </a:pPr>
            <a:r>
              <a:rPr lang="en-US" sz="2400" b="1" dirty="0"/>
              <a:t>}</a:t>
            </a:r>
          </a:p>
          <a:p>
            <a:pPr marL="0" lvl="1">
              <a:defRPr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-76200"/>
            <a:ext cx="5029200" cy="715962"/>
          </a:xfrm>
        </p:spPr>
        <p:txBody>
          <a:bodyPr/>
          <a:lstStyle/>
          <a:p>
            <a:r>
              <a:rPr lang="en-US" dirty="0" smtClean="0"/>
              <a:t>Multiple exceptions </a:t>
            </a:r>
            <a:endParaRPr lang="en-US" dirty="0"/>
          </a:p>
        </p:txBody>
      </p:sp>
      <p:sp>
        <p:nvSpPr>
          <p:cNvPr id="6" name="Rectangle 5">
            <a:hlinkClick r:id="rId2" action="ppaction://hlinkfile"/>
          </p:cNvPr>
          <p:cNvSpPr/>
          <p:nvPr/>
        </p:nvSpPr>
        <p:spPr>
          <a:xfrm>
            <a:off x="6858000" y="6220094"/>
            <a:ext cx="2181323" cy="561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67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separate catch block is used for each exception</a:t>
            </a:r>
          </a:p>
          <a:p>
            <a:r>
              <a:rPr lang="en-US" dirty="0"/>
              <a:t>Only </a:t>
            </a:r>
            <a:r>
              <a:rPr lang="en-US" dirty="0" smtClean="0"/>
              <a:t>one catch </a:t>
            </a:r>
            <a:r>
              <a:rPr lang="en-US" dirty="0"/>
              <a:t>block is activated for a given exception</a:t>
            </a:r>
          </a:p>
          <a:p>
            <a:r>
              <a:rPr lang="en-US" dirty="0" smtClean="0"/>
              <a:t>A </a:t>
            </a:r>
            <a:r>
              <a:rPr lang="en-US" dirty="0"/>
              <a:t>group of catch blocks, or a </a:t>
            </a:r>
            <a:r>
              <a:rPr lang="en-US" i="1" dirty="0"/>
              <a:t>catch </a:t>
            </a:r>
            <a:r>
              <a:rPr lang="en-US" i="1" dirty="0" smtClean="0"/>
              <a:t>ladder</a:t>
            </a:r>
            <a:r>
              <a:rPr lang="en-US" dirty="0"/>
              <a:t> </a:t>
            </a:r>
            <a:r>
              <a:rPr lang="en-US" dirty="0" smtClean="0"/>
              <a:t>is executed </a:t>
            </a:r>
            <a:r>
              <a:rPr lang="en-US" dirty="0"/>
              <a:t>a little like a switch </a:t>
            </a:r>
            <a:r>
              <a:rPr lang="en-US" dirty="0" smtClean="0"/>
              <a:t>statement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54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</a:t>
            </a:r>
            <a:r>
              <a:rPr lang="en-US" dirty="0"/>
              <a:t>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templates  </a:t>
            </a:r>
          </a:p>
          <a:p>
            <a:pPr lvl="1"/>
            <a:r>
              <a:rPr lang="en-US" dirty="0"/>
              <a:t>Example program </a:t>
            </a:r>
          </a:p>
          <a:p>
            <a:pPr lvl="1"/>
            <a:r>
              <a:rPr lang="en-US" dirty="0"/>
              <a:t>multiple arguments</a:t>
            </a:r>
          </a:p>
          <a:p>
            <a:pPr lvl="1"/>
            <a:r>
              <a:rPr lang="en-US" dirty="0"/>
              <a:t>Macros </a:t>
            </a:r>
            <a:r>
              <a:rPr lang="en-US" dirty="0" smtClean="0"/>
              <a:t>vs. </a:t>
            </a:r>
            <a:r>
              <a:rPr lang="en-US" dirty="0"/>
              <a:t>template</a:t>
            </a:r>
          </a:p>
          <a:p>
            <a:r>
              <a:rPr lang="en-US" dirty="0"/>
              <a:t>Class </a:t>
            </a:r>
            <a:r>
              <a:rPr lang="en-US" dirty="0" smtClean="0"/>
              <a:t>templates</a:t>
            </a:r>
          </a:p>
          <a:p>
            <a:pPr lvl="1"/>
            <a:r>
              <a:rPr lang="en-US" dirty="0" smtClean="0"/>
              <a:t>Stack template class</a:t>
            </a:r>
          </a:p>
          <a:p>
            <a:pPr lvl="1"/>
            <a:r>
              <a:rPr lang="en-US" dirty="0" smtClean="0"/>
              <a:t>Default and non type parameter for class template</a:t>
            </a:r>
          </a:p>
          <a:p>
            <a:pPr lvl="1"/>
            <a:r>
              <a:rPr lang="en-US" dirty="0" smtClean="0"/>
              <a:t>Explicit specialization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1430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599"/>
          </a:xfrm>
        </p:spPr>
        <p:txBody>
          <a:bodyPr/>
          <a:lstStyle/>
          <a:p>
            <a:r>
              <a:rPr lang="en-US" dirty="0" smtClean="0"/>
              <a:t>Exception </a:t>
            </a:r>
          </a:p>
          <a:p>
            <a:r>
              <a:rPr lang="en-US" dirty="0" smtClean="0"/>
              <a:t>Exception handling</a:t>
            </a:r>
          </a:p>
          <a:p>
            <a:r>
              <a:rPr lang="en-US" b="1" dirty="0"/>
              <a:t>t</a:t>
            </a:r>
            <a:r>
              <a:rPr lang="en-US" b="1" dirty="0" smtClean="0"/>
              <a:t>ry</a:t>
            </a:r>
            <a:r>
              <a:rPr lang="en-US" dirty="0" smtClean="0"/>
              <a:t> , </a:t>
            </a:r>
            <a:r>
              <a:rPr lang="en-US" b="1" dirty="0" smtClean="0"/>
              <a:t>catch</a:t>
            </a:r>
            <a:r>
              <a:rPr lang="en-US" dirty="0" smtClean="0"/>
              <a:t> and </a:t>
            </a:r>
            <a:r>
              <a:rPr lang="en-US" b="1" dirty="0" smtClean="0"/>
              <a:t>throw</a:t>
            </a:r>
            <a:r>
              <a:rPr lang="en-US" dirty="0" smtClean="0"/>
              <a:t> block</a:t>
            </a:r>
          </a:p>
          <a:p>
            <a:r>
              <a:rPr lang="en-US" dirty="0" smtClean="0"/>
              <a:t>Multiple exceptions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283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/>
              <a:t>Exceptions are errors that occur at </a:t>
            </a:r>
            <a:r>
              <a:rPr lang="en-US" sz="3000" dirty="0" smtClean="0"/>
              <a:t>runtime</a:t>
            </a:r>
          </a:p>
          <a:p>
            <a:r>
              <a:rPr lang="en-US" sz="3000" dirty="0" smtClean="0"/>
              <a:t>Exception handling provide </a:t>
            </a:r>
            <a:r>
              <a:rPr lang="en-US" sz="3000" dirty="0"/>
              <a:t>a systematic, object-oriented approach to handling errors generated by C++ classes</a:t>
            </a:r>
          </a:p>
          <a:p>
            <a:r>
              <a:rPr lang="en-US" sz="3000" dirty="0" smtClean="0"/>
              <a:t>For </a:t>
            </a:r>
            <a:r>
              <a:rPr lang="en-US" sz="3000" dirty="0"/>
              <a:t>example, </a:t>
            </a:r>
          </a:p>
          <a:p>
            <a:pPr lvl="1"/>
            <a:r>
              <a:rPr lang="en-US" dirty="0"/>
              <a:t>running out of memory, </a:t>
            </a:r>
          </a:p>
          <a:p>
            <a:pPr lvl="1"/>
            <a:r>
              <a:rPr lang="en-US" dirty="0"/>
              <a:t>not being able to open a file, </a:t>
            </a:r>
          </a:p>
          <a:p>
            <a:pPr lvl="1"/>
            <a:r>
              <a:rPr lang="en-US" dirty="0"/>
              <a:t>trying to initialize an object to an impossible value, </a:t>
            </a:r>
          </a:p>
          <a:p>
            <a:pPr lvl="1"/>
            <a:r>
              <a:rPr lang="en-US" dirty="0"/>
              <a:t>or using an out-of-bounds index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447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</a:t>
            </a:r>
            <a:r>
              <a:rPr lang="en-US" dirty="0" smtClean="0"/>
              <a:t>Exception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981200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C-language programs </a:t>
            </a:r>
            <a:r>
              <a:rPr lang="en-US" sz="3000" dirty="0" smtClean="0"/>
              <a:t>signal </a:t>
            </a:r>
            <a:r>
              <a:rPr lang="en-US" sz="3000" dirty="0"/>
              <a:t>an error by returning a </a:t>
            </a:r>
            <a:r>
              <a:rPr lang="en-US" sz="3000" dirty="0" smtClean="0"/>
              <a:t>value </a:t>
            </a:r>
            <a:r>
              <a:rPr lang="en-US" sz="3000" dirty="0"/>
              <a:t>from the </a:t>
            </a:r>
            <a:r>
              <a:rPr lang="en-US" sz="3000" dirty="0" smtClean="0"/>
              <a:t>function</a:t>
            </a:r>
            <a:endParaRPr lang="en-US" sz="3000" dirty="0"/>
          </a:p>
          <a:p>
            <a:r>
              <a:rPr lang="en-US" sz="3000" dirty="0"/>
              <a:t>For example, disk-file functions often return </a:t>
            </a:r>
            <a:r>
              <a:rPr lang="en-US" sz="3000" dirty="0" smtClean="0"/>
              <a:t>NULL </a:t>
            </a:r>
            <a:r>
              <a:rPr lang="en-US" sz="3000" dirty="0"/>
              <a:t>or 0 to signal an </a:t>
            </a:r>
            <a:r>
              <a:rPr lang="en-US" sz="3000" dirty="0" smtClean="0"/>
              <a:t>error</a:t>
            </a:r>
            <a:endParaRPr lang="en-US" sz="30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" y="3352800"/>
            <a:ext cx="5867400" cy="1569660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if( </a:t>
            </a:r>
            <a:r>
              <a:rPr lang="en-US" sz="2400" dirty="0" err="1"/>
              <a:t>somefunc</a:t>
            </a:r>
            <a:r>
              <a:rPr lang="en-US" sz="2400" dirty="0"/>
              <a:t>() == ERROR_RETURN_VALUE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70C0"/>
                </a:solidFill>
              </a:rPr>
              <a:t>//handle the </a:t>
            </a:r>
            <a:r>
              <a:rPr lang="en-US" sz="2400" dirty="0" smtClean="0">
                <a:solidFill>
                  <a:srgbClr val="0070C0"/>
                </a:solidFill>
              </a:rPr>
              <a:t>error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/>
              <a:t>else</a:t>
            </a:r>
          </a:p>
          <a:p>
            <a:r>
              <a:rPr lang="en-US" sz="2400" dirty="0">
                <a:solidFill>
                  <a:srgbClr val="0070C0"/>
                </a:solidFill>
              </a:rPr>
              <a:t>    //proceed </a:t>
            </a:r>
            <a:r>
              <a:rPr lang="en-US" sz="2400" dirty="0" smtClean="0">
                <a:solidFill>
                  <a:srgbClr val="0070C0"/>
                </a:solidFill>
              </a:rPr>
              <a:t>normally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5029200"/>
            <a:ext cx="3733800" cy="1569660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if</a:t>
            </a:r>
            <a:r>
              <a:rPr lang="en-US" sz="2400" dirty="0"/>
              <a:t>( </a:t>
            </a:r>
            <a:r>
              <a:rPr lang="en-US" sz="2400" dirty="0" err="1"/>
              <a:t>anotherfunc</a:t>
            </a:r>
            <a:r>
              <a:rPr lang="en-US" sz="2400" dirty="0"/>
              <a:t>() == NULL 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70C0"/>
                </a:solidFill>
              </a:rPr>
              <a:t>//handle the </a:t>
            </a:r>
            <a:r>
              <a:rPr lang="en-US" sz="2400" dirty="0" smtClean="0">
                <a:solidFill>
                  <a:srgbClr val="0070C0"/>
                </a:solidFill>
              </a:rPr>
              <a:t>error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/>
              <a:t>else</a:t>
            </a:r>
          </a:p>
          <a:p>
            <a:r>
              <a:rPr lang="en-US" sz="2400" dirty="0">
                <a:solidFill>
                  <a:srgbClr val="0070C0"/>
                </a:solidFill>
              </a:rPr>
              <a:t>    //proceed </a:t>
            </a:r>
            <a:r>
              <a:rPr lang="en-US" sz="2400" dirty="0" smtClean="0">
                <a:solidFill>
                  <a:srgbClr val="0070C0"/>
                </a:solidFill>
              </a:rPr>
              <a:t>normally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95800" y="5046092"/>
            <a:ext cx="3505200" cy="1569660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if</a:t>
            </a:r>
            <a:r>
              <a:rPr lang="en-US" sz="2400" dirty="0"/>
              <a:t>( </a:t>
            </a:r>
            <a:r>
              <a:rPr lang="en-US" sz="2400" dirty="0" err="1"/>
              <a:t>thirdfunc</a:t>
            </a:r>
            <a:r>
              <a:rPr lang="en-US" sz="2400" dirty="0"/>
              <a:t>() == 0 )</a:t>
            </a:r>
          </a:p>
          <a:p>
            <a:r>
              <a:rPr lang="en-US" sz="2400" dirty="0">
                <a:solidFill>
                  <a:srgbClr val="0070C0"/>
                </a:solidFill>
              </a:rPr>
              <a:t>    //handle the error </a:t>
            </a:r>
          </a:p>
          <a:p>
            <a:r>
              <a:rPr lang="en-US" sz="2400" dirty="0" smtClean="0"/>
              <a:t>else</a:t>
            </a:r>
            <a:endParaRPr lang="en-US" sz="2400" dirty="0"/>
          </a:p>
          <a:p>
            <a:r>
              <a:rPr lang="en-US" sz="2400" dirty="0">
                <a:solidFill>
                  <a:srgbClr val="0070C0"/>
                </a:solidFill>
              </a:rPr>
              <a:t>    //proceed normally</a:t>
            </a:r>
          </a:p>
        </p:txBody>
      </p:sp>
    </p:spTree>
    <p:extLst>
      <p:ext uri="{BB962C8B-B14F-4D97-AF65-F5344CB8AC3E}">
        <p14:creationId xmlns:p14="http://schemas.microsoft.com/office/powerpoint/2010/main" xmlns="" val="353153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Problem : Every </a:t>
            </a:r>
            <a:r>
              <a:rPr lang="en-US" dirty="0"/>
              <a:t>single call to such a function must be examined by the </a:t>
            </a:r>
            <a:r>
              <a:rPr lang="en-US" dirty="0" smtClean="0"/>
              <a:t>program</a:t>
            </a:r>
          </a:p>
          <a:p>
            <a:pPr lvl="1"/>
            <a:r>
              <a:rPr lang="en-US" b="1" dirty="0" smtClean="0"/>
              <a:t>if else</a:t>
            </a:r>
            <a:r>
              <a:rPr lang="en-US" dirty="0" smtClean="0"/>
              <a:t> block and writing statement to handle error requires more code and make file size larger</a:t>
            </a:r>
          </a:p>
          <a:p>
            <a:r>
              <a:rPr lang="en-US" dirty="0" smtClean="0"/>
              <a:t>More complex  problem: classes </a:t>
            </a:r>
            <a:r>
              <a:rPr lang="en-US" dirty="0"/>
              <a:t>are </a:t>
            </a:r>
            <a:r>
              <a:rPr lang="en-US" dirty="0" smtClean="0"/>
              <a:t>used,</a:t>
            </a:r>
          </a:p>
          <a:p>
            <a:pPr lvl="1"/>
            <a:r>
              <a:rPr lang="en-US" dirty="0" smtClean="0"/>
              <a:t>errors </a:t>
            </a:r>
            <a:r>
              <a:rPr lang="en-US" dirty="0"/>
              <a:t>may take place without a function being explicitly </a:t>
            </a:r>
            <a:r>
              <a:rPr lang="en-US" dirty="0" smtClean="0"/>
              <a:t>called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dirty="0" smtClean="0"/>
              <a:t>How application know if there is error in constructor</a:t>
            </a:r>
            <a:endParaRPr lang="en-US" dirty="0"/>
          </a:p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57400" y="4953000"/>
            <a:ext cx="5105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dirty="0" err="1" smtClean="0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rPr>
              <a:t>SomeClass</a:t>
            </a:r>
            <a:r>
              <a:rPr lang="en-US" sz="2600" dirty="0" smtClean="0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rPr>
              <a:t> </a:t>
            </a:r>
            <a:r>
              <a:rPr lang="en-US" sz="2600" dirty="0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rPr>
              <a:t>obj1, obj2, obj3</a:t>
            </a:r>
            <a:r>
              <a:rPr lang="en-US" sz="2600" dirty="0" smtClean="0">
                <a:solidFill>
                  <a:srgbClr val="000099"/>
                </a:solidFill>
                <a:latin typeface="Arial Unicode MS" pitchFamily="34" charset="-128"/>
                <a:cs typeface="Arial" pitchFamily="34" charset="0"/>
              </a:rPr>
              <a:t>;</a:t>
            </a:r>
            <a:endParaRPr lang="en-US" sz="2600" dirty="0">
              <a:solidFill>
                <a:srgbClr val="000099"/>
              </a:solidFill>
              <a:latin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40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Imagine an application that creates and interacts with objects of </a:t>
            </a:r>
            <a:r>
              <a:rPr lang="en-US" dirty="0" smtClean="0"/>
              <a:t>a class</a:t>
            </a:r>
            <a:endParaRPr lang="en-US" dirty="0"/>
          </a:p>
          <a:p>
            <a:r>
              <a:rPr lang="en-US" dirty="0"/>
              <a:t>Usually the application’s calls to the class member functions cause no problems</a:t>
            </a:r>
          </a:p>
          <a:p>
            <a:r>
              <a:rPr lang="en-US" dirty="0"/>
              <a:t>Sometimes</a:t>
            </a:r>
            <a:r>
              <a:rPr lang="en-US" dirty="0" smtClean="0"/>
              <a:t>, </a:t>
            </a:r>
            <a:r>
              <a:rPr lang="en-US" dirty="0"/>
              <a:t>the application makes a mistake, causing an error to be detected in a member function</a:t>
            </a:r>
          </a:p>
          <a:p>
            <a:r>
              <a:rPr lang="en-US" dirty="0"/>
              <a:t>This member function </a:t>
            </a:r>
            <a:r>
              <a:rPr lang="en-US" dirty="0" smtClean="0"/>
              <a:t>informs </a:t>
            </a:r>
            <a:r>
              <a:rPr lang="en-US" dirty="0"/>
              <a:t>the application that an error has occurred</a:t>
            </a:r>
          </a:p>
          <a:p>
            <a:r>
              <a:rPr lang="en-US" dirty="0"/>
              <a:t>When exceptions are used, this is called </a:t>
            </a:r>
            <a:r>
              <a:rPr lang="en-US" b="1" i="1" dirty="0">
                <a:solidFill>
                  <a:srgbClr val="0070C0"/>
                </a:solidFill>
              </a:rPr>
              <a:t>throw</a:t>
            </a:r>
            <a:r>
              <a:rPr lang="en-US" i="1" dirty="0"/>
              <a:t>ing an exception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586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separate section of code to handle the </a:t>
            </a:r>
            <a:r>
              <a:rPr lang="en-US" dirty="0" smtClean="0"/>
              <a:t>errors is called </a:t>
            </a:r>
            <a:r>
              <a:rPr lang="en-US" i="1" dirty="0" smtClean="0"/>
              <a:t>exception handler</a:t>
            </a:r>
            <a:r>
              <a:rPr lang="en-US" dirty="0" smtClean="0"/>
              <a:t> or </a:t>
            </a:r>
            <a:r>
              <a:rPr lang="en-US" b="1" i="1" dirty="0" smtClean="0">
                <a:solidFill>
                  <a:srgbClr val="0070C0"/>
                </a:solidFill>
              </a:rPr>
              <a:t>catch</a:t>
            </a:r>
            <a:r>
              <a:rPr lang="en-US" i="1" dirty="0" smtClean="0"/>
              <a:t> block</a:t>
            </a:r>
            <a:endParaRPr lang="en-US" i="1" dirty="0"/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c</a:t>
            </a:r>
            <a:r>
              <a:rPr lang="en-US" b="1" i="1" dirty="0" smtClean="0">
                <a:solidFill>
                  <a:srgbClr val="0070C0"/>
                </a:solidFill>
              </a:rPr>
              <a:t>atch</a:t>
            </a:r>
            <a:r>
              <a:rPr lang="en-US" i="1" dirty="0" smtClean="0"/>
              <a:t> block catches </a:t>
            </a:r>
            <a:r>
              <a:rPr lang="en-US" i="1" dirty="0"/>
              <a:t>the exceptions </a:t>
            </a:r>
            <a:r>
              <a:rPr lang="en-US" dirty="0"/>
              <a:t>thrown by the member function</a:t>
            </a:r>
          </a:p>
          <a:p>
            <a:r>
              <a:rPr lang="en-US" dirty="0" smtClean="0"/>
              <a:t>In program the code uses </a:t>
            </a:r>
            <a:r>
              <a:rPr lang="en-US" dirty="0"/>
              <a:t>objects of the class is enclosed in a </a:t>
            </a:r>
            <a:r>
              <a:rPr lang="en-US" b="1" i="1" dirty="0">
                <a:solidFill>
                  <a:srgbClr val="0070C0"/>
                </a:solidFill>
              </a:rPr>
              <a:t>try</a:t>
            </a:r>
            <a:r>
              <a:rPr lang="en-US" i="1" dirty="0"/>
              <a:t> block. </a:t>
            </a:r>
          </a:p>
          <a:p>
            <a:r>
              <a:rPr lang="en-US" i="1" dirty="0"/>
              <a:t>Errors generated in the </a:t>
            </a:r>
            <a:r>
              <a:rPr lang="en-US" b="1" i="1" dirty="0">
                <a:solidFill>
                  <a:srgbClr val="0070C0"/>
                </a:solidFill>
              </a:rPr>
              <a:t>try</a:t>
            </a:r>
            <a:r>
              <a:rPr lang="en-US" i="1" dirty="0"/>
              <a:t> block will be caught in the </a:t>
            </a:r>
            <a:r>
              <a:rPr lang="en-US" b="1" i="1" dirty="0">
                <a:solidFill>
                  <a:srgbClr val="0070C0"/>
                </a:solidFill>
              </a:rPr>
              <a:t>catch</a:t>
            </a:r>
            <a:r>
              <a:rPr lang="en-US" i="1" dirty="0"/>
              <a:t> block.</a:t>
            </a:r>
          </a:p>
          <a:p>
            <a:r>
              <a:rPr lang="en-US" dirty="0"/>
              <a:t>Code that doesn’t interact with the class need not be in a try block</a:t>
            </a:r>
          </a:p>
          <a:p>
            <a:r>
              <a:rPr lang="en-US" dirty="0"/>
              <a:t>The exception mechanism uses three new C++ keywords: </a:t>
            </a:r>
            <a:r>
              <a:rPr lang="en-US" b="1" dirty="0">
                <a:solidFill>
                  <a:srgbClr val="0070C0"/>
                </a:solidFill>
              </a:rPr>
              <a:t>throw</a:t>
            </a:r>
            <a:r>
              <a:rPr lang="en-US" dirty="0"/>
              <a:t>, </a:t>
            </a:r>
            <a:r>
              <a:rPr lang="en-US" b="1" dirty="0">
                <a:solidFill>
                  <a:srgbClr val="0070C0"/>
                </a:solidFill>
              </a:rPr>
              <a:t>catch</a:t>
            </a:r>
            <a:r>
              <a:rPr lang="en-US" dirty="0"/>
              <a:t>, and </a:t>
            </a:r>
            <a:r>
              <a:rPr lang="en-US" b="1" dirty="0" smtClean="0">
                <a:solidFill>
                  <a:srgbClr val="0070C0"/>
                </a:solidFill>
              </a:rPr>
              <a:t>try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9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"/>
            <a:ext cx="7239000" cy="657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4851" y="6096000"/>
            <a:ext cx="41105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dirty="0"/>
              <a:t>The exception </a:t>
            </a:r>
            <a:r>
              <a:rPr lang="en-US" sz="2800" b="1" i="1" u="sng" dirty="0" smtClean="0"/>
              <a:t>mechanism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xmlns="" val="30736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15833</TotalTime>
  <Words>1105</Words>
  <Application>Microsoft Office PowerPoint</Application>
  <PresentationFormat>On-screen Show (4:3)</PresentationFormat>
  <Paragraphs>191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myPresentation1</vt:lpstr>
      <vt:lpstr>CSC241: Object Oriented Programming</vt:lpstr>
      <vt:lpstr>Previous Lecture</vt:lpstr>
      <vt:lpstr>Today’s Lecture</vt:lpstr>
      <vt:lpstr>Exceptions</vt:lpstr>
      <vt:lpstr>Why Do We Need Exception handling</vt:lpstr>
      <vt:lpstr>Cont.</vt:lpstr>
      <vt:lpstr>Exception syntax</vt:lpstr>
      <vt:lpstr>Cont.</vt:lpstr>
      <vt:lpstr>Slide 9</vt:lpstr>
      <vt:lpstr>Program skeleton</vt:lpstr>
      <vt:lpstr>Simple example – Stack</vt:lpstr>
      <vt:lpstr>Specifying the Exception Class</vt:lpstr>
      <vt:lpstr>Exception Handler (Catch Block)</vt:lpstr>
      <vt:lpstr>Sequence of Events</vt:lpstr>
      <vt:lpstr>Multiple exceptions</vt:lpstr>
      <vt:lpstr>Multiple exceptions </vt:lpstr>
      <vt:lpstr>Note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973</cp:revision>
  <dcterms:created xsi:type="dcterms:W3CDTF">2006-08-16T00:00:00Z</dcterms:created>
  <dcterms:modified xsi:type="dcterms:W3CDTF">2012-11-15T11:13:15Z</dcterms:modified>
</cp:coreProperties>
</file>