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445" r:id="rId2"/>
    <p:sldId id="1096" r:id="rId3"/>
    <p:sldId id="1109" r:id="rId4"/>
    <p:sldId id="1157" r:id="rId5"/>
    <p:sldId id="1158" r:id="rId6"/>
    <p:sldId id="1159" r:id="rId7"/>
    <p:sldId id="1160" r:id="rId8"/>
    <p:sldId id="1161" r:id="rId9"/>
    <p:sldId id="1162" r:id="rId10"/>
    <p:sldId id="1163" r:id="rId11"/>
    <p:sldId id="1165" r:id="rId12"/>
    <p:sldId id="1164" r:id="rId13"/>
    <p:sldId id="1166" r:id="rId14"/>
    <p:sldId id="11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67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ogram/Exception_argument_Distance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gram/queu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rogram/linklist_data.cp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29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catch</a:t>
            </a:r>
            <a:r>
              <a:rPr lang="en-US" sz="3000" dirty="0"/>
              <a:t> handler specifies an exception parameter that represents the type of exception the catch handler can </a:t>
            </a:r>
            <a:r>
              <a:rPr lang="en-US" sz="3000" dirty="0" smtClean="0"/>
              <a:t>process</a:t>
            </a:r>
          </a:p>
          <a:p>
            <a:r>
              <a:rPr lang="en-US" sz="2800" dirty="0" smtClean="0"/>
              <a:t>Point </a:t>
            </a:r>
            <a:r>
              <a:rPr lang="en-US" sz="2800" dirty="0"/>
              <a:t>in the program at which an exception occurs is </a:t>
            </a:r>
            <a:r>
              <a:rPr lang="en-US" sz="2800" dirty="0" smtClean="0"/>
              <a:t>called </a:t>
            </a:r>
            <a:r>
              <a:rPr lang="en-US" sz="2800" dirty="0"/>
              <a:t>the </a:t>
            </a:r>
            <a:r>
              <a:rPr lang="en-US" sz="2800" b="1" dirty="0"/>
              <a:t>throw</a:t>
            </a:r>
            <a:r>
              <a:rPr lang="en-US" sz="2800" dirty="0"/>
              <a:t> </a:t>
            </a:r>
            <a:r>
              <a:rPr lang="en-US" sz="2800" dirty="0" smtClean="0"/>
              <a:t>point</a:t>
            </a:r>
          </a:p>
          <a:p>
            <a:r>
              <a:rPr lang="en-US" sz="2800" dirty="0"/>
              <a:t>When a try block terminates, local variables defined in the block go out of </a:t>
            </a:r>
            <a:r>
              <a:rPr lang="en-US" sz="2800" dirty="0" smtClean="0"/>
              <a:t>scope</a:t>
            </a:r>
          </a:p>
          <a:p>
            <a:r>
              <a:rPr lang="en-US" sz="2800" dirty="0"/>
              <a:t>Common examples of exceptions are </a:t>
            </a:r>
            <a:endParaRPr lang="en-US" sz="2800" dirty="0" smtClean="0"/>
          </a:p>
          <a:p>
            <a:pPr lvl="1"/>
            <a:r>
              <a:rPr lang="en-US" sz="2600" dirty="0" smtClean="0"/>
              <a:t>out-of-range </a:t>
            </a:r>
            <a:r>
              <a:rPr lang="en-US" sz="2600" dirty="0"/>
              <a:t>array subscripts, </a:t>
            </a:r>
            <a:endParaRPr lang="en-US" sz="2600" dirty="0" smtClean="0"/>
          </a:p>
          <a:p>
            <a:pPr lvl="1"/>
            <a:r>
              <a:rPr lang="en-US" sz="2600" dirty="0" smtClean="0"/>
              <a:t>arithmetic </a:t>
            </a:r>
            <a:r>
              <a:rPr lang="en-US" sz="2600" dirty="0"/>
              <a:t>overflow, </a:t>
            </a:r>
            <a:endParaRPr lang="en-US" sz="2600" dirty="0" smtClean="0"/>
          </a:p>
          <a:p>
            <a:pPr lvl="1"/>
            <a:r>
              <a:rPr lang="en-US" sz="2600" dirty="0" smtClean="0"/>
              <a:t>division </a:t>
            </a:r>
            <a:r>
              <a:rPr lang="en-US" sz="2600" dirty="0"/>
              <a:t>by zero, </a:t>
            </a:r>
            <a:endParaRPr lang="en-US" sz="2600" dirty="0" smtClean="0"/>
          </a:p>
          <a:p>
            <a:pPr lvl="1"/>
            <a:r>
              <a:rPr lang="en-US" sz="2600" dirty="0" smtClean="0"/>
              <a:t>invalid </a:t>
            </a:r>
            <a:r>
              <a:rPr lang="en-US" sz="2600" dirty="0"/>
              <a:t>function parameters and </a:t>
            </a:r>
            <a:endParaRPr lang="en-US" sz="2600" dirty="0" smtClean="0"/>
          </a:p>
          <a:p>
            <a:pPr lvl="1"/>
            <a:r>
              <a:rPr lang="en-US" sz="2600" dirty="0" smtClean="0"/>
              <a:t>unsuccessful </a:t>
            </a:r>
            <a:r>
              <a:rPr lang="en-US" sz="2600" dirty="0"/>
              <a:t>memory allocations</a:t>
            </a:r>
            <a:endParaRPr lang="en-US" sz="2600" dirty="0" smtClean="0"/>
          </a:p>
          <a:p>
            <a:endParaRPr lang="en-US" sz="3000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562601" y="3886200"/>
            <a:ext cx="2819400" cy="561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7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Destructors are called for every </a:t>
            </a:r>
            <a:r>
              <a:rPr lang="en-US" dirty="0" smtClean="0"/>
              <a:t>object </a:t>
            </a:r>
            <a:r>
              <a:rPr lang="en-US" dirty="0"/>
              <a:t>constructed in a try block before an exception is </a:t>
            </a:r>
            <a:r>
              <a:rPr lang="en-US" dirty="0" smtClean="0"/>
              <a:t>thrown</a:t>
            </a:r>
          </a:p>
          <a:p>
            <a:r>
              <a:rPr lang="en-US" dirty="0"/>
              <a:t>If an array of objects has been partially constructed when an exception occurs, only the destructors for the constructed array element objects will be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669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1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queue is a data-storage device. </a:t>
            </a:r>
            <a:endParaRPr lang="en-US" dirty="0" smtClean="0"/>
          </a:p>
          <a:p>
            <a:r>
              <a:rPr lang="en-US" dirty="0" smtClean="0"/>
              <a:t>Queue principle: first-in-first-out</a:t>
            </a:r>
          </a:p>
          <a:p>
            <a:r>
              <a:rPr lang="en-US" dirty="0"/>
              <a:t>Write a class template for a queue </a:t>
            </a:r>
            <a:r>
              <a:rPr lang="en-US" dirty="0" smtClean="0"/>
              <a:t>class. Also check if the queue is full or empty and throw an exception if it is</a:t>
            </a:r>
            <a:endParaRPr lang="en-US" dirty="0"/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>
            <a:off x="6629400" y="5867400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597856" y="2971800"/>
            <a:ext cx="3393744" cy="979224"/>
            <a:chOff x="2016456" y="4999632"/>
            <a:chExt cx="3393744" cy="979224"/>
          </a:xfrm>
        </p:grpSpPr>
        <p:sp>
          <p:nvSpPr>
            <p:cNvPr id="5" name="Rectangle 4"/>
            <p:cNvSpPr/>
            <p:nvPr/>
          </p:nvSpPr>
          <p:spPr>
            <a:xfrm>
              <a:off x="2016457" y="5431808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02256" y="5431808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0096" y="5431808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65895" y="5431808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24400" y="5431808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16456" y="4999632"/>
              <a:ext cx="6858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02255" y="4999632"/>
              <a:ext cx="6858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80095" y="4999632"/>
              <a:ext cx="6858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65894" y="4999632"/>
              <a:ext cx="6858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399" y="4999632"/>
              <a:ext cx="6858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4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391400" y="5105400"/>
            <a:ext cx="1524000" cy="547048"/>
            <a:chOff x="914400" y="6006152"/>
            <a:chExt cx="1524000" cy="547048"/>
          </a:xfrm>
        </p:grpSpPr>
        <p:sp>
          <p:nvSpPr>
            <p:cNvPr id="20" name="Rectangle 19"/>
            <p:cNvSpPr/>
            <p:nvPr/>
          </p:nvSpPr>
          <p:spPr>
            <a:xfrm>
              <a:off x="1752600" y="6006152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4400" y="6006152"/>
              <a:ext cx="8382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rear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15200" y="4419600"/>
            <a:ext cx="1600200" cy="560696"/>
            <a:chOff x="838200" y="5167952"/>
            <a:chExt cx="1600200" cy="560696"/>
          </a:xfrm>
        </p:grpSpPr>
        <p:sp>
          <p:nvSpPr>
            <p:cNvPr id="19" name="Rectangle 18"/>
            <p:cNvSpPr/>
            <p:nvPr/>
          </p:nvSpPr>
          <p:spPr>
            <a:xfrm>
              <a:off x="1752600" y="5181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200" y="5167952"/>
              <a:ext cx="9144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front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8215952" y="4433248"/>
            <a:ext cx="685800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229600" y="5105400"/>
            <a:ext cx="685800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-1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3834957"/>
            <a:ext cx="2392338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a[++rear] = 10;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724400" y="3396016"/>
            <a:ext cx="873456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a[5]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27408" y="5195248"/>
            <a:ext cx="512928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35672" y="3521120"/>
            <a:ext cx="558136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" y="4280848"/>
            <a:ext cx="239233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</a:rPr>
              <a:t>i</a:t>
            </a:r>
            <a:r>
              <a:rPr lang="en-US" sz="2600" dirty="0" smtClean="0">
                <a:solidFill>
                  <a:schemeClr val="tx1"/>
                </a:solidFill>
              </a:rPr>
              <a:t>f (front ==-1)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     front ++;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05800" y="4530046"/>
            <a:ext cx="512928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800" y="5167952"/>
            <a:ext cx="2392338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a[++rear] = 12;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326272" y="5181600"/>
            <a:ext cx="512928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51896" y="3525798"/>
            <a:ext cx="558136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4662" y="3429000"/>
            <a:ext cx="2392338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Insert element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09918" y="5562600"/>
            <a:ext cx="2392338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a[++rear] = 14;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326272" y="5181600"/>
            <a:ext cx="512928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61864" y="3505200"/>
            <a:ext cx="558136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41662" y="3796352"/>
            <a:ext cx="2392338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delete element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95600" y="4267200"/>
            <a:ext cx="3967803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if(front==-1 || front&gt;rear)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895601" y="4786952"/>
            <a:ext cx="3200400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err="1">
                <a:solidFill>
                  <a:schemeClr val="tx1"/>
                </a:solidFill>
              </a:rPr>
              <a:t>p</a:t>
            </a:r>
            <a:r>
              <a:rPr lang="en-US" sz="2600" dirty="0" err="1" smtClean="0">
                <a:solidFill>
                  <a:schemeClr val="tx1"/>
                </a:solidFill>
              </a:rPr>
              <a:t>rintf</a:t>
            </a:r>
            <a:r>
              <a:rPr lang="en-US" sz="2600" dirty="0" smtClean="0">
                <a:solidFill>
                  <a:schemeClr val="tx1"/>
                </a:solidFill>
              </a:rPr>
              <a:t>(“%d”, a[front]);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95600" y="5244152"/>
            <a:ext cx="3045157" cy="547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schemeClr val="tx1"/>
                </a:solidFill>
              </a:rPr>
              <a:t>f</a:t>
            </a:r>
            <a:r>
              <a:rPr lang="en-US" sz="2600" dirty="0" smtClean="0">
                <a:solidFill>
                  <a:schemeClr val="tx1"/>
                </a:solidFill>
              </a:rPr>
              <a:t>ront ++;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305800" y="4523096"/>
            <a:ext cx="512928" cy="346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3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26" grpId="0"/>
      <p:bldP spid="27" grpId="0"/>
      <p:bldP spid="28" grpId="0"/>
      <p:bldP spid="30" grpId="0" animBg="1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/>
      <p:bldP spid="42" grpId="0"/>
      <p:bldP spid="43" grpId="0"/>
      <p:bldP spid="44" grpId="0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program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371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link list data storage class</a:t>
            </a:r>
          </a:p>
          <a:p>
            <a:r>
              <a:rPr lang="en-US" dirty="0" smtClean="0"/>
              <a:t>It consist </a:t>
            </a:r>
            <a:r>
              <a:rPr lang="en-US" dirty="0"/>
              <a:t>of a group of nodes which together represent a sequence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050008" y="2525976"/>
            <a:ext cx="1485900" cy="1017896"/>
            <a:chOff x="3848100" y="3186752"/>
            <a:chExt cx="1485900" cy="1017896"/>
          </a:xfrm>
        </p:grpSpPr>
        <p:sp>
          <p:nvSpPr>
            <p:cNvPr id="10" name="Rectangle 9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10000" y="2520288"/>
            <a:ext cx="1485900" cy="1017896"/>
            <a:chOff x="3848100" y="3186752"/>
            <a:chExt cx="1485900" cy="1017896"/>
          </a:xfrm>
        </p:grpSpPr>
        <p:sp>
          <p:nvSpPr>
            <p:cNvPr id="16" name="Rectangle 15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48300" y="2520288"/>
            <a:ext cx="1485900" cy="1017896"/>
            <a:chOff x="3848100" y="3186752"/>
            <a:chExt cx="1485900" cy="1017896"/>
          </a:xfrm>
        </p:grpSpPr>
        <p:sp>
          <p:nvSpPr>
            <p:cNvPr id="21" name="Rectangle 20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124700" y="2514600"/>
            <a:ext cx="1485900" cy="1017896"/>
            <a:chOff x="3848100" y="3186752"/>
            <a:chExt cx="1485900" cy="1017896"/>
          </a:xfrm>
        </p:grpSpPr>
        <p:sp>
          <p:nvSpPr>
            <p:cNvPr id="26" name="Rectangle 25"/>
            <p:cNvSpPr/>
            <p:nvPr/>
          </p:nvSpPr>
          <p:spPr>
            <a:xfrm>
              <a:off x="46482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62400" y="3657600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457700" y="3192440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ptr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48100" y="3186752"/>
              <a:ext cx="876300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data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206656" y="325897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844956" y="3268640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507708" y="327091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55898" y="2971800"/>
            <a:ext cx="1349990" cy="566384"/>
            <a:chOff x="255898" y="3145808"/>
            <a:chExt cx="1349990" cy="566384"/>
          </a:xfrm>
        </p:grpSpPr>
        <p:sp>
          <p:nvSpPr>
            <p:cNvPr id="6" name="Rectangle 5"/>
            <p:cNvSpPr/>
            <p:nvPr/>
          </p:nvSpPr>
          <p:spPr>
            <a:xfrm>
              <a:off x="255898" y="3145808"/>
              <a:ext cx="762324" cy="547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ptr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20088" y="3165144"/>
              <a:ext cx="685800" cy="547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1447800" y="3262952"/>
            <a:ext cx="731292" cy="568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1000" y="3810000"/>
            <a:ext cx="31253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template&lt;class TYPE</a:t>
            </a:r>
            <a:r>
              <a:rPr lang="en-US" sz="2400" dirty="0" smtClean="0"/>
              <a:t>&gt;</a:t>
            </a:r>
          </a:p>
          <a:p>
            <a:r>
              <a:rPr lang="en-US" sz="2400" dirty="0" err="1"/>
              <a:t>struct</a:t>
            </a:r>
            <a:r>
              <a:rPr lang="en-US" sz="2400" dirty="0"/>
              <a:t> </a:t>
            </a:r>
            <a:r>
              <a:rPr lang="en-US" sz="2400" dirty="0" smtClean="0"/>
              <a:t>Node </a:t>
            </a:r>
          </a:p>
          <a:p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 TYPE </a:t>
            </a:r>
            <a:r>
              <a:rPr lang="en-US" sz="2400" dirty="0"/>
              <a:t>data; </a:t>
            </a:r>
          </a:p>
          <a:p>
            <a:r>
              <a:rPr lang="en-US" sz="2400" dirty="0" smtClean="0"/>
              <a:t>    Node* </a:t>
            </a:r>
            <a:r>
              <a:rPr lang="en-US" sz="2400" dirty="0"/>
              <a:t>next; </a:t>
            </a:r>
          </a:p>
          <a:p>
            <a:r>
              <a:rPr lang="en-US" sz="2400" dirty="0"/>
              <a:t>};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05200" y="3810000"/>
            <a:ext cx="3390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template&lt;class TYPE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class </a:t>
            </a:r>
            <a:r>
              <a:rPr lang="en-US" sz="2400" dirty="0" err="1" smtClean="0"/>
              <a:t>linklist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   private</a:t>
            </a:r>
            <a:r>
              <a:rPr lang="en-US" sz="2400" dirty="0"/>
              <a:t>:</a:t>
            </a:r>
          </a:p>
          <a:p>
            <a:r>
              <a:rPr lang="en-US" sz="2400" dirty="0" smtClean="0"/>
              <a:t>      Node&lt;TYPE</a:t>
            </a:r>
            <a:r>
              <a:rPr lang="en-US" sz="2400" dirty="0"/>
              <a:t>&gt;* first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public:      </a:t>
            </a:r>
          </a:p>
          <a:p>
            <a:r>
              <a:rPr lang="en-US" sz="2400" dirty="0" smtClean="0"/>
              <a:t>      void </a:t>
            </a:r>
            <a:r>
              <a:rPr lang="en-US" sz="2400" dirty="0" err="1"/>
              <a:t>additem</a:t>
            </a:r>
            <a:r>
              <a:rPr lang="en-US" sz="2400" dirty="0"/>
              <a:t>(TYPE d); </a:t>
            </a:r>
          </a:p>
          <a:p>
            <a:r>
              <a:rPr lang="en-US" sz="2400" dirty="0" smtClean="0"/>
              <a:t>      void </a:t>
            </a:r>
            <a:r>
              <a:rPr lang="en-US" sz="2400" dirty="0"/>
              <a:t>display(); </a:t>
            </a:r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39" name="Rectangle 38">
            <a:hlinkClick r:id="rId2" action="ppaction://hlinkfile"/>
          </p:cNvPr>
          <p:cNvSpPr/>
          <p:nvPr/>
        </p:nvSpPr>
        <p:spPr>
          <a:xfrm>
            <a:off x="6886477" y="4619894"/>
            <a:ext cx="2181323" cy="56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2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 in Distance class</a:t>
            </a:r>
          </a:p>
          <a:p>
            <a:r>
              <a:rPr lang="en-US" dirty="0"/>
              <a:t>Re-throwing an exception</a:t>
            </a:r>
          </a:p>
          <a:p>
            <a:r>
              <a:rPr lang="en-US" dirty="0"/>
              <a:t>Exception with arguments</a:t>
            </a:r>
          </a:p>
          <a:p>
            <a:r>
              <a:rPr lang="en-US" dirty="0" err="1"/>
              <a:t>bad_alloc</a:t>
            </a:r>
            <a:r>
              <a:rPr lang="en-US" dirty="0"/>
              <a:t> class</a:t>
            </a:r>
          </a:p>
          <a:p>
            <a:r>
              <a:rPr lang="en-US" dirty="0" err="1"/>
              <a:t>set_new_handler</a:t>
            </a:r>
            <a:r>
              <a:rPr lang="en-US" dirty="0"/>
              <a:t> function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599"/>
          </a:xfrm>
        </p:spPr>
        <p:txBody>
          <a:bodyPr/>
          <a:lstStyle/>
          <a:p>
            <a:r>
              <a:rPr lang="en-US" dirty="0" smtClean="0"/>
              <a:t>Handler function</a:t>
            </a:r>
          </a:p>
          <a:p>
            <a:r>
              <a:rPr lang="en-US" dirty="0" smtClean="0"/>
              <a:t>Standard library </a:t>
            </a:r>
            <a:r>
              <a:rPr lang="en-US" dirty="0"/>
              <a:t>Exception </a:t>
            </a:r>
            <a:r>
              <a:rPr lang="en-US" dirty="0" smtClean="0"/>
              <a:t>Hierarchy</a:t>
            </a:r>
          </a:p>
          <a:p>
            <a:r>
              <a:rPr lang="en-US" dirty="0" smtClean="0"/>
              <a:t>Example program</a:t>
            </a:r>
          </a:p>
          <a:p>
            <a:pPr lvl="1"/>
            <a:r>
              <a:rPr lang="en-US" dirty="0" smtClean="0"/>
              <a:t>Queue class using array</a:t>
            </a:r>
          </a:p>
          <a:p>
            <a:pPr lvl="1"/>
            <a:r>
              <a:rPr lang="en-US" dirty="0" smtClean="0"/>
              <a:t>A linked list data storage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8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function will </a:t>
            </a:r>
            <a:r>
              <a:rPr lang="en-US" dirty="0"/>
              <a:t>be called if </a:t>
            </a:r>
            <a:r>
              <a:rPr lang="en-US" b="1" dirty="0"/>
              <a:t>new</a:t>
            </a:r>
            <a:r>
              <a:rPr lang="en-US" dirty="0"/>
              <a:t> </a:t>
            </a:r>
            <a:r>
              <a:rPr lang="en-US" dirty="0" smtClean="0"/>
              <a:t>fails</a:t>
            </a:r>
          </a:p>
          <a:p>
            <a:r>
              <a:rPr lang="en-US" dirty="0"/>
              <a:t>This provides </a:t>
            </a:r>
            <a:r>
              <a:rPr lang="en-US" dirty="0" smtClean="0"/>
              <a:t>a method to </a:t>
            </a:r>
            <a:r>
              <a:rPr lang="en-US" dirty="0"/>
              <a:t>handling all new </a:t>
            </a:r>
            <a:r>
              <a:rPr lang="en-US" dirty="0" smtClean="0"/>
              <a:t>failure with </a:t>
            </a:r>
            <a:r>
              <a:rPr lang="en-US" dirty="0"/>
              <a:t>a uniform </a:t>
            </a:r>
            <a:r>
              <a:rPr lang="en-US" dirty="0" smtClean="0"/>
              <a:t>approach</a:t>
            </a:r>
          </a:p>
          <a:p>
            <a:r>
              <a:rPr lang="en-US" dirty="0" err="1" smtClean="0"/>
              <a:t>set_new_handler</a:t>
            </a:r>
            <a:r>
              <a:rPr lang="en-US" dirty="0" smtClean="0"/>
              <a:t> function is used to register a handler function</a:t>
            </a:r>
          </a:p>
          <a:p>
            <a:r>
              <a:rPr lang="en-US" dirty="0" smtClean="0"/>
              <a:t>If new fails to allocate memory, then</a:t>
            </a:r>
          </a:p>
          <a:p>
            <a:pPr lvl="1"/>
            <a:r>
              <a:rPr lang="en-US" dirty="0" smtClean="0"/>
              <a:t>If handler function is registered then it will be called</a:t>
            </a:r>
          </a:p>
          <a:p>
            <a:pPr lvl="1"/>
            <a:r>
              <a:rPr lang="en-US" dirty="0" smtClean="0"/>
              <a:t>If handler function is not registered  then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new</a:t>
            </a:r>
            <a:r>
              <a:rPr lang="en-US" dirty="0"/>
              <a:t> allocates memory successfully, it returns a pointer to that </a:t>
            </a:r>
            <a:r>
              <a:rPr lang="en-US" dirty="0" smtClean="0"/>
              <a:t>memory</a:t>
            </a:r>
          </a:p>
          <a:p>
            <a:r>
              <a:rPr lang="en-US" dirty="0"/>
              <a:t>If </a:t>
            </a:r>
            <a:r>
              <a:rPr lang="en-US" b="1" dirty="0"/>
              <a:t>new</a:t>
            </a:r>
            <a:r>
              <a:rPr lang="en-US" dirty="0"/>
              <a:t> fails to allocate </a:t>
            </a:r>
            <a:r>
              <a:rPr lang="en-US" dirty="0" smtClean="0"/>
              <a:t>memory, then 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set_new_handler</a:t>
            </a:r>
            <a:r>
              <a:rPr lang="en-US" dirty="0" smtClean="0"/>
              <a:t> </a:t>
            </a:r>
            <a:r>
              <a:rPr lang="en-US" dirty="0"/>
              <a:t>did not register a new-handler function, new throws a </a:t>
            </a:r>
            <a:r>
              <a:rPr lang="en-US" dirty="0" err="1">
                <a:solidFill>
                  <a:srgbClr val="FF0000"/>
                </a:solidFill>
              </a:rPr>
              <a:t>bad_alloc</a:t>
            </a:r>
            <a:r>
              <a:rPr lang="en-US" dirty="0"/>
              <a:t> </a:t>
            </a:r>
            <a:r>
              <a:rPr lang="en-US" dirty="0" smtClean="0"/>
              <a:t>exception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new-handler function has been registered, the new-handler function is called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09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performed by handler-function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more memory available by deleting other dynamically allocated memory </a:t>
            </a:r>
            <a:r>
              <a:rPr lang="en-US" dirty="0" smtClean="0"/>
              <a:t>and </a:t>
            </a:r>
            <a:r>
              <a:rPr lang="en-US" dirty="0"/>
              <a:t>return to operator new to attempt to allocate memory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Throw an exception of type </a:t>
            </a:r>
            <a:r>
              <a:rPr lang="en-US" b="1" dirty="0" err="1"/>
              <a:t>bad_alloc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function abort or exit </a:t>
            </a:r>
            <a:r>
              <a:rPr lang="en-US" dirty="0" smtClean="0"/>
              <a:t>to </a:t>
            </a:r>
            <a:r>
              <a:rPr lang="en-US" dirty="0"/>
              <a:t>terminate the </a:t>
            </a:r>
            <a:r>
              <a:rPr lang="en-US" dirty="0" smtClean="0"/>
              <a:t>program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0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781800" cy="482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343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Library Exception Hierarchy</a:t>
            </a:r>
          </a:p>
        </p:txBody>
      </p:sp>
      <p:sp>
        <p:nvSpPr>
          <p:cNvPr id="4" name="AutoShape 2" descr="mk:@MSITStore:D:\comsats\courses\books\OOP%20book\C_BOOK_,_5_E.chm::/0131857576/images/16fig11_a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k:@MSITStore:D:\comsats\courses\books\OOP%20book\C_BOOK_,_5_E.chm::/0131857576/images/16fig11_alt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99" y="1367051"/>
            <a:ext cx="8461801" cy="414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43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exception is an indication of a problem that occurs during a program's </a:t>
            </a:r>
            <a:r>
              <a:rPr lang="en-US" dirty="0" smtClean="0"/>
              <a:t>execution</a:t>
            </a:r>
            <a:endParaRPr lang="en-US" dirty="0"/>
          </a:p>
          <a:p>
            <a:r>
              <a:rPr lang="en-US" dirty="0"/>
              <a:t>Exception handling enables programmers to create programs that can resolve problems that occur at </a:t>
            </a:r>
            <a:r>
              <a:rPr lang="en-US" dirty="0" smtClean="0"/>
              <a:t>execution</a:t>
            </a:r>
          </a:p>
          <a:p>
            <a:r>
              <a:rPr lang="en-US" dirty="0"/>
              <a:t>Exception handling enables the programmer to remove error-handling </a:t>
            </a:r>
            <a:r>
              <a:rPr lang="en-US" dirty="0" smtClean="0"/>
              <a:t>code</a:t>
            </a:r>
          </a:p>
          <a:p>
            <a:r>
              <a:rPr lang="en-US" b="1" dirty="0" smtClean="0"/>
              <a:t>try</a:t>
            </a:r>
            <a:r>
              <a:rPr lang="en-US" dirty="0" smtClean="0"/>
              <a:t> block define </a:t>
            </a:r>
            <a:r>
              <a:rPr lang="en-US" dirty="0"/>
              <a:t>a block of code in which exceptions might </a:t>
            </a:r>
            <a:r>
              <a:rPr lang="en-US" dirty="0" smtClean="0"/>
              <a:t>occur</a:t>
            </a:r>
          </a:p>
          <a:p>
            <a:r>
              <a:rPr lang="en-US" dirty="0"/>
              <a:t>At least one catch handler must immediately follow a try block</a:t>
            </a:r>
          </a:p>
        </p:txBody>
      </p:sp>
    </p:spTree>
    <p:extLst>
      <p:ext uri="{BB962C8B-B14F-4D97-AF65-F5344CB8AC3E}">
        <p14:creationId xmlns:p14="http://schemas.microsoft.com/office/powerpoint/2010/main" xmlns="" val="34068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16263</TotalTime>
  <Words>564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myPresentation1</vt:lpstr>
      <vt:lpstr>CSC241: Object Oriented Programming</vt:lpstr>
      <vt:lpstr>Previous Lecture</vt:lpstr>
      <vt:lpstr>Today’s Lecture</vt:lpstr>
      <vt:lpstr>Handler function</vt:lpstr>
      <vt:lpstr>Cont.</vt:lpstr>
      <vt:lpstr>Task performed by handler-function</vt:lpstr>
      <vt:lpstr>Example</vt:lpstr>
      <vt:lpstr>Standard Library Exception Hierarchy</vt:lpstr>
      <vt:lpstr>Summary</vt:lpstr>
      <vt:lpstr>Cont.</vt:lpstr>
      <vt:lpstr>Cont.</vt:lpstr>
      <vt:lpstr>Exercise program 1</vt:lpstr>
      <vt:lpstr>Exercise program 2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1007</cp:revision>
  <dcterms:created xsi:type="dcterms:W3CDTF">2006-08-16T00:00:00Z</dcterms:created>
  <dcterms:modified xsi:type="dcterms:W3CDTF">2012-11-17T11:53:58Z</dcterms:modified>
</cp:coreProperties>
</file>