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445" r:id="rId2"/>
    <p:sldId id="824" r:id="rId3"/>
    <p:sldId id="825" r:id="rId4"/>
    <p:sldId id="819" r:id="rId5"/>
    <p:sldId id="826" r:id="rId6"/>
    <p:sldId id="820" r:id="rId7"/>
    <p:sldId id="827" r:id="rId8"/>
    <p:sldId id="810" r:id="rId9"/>
    <p:sldId id="811" r:id="rId10"/>
    <p:sldId id="812" r:id="rId11"/>
    <p:sldId id="813" r:id="rId12"/>
    <p:sldId id="814" r:id="rId13"/>
    <p:sldId id="815" r:id="rId14"/>
    <p:sldId id="816" r:id="rId15"/>
    <p:sldId id="791" r:id="rId16"/>
    <p:sldId id="792" r:id="rId17"/>
    <p:sldId id="828" r:id="rId18"/>
    <p:sldId id="793" r:id="rId19"/>
    <p:sldId id="794" r:id="rId20"/>
    <p:sldId id="829" r:id="rId21"/>
    <p:sldId id="830" r:id="rId22"/>
    <p:sldId id="831" r:id="rId23"/>
    <p:sldId id="832" r:id="rId24"/>
    <p:sldId id="833" r:id="rId25"/>
    <p:sldId id="834" r:id="rId26"/>
    <p:sldId id="836" r:id="rId27"/>
    <p:sldId id="83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500" autoAdjust="0"/>
    <p:restoredTop sz="96980" autoAdjust="0"/>
  </p:normalViewPr>
  <p:slideViewPr>
    <p:cSldViewPr>
      <p:cViewPr>
        <p:scale>
          <a:sx n="40" d="100"/>
          <a:sy n="40" d="100"/>
        </p:scale>
        <p:origin x="-1200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program/book.cp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program/Distance.cp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program/counter.cp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program/counter.cp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program/placing%20class%20in%20separate%20file/GradeBook.h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program/Distance.cpp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program/Distance.cp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program/GradeBook.cpp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02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Class data and member function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2"/>
          </a:xfrm>
        </p:spPr>
        <p:txBody>
          <a:bodyPr/>
          <a:lstStyle/>
          <a:p>
            <a:pPr eaLnBrk="1" hangingPunct="1"/>
            <a:r>
              <a:rPr lang="en-US" dirty="0" smtClean="0"/>
              <a:t>Access </a:t>
            </a:r>
            <a:r>
              <a:rPr lang="en-US" dirty="0" err="1" smtClean="0"/>
              <a:t>specifier</a:t>
            </a:r>
            <a:r>
              <a:rPr lang="en-US" dirty="0" smtClean="0"/>
              <a:t> label </a:t>
            </a:r>
            <a:r>
              <a:rPr lang="en-US" b="1" dirty="0" smtClean="0"/>
              <a:t>public</a:t>
            </a:r>
            <a:r>
              <a:rPr lang="en-US" dirty="0" smtClean="0"/>
              <a:t> and </a:t>
            </a:r>
            <a:r>
              <a:rPr lang="en-US" b="1" dirty="0" smtClean="0"/>
              <a:t>private</a:t>
            </a:r>
          </a:p>
          <a:p>
            <a:r>
              <a:rPr lang="en-US" dirty="0"/>
              <a:t>Function are public and data is </a:t>
            </a:r>
            <a:r>
              <a:rPr lang="en-US" dirty="0" smtClean="0"/>
              <a:t>private</a:t>
            </a:r>
          </a:p>
          <a:p>
            <a:pPr eaLnBrk="1" hangingPunct="1"/>
            <a:r>
              <a:rPr lang="en-US" dirty="0" smtClean="0"/>
              <a:t>Data is hidden so that it can be safe from accidental manipulation</a:t>
            </a:r>
          </a:p>
          <a:p>
            <a:pPr eaLnBrk="1" hangingPunct="1"/>
            <a:r>
              <a:rPr lang="en-US" dirty="0" smtClean="0"/>
              <a:t>Functions operates on data are public so they can be accessed from outside  the class </a:t>
            </a:r>
          </a:p>
        </p:txBody>
      </p:sp>
    </p:spTree>
    <p:extLst>
      <p:ext uri="{BB962C8B-B14F-4D97-AF65-F5344CB8AC3E}">
        <p14:creationId xmlns:p14="http://schemas.microsoft.com/office/powerpoint/2010/main" xmlns="" val="390950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Defining Objects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85800" y="4267200"/>
            <a:ext cx="4191000" cy="2286000"/>
            <a:chOff x="990600" y="4343400"/>
            <a:chExt cx="4191000" cy="2286000"/>
          </a:xfrm>
        </p:grpSpPr>
        <p:sp>
          <p:nvSpPr>
            <p:cNvPr id="2" name="Rectangle 1"/>
            <p:cNvSpPr/>
            <p:nvPr/>
          </p:nvSpPr>
          <p:spPr>
            <a:xfrm>
              <a:off x="990600" y="4343400"/>
              <a:ext cx="4191000" cy="228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042886" y="4967514"/>
              <a:ext cx="2971800" cy="4572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61028" y="5424714"/>
              <a:ext cx="14859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42886" y="5881914"/>
              <a:ext cx="14859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90600" y="4960256"/>
              <a:ext cx="1066800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n</a:t>
              </a:r>
              <a:r>
                <a:rPr lang="en-US" sz="2800" b="1" dirty="0" smtClean="0"/>
                <a:t>ame</a:t>
              </a:r>
              <a:endParaRPr lang="en-US" sz="28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90600" y="5410200"/>
              <a:ext cx="10668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p</a:t>
              </a:r>
              <a:r>
                <a:rPr lang="en-US" sz="2800" b="1" dirty="0" smtClean="0"/>
                <a:t>ages</a:t>
              </a:r>
              <a:endParaRPr lang="en-US" sz="28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90600" y="5867400"/>
              <a:ext cx="1066800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p</a:t>
              </a:r>
              <a:r>
                <a:rPr lang="en-US" sz="2800" b="1" dirty="0" smtClean="0"/>
                <a:t>rice</a:t>
              </a:r>
              <a:endParaRPr lang="en-US" sz="28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43000" y="4419600"/>
              <a:ext cx="685800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b1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752600" y="4891314"/>
            <a:ext cx="29718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Operating system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56228" y="5348514"/>
            <a:ext cx="14859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500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56228" y="5805714"/>
            <a:ext cx="14859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150.56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6477000" cy="237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81400"/>
            <a:ext cx="3315110" cy="757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10200" y="3505200"/>
            <a:ext cx="3581400" cy="299213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555443"/>
            <a:ext cx="3406640" cy="854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85534"/>
            <a:ext cx="3455942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438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868362"/>
          </a:xfrm>
        </p:spPr>
        <p:txBody>
          <a:bodyPr/>
          <a:lstStyle/>
          <a:p>
            <a:pPr algn="r" eaLnBrk="1" hangingPunct="1"/>
            <a:r>
              <a:rPr lang="en-US" smtClean="0"/>
              <a:t>Cont.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Defining an object is similar to defining a variable of any data type: Space is set aside for it in memory e.g. </a:t>
            </a:r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  <a:p>
            <a:pPr eaLnBrk="1" hangingPunct="1"/>
            <a:r>
              <a:rPr lang="en-US" dirty="0" smtClean="0"/>
              <a:t>Defining objects in this way (book b1;) means </a:t>
            </a:r>
            <a:r>
              <a:rPr lang="en-US" i="1" dirty="0" smtClean="0"/>
              <a:t>creating them</a:t>
            </a:r>
          </a:p>
          <a:p>
            <a:pPr eaLnBrk="1" hangingPunct="1"/>
            <a:r>
              <a:rPr lang="en-US" dirty="0" smtClean="0"/>
              <a:t>An object is an instance (that is, a specific example) of a class. Objects are sometimes called </a:t>
            </a:r>
            <a:r>
              <a:rPr lang="en-US" i="1" dirty="0" smtClean="0"/>
              <a:t>instance variables.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4277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Calling 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562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next four statements in main() call the member function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b1.setName("Operating System");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b1.setPages(500);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b1.setPrice(150.56);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b1.display();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don’t look like normal function calls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syntax is used to call a member function that is </a:t>
            </a:r>
            <a:r>
              <a:rPr lang="en-US" i="1" dirty="0" smtClean="0"/>
              <a:t>associated with a specific object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It doesn’t make sense to say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changeName</a:t>
            </a:r>
            <a:r>
              <a:rPr lang="en-US" dirty="0" smtClean="0"/>
              <a:t>("Operating System");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sz="3000" dirty="0" smtClean="0"/>
              <a:t>because a member function is always called to act on a specific object, not on the class in general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4664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Cont.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To use a member function, the dot operator (the period) connects the object name and the member function.</a:t>
            </a:r>
          </a:p>
          <a:p>
            <a:pPr eaLnBrk="1" hangingPunct="1"/>
            <a:r>
              <a:rPr lang="en-US" dirty="0" smtClean="0"/>
              <a:t>The syntax is similar to the way we refer to structure members, but the parentheses signal that we’re executing a member function rather than referring to a data item.</a:t>
            </a:r>
          </a:p>
          <a:p>
            <a:pPr eaLnBrk="1" hangingPunct="1"/>
            <a:r>
              <a:rPr lang="en-US" dirty="0" smtClean="0"/>
              <a:t>The dot operator is also called the </a:t>
            </a:r>
            <a:r>
              <a:rPr lang="en-US" i="1" dirty="0" smtClean="0"/>
              <a:t>class member access operator.</a:t>
            </a:r>
            <a:endParaRPr lang="en-US" dirty="0" smtClean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410200" y="6327913"/>
            <a:ext cx="2667000" cy="406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91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members, </a:t>
            </a:r>
            <a:r>
              <a:rPr lang="en-US" b="1" i="1" dirty="0" smtClean="0"/>
              <a:t>set</a:t>
            </a:r>
            <a:r>
              <a:rPr lang="en-US" dirty="0" smtClean="0"/>
              <a:t> and </a:t>
            </a:r>
            <a:r>
              <a:rPr lang="en-US" b="1" i="1" dirty="0" smtClean="0"/>
              <a:t>get</a:t>
            </a:r>
            <a:r>
              <a:rPr lang="en-US" dirty="0" smtClean="0"/>
              <a:t> functions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467600" cy="183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228" y="3429000"/>
            <a:ext cx="6803571" cy="1151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828" y="5820228"/>
            <a:ext cx="769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24400"/>
            <a:ext cx="6172200" cy="50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81600"/>
            <a:ext cx="652616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832" y="5562600"/>
            <a:ext cx="4612368" cy="20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3893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program – Distance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members</a:t>
            </a:r>
          </a:p>
          <a:p>
            <a:pPr lvl="1"/>
            <a:r>
              <a:rPr lang="en-US" dirty="0" smtClean="0"/>
              <a:t>Feet </a:t>
            </a:r>
          </a:p>
          <a:p>
            <a:pPr lvl="1"/>
            <a:r>
              <a:rPr lang="en-US" dirty="0" smtClean="0"/>
              <a:t>Inches</a:t>
            </a:r>
          </a:p>
          <a:p>
            <a:r>
              <a:rPr lang="en-US" dirty="0" smtClean="0"/>
              <a:t>Member functions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setdist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ft</a:t>
            </a:r>
            <a:r>
              <a:rPr lang="en-US" dirty="0"/>
              <a:t>, float in</a:t>
            </a:r>
            <a:r>
              <a:rPr lang="en-US" dirty="0" smtClean="0"/>
              <a:t>);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getdist</a:t>
            </a:r>
            <a:r>
              <a:rPr lang="en-US" dirty="0" smtClean="0"/>
              <a:t>();</a:t>
            </a:r>
          </a:p>
          <a:p>
            <a:pPr lvl="1"/>
            <a:r>
              <a:rPr lang="en-US" dirty="0"/>
              <a:t>void initialize</a:t>
            </a:r>
            <a:r>
              <a:rPr lang="en-US" dirty="0" smtClean="0"/>
              <a:t>();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showdist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6019800" y="55626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15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Distance class – data member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Distance class </a:t>
            </a:r>
            <a:r>
              <a:rPr lang="en-US" dirty="0"/>
              <a:t>shows two ways </a:t>
            </a:r>
            <a:r>
              <a:rPr lang="en-US" dirty="0" smtClean="0"/>
              <a:t>to initialize </a:t>
            </a:r>
            <a:r>
              <a:rPr lang="en-US" dirty="0"/>
              <a:t>the data items in an </a:t>
            </a:r>
            <a:r>
              <a:rPr lang="en-US" dirty="0" smtClean="0"/>
              <a:t>object</a:t>
            </a:r>
          </a:p>
          <a:p>
            <a:pPr lvl="1">
              <a:defRPr/>
            </a:pPr>
            <a:r>
              <a:rPr lang="en-US" dirty="0"/>
              <a:t>void initialize();</a:t>
            </a:r>
          </a:p>
          <a:p>
            <a:pPr lvl="1">
              <a:defRPr/>
            </a:pPr>
            <a:r>
              <a:rPr lang="en-US" dirty="0"/>
              <a:t>void </a:t>
            </a:r>
            <a:r>
              <a:rPr lang="en-US" dirty="0" err="1"/>
              <a:t>setdist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ft</a:t>
            </a:r>
            <a:r>
              <a:rPr lang="en-US" dirty="0"/>
              <a:t>, float in</a:t>
            </a:r>
            <a:r>
              <a:rPr lang="en-US" dirty="0" smtClean="0"/>
              <a:t>);</a:t>
            </a:r>
            <a:endParaRPr lang="en-US" dirty="0"/>
          </a:p>
          <a:p>
            <a:pPr>
              <a:defRPr/>
            </a:pPr>
            <a:r>
              <a:rPr lang="en-US" dirty="0" smtClean="0"/>
              <a:t>Can an object be initialized whenever it is created</a:t>
            </a:r>
            <a:r>
              <a:rPr lang="en-US" dirty="0"/>
              <a:t>, without requiring a separate call to a member </a:t>
            </a:r>
            <a:r>
              <a:rPr lang="en-US" dirty="0" smtClean="0"/>
              <a:t>function?</a:t>
            </a:r>
            <a:endParaRPr lang="en-US" sz="1000" dirty="0"/>
          </a:p>
          <a:p>
            <a:pPr>
              <a:defRPr/>
            </a:pPr>
            <a:r>
              <a:rPr lang="en-US" dirty="0"/>
              <a:t>Automatic initialization is carried out using a special member function called a </a:t>
            </a:r>
            <a:r>
              <a:rPr lang="en-US" i="1" dirty="0"/>
              <a:t>constructor. </a:t>
            </a:r>
            <a:endParaRPr lang="en-US" sz="1000" i="1" dirty="0"/>
          </a:p>
          <a:p>
            <a:pPr>
              <a:defRPr/>
            </a:pPr>
            <a:r>
              <a:rPr lang="en-US" i="1" dirty="0"/>
              <a:t>A constructor is a </a:t>
            </a:r>
            <a:r>
              <a:rPr lang="en-US" dirty="0"/>
              <a:t>member function that is executed automatically whenever an object is created.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205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C++ requires a construct call for each object it has created</a:t>
            </a:r>
          </a:p>
          <a:p>
            <a:pPr>
              <a:defRPr/>
            </a:pPr>
            <a:r>
              <a:rPr lang="en-US" dirty="0" smtClean="0"/>
              <a:t>This ensure </a:t>
            </a:r>
            <a:r>
              <a:rPr lang="en-US" dirty="0"/>
              <a:t>that object is initialized properly before it is used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If there is no constructor</a:t>
            </a:r>
            <a:r>
              <a:rPr lang="en-US" dirty="0"/>
              <a:t>, the compiler provides a </a:t>
            </a:r>
            <a:r>
              <a:rPr lang="en-US" b="1" dirty="0"/>
              <a:t>default </a:t>
            </a:r>
            <a:r>
              <a:rPr lang="en-US" b="1" dirty="0" smtClean="0"/>
              <a:t>constructor </a:t>
            </a:r>
            <a:r>
              <a:rPr lang="en-US" dirty="0" smtClean="0"/>
              <a:t>that </a:t>
            </a:r>
            <a:r>
              <a:rPr lang="en-US" dirty="0"/>
              <a:t>is, a constructor with no </a:t>
            </a:r>
            <a:r>
              <a:rPr lang="en-US" dirty="0" smtClean="0"/>
              <a:t>parameters</a:t>
            </a:r>
          </a:p>
          <a:p>
            <a:pPr>
              <a:defRPr/>
            </a:pPr>
            <a:r>
              <a:rPr lang="en-US" dirty="0" smtClean="0"/>
              <a:t>Name of constructor function is same as name of class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8734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counter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member</a:t>
            </a:r>
          </a:p>
          <a:p>
            <a:pPr lvl="1"/>
            <a:r>
              <a:rPr lang="en-US" dirty="0" smtClean="0"/>
              <a:t>Count</a:t>
            </a:r>
          </a:p>
          <a:p>
            <a:r>
              <a:rPr lang="en-US" dirty="0" smtClean="0"/>
              <a:t>Member function</a:t>
            </a:r>
          </a:p>
          <a:p>
            <a:pPr lvl="1"/>
            <a:r>
              <a:rPr lang="en-US" dirty="0" smtClean="0"/>
              <a:t>Constructor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inc_count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get_count</a:t>
            </a:r>
            <a:r>
              <a:rPr lang="en-US" dirty="0"/>
              <a:t>()</a:t>
            </a:r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867400" y="5292436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01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simple analogy </a:t>
            </a:r>
          </a:p>
          <a:p>
            <a:pPr lvl="1"/>
            <a:r>
              <a:rPr lang="en-US" dirty="0" smtClean="0"/>
              <a:t>A class is a blue print e.g. car engineering drawing</a:t>
            </a:r>
          </a:p>
          <a:p>
            <a:pPr lvl="1"/>
            <a:r>
              <a:rPr lang="en-US" dirty="0" smtClean="0"/>
              <a:t>An object has existence e.g. my car</a:t>
            </a:r>
          </a:p>
          <a:p>
            <a:r>
              <a:rPr lang="en-US" dirty="0" smtClean="0"/>
              <a:t>Each object has its attributes (variables) and behavior (functions)</a:t>
            </a:r>
          </a:p>
          <a:p>
            <a:r>
              <a:rPr lang="en-US" dirty="0" smtClean="0"/>
              <a:t>To perform a task describe by class, an object of that class must be created</a:t>
            </a:r>
          </a:p>
          <a:p>
            <a:r>
              <a:rPr lang="en-US" dirty="0" smtClean="0"/>
              <a:t>Class definition begins with keyword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class</a:t>
            </a:r>
          </a:p>
          <a:p>
            <a:r>
              <a:rPr lang="en-US" dirty="0" smtClean="0"/>
              <a:t>Class name begins with capital letter</a:t>
            </a:r>
          </a:p>
          <a:p>
            <a:r>
              <a:rPr lang="en-US" dirty="0" smtClean="0"/>
              <a:t>Class definition is </a:t>
            </a:r>
            <a:r>
              <a:rPr lang="en-US" dirty="0" err="1" smtClean="0"/>
              <a:t>enlosed</a:t>
            </a:r>
            <a:r>
              <a:rPr lang="en-US" dirty="0" smtClean="0"/>
              <a:t> in pair of braces { }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361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/>
              <a:t>An object of type Counter is first created, we want its count to be initialized to 0</a:t>
            </a:r>
          </a:p>
          <a:p>
            <a:r>
              <a:rPr lang="en-US" dirty="0" smtClean="0"/>
              <a:t>Options are </a:t>
            </a:r>
          </a:p>
          <a:p>
            <a:pPr lvl="1"/>
            <a:r>
              <a:rPr lang="en-US" dirty="0" err="1" smtClean="0"/>
              <a:t>set_count</a:t>
            </a:r>
            <a:r>
              <a:rPr lang="en-US" dirty="0"/>
              <a:t>() function (</a:t>
            </a:r>
            <a:r>
              <a:rPr lang="en-US" dirty="0" smtClean="0"/>
              <a:t>call </a:t>
            </a:r>
            <a:r>
              <a:rPr lang="en-US" dirty="0"/>
              <a:t>it with an argument of </a:t>
            </a:r>
            <a:r>
              <a:rPr lang="en-US" dirty="0" smtClean="0"/>
              <a:t>0) </a:t>
            </a:r>
          </a:p>
          <a:p>
            <a:pPr lvl="1"/>
            <a:r>
              <a:rPr lang="en-US" dirty="0" err="1" smtClean="0"/>
              <a:t>zero_count</a:t>
            </a:r>
            <a:r>
              <a:rPr lang="en-US" dirty="0"/>
              <a:t>() function, </a:t>
            </a:r>
            <a:r>
              <a:rPr lang="en-US" dirty="0" smtClean="0"/>
              <a:t>to </a:t>
            </a:r>
            <a:r>
              <a:rPr lang="en-US" dirty="0"/>
              <a:t>set count to 0.</a:t>
            </a:r>
          </a:p>
          <a:p>
            <a:r>
              <a:rPr lang="en-US" dirty="0"/>
              <a:t>Such functions would need to be executed every time we created a Counter </a:t>
            </a:r>
            <a:r>
              <a:rPr lang="en-US" dirty="0" smtClean="0"/>
              <a:t>object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3999"/>
            <a:ext cx="6934200" cy="1159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6025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programmer may forget to initialize the object after creating it</a:t>
            </a:r>
          </a:p>
          <a:p>
            <a:r>
              <a:rPr lang="en-US" dirty="0"/>
              <a:t>It’s more reliable and convenient to cause each object to </a:t>
            </a:r>
            <a:r>
              <a:rPr lang="en-US" dirty="0" smtClean="0"/>
              <a:t>initialize implicitly when it is </a:t>
            </a:r>
            <a:r>
              <a:rPr lang="en-US" dirty="0"/>
              <a:t>created</a:t>
            </a:r>
          </a:p>
          <a:p>
            <a:r>
              <a:rPr lang="en-US" dirty="0"/>
              <a:t>In the Counter class, the constructor Counter() is called automatically whenever a new object of type Counter is </a:t>
            </a:r>
            <a:r>
              <a:rPr lang="en-US" dirty="0" smtClean="0"/>
              <a:t>created</a:t>
            </a:r>
          </a:p>
          <a:p>
            <a:r>
              <a:rPr lang="en-US" dirty="0" smtClean="0"/>
              <a:t>Counter </a:t>
            </a:r>
            <a:r>
              <a:rPr lang="en-US" dirty="0"/>
              <a:t>c1, c2;</a:t>
            </a:r>
          </a:p>
          <a:p>
            <a:pPr>
              <a:buNone/>
            </a:pPr>
            <a:r>
              <a:rPr lang="en-US" dirty="0"/>
              <a:t>	creates two </a:t>
            </a:r>
            <a:r>
              <a:rPr lang="en-US" dirty="0" smtClean="0"/>
              <a:t>objects. Constructor </a:t>
            </a:r>
            <a:r>
              <a:rPr lang="en-US" dirty="0"/>
              <a:t>is </a:t>
            </a:r>
            <a:r>
              <a:rPr lang="en-US" dirty="0" smtClean="0"/>
              <a:t>called with each object separately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853545" y="59436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223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First, constructor name must be same as the name of class</a:t>
            </a:r>
          </a:p>
          <a:p>
            <a:pPr lvl="1"/>
            <a:r>
              <a:rPr lang="en-US" dirty="0"/>
              <a:t>This is one way the compiler knows they are </a:t>
            </a:r>
            <a:r>
              <a:rPr lang="en-US" dirty="0" smtClean="0"/>
              <a:t>constructors</a:t>
            </a:r>
            <a:endParaRPr lang="en-US" dirty="0"/>
          </a:p>
          <a:p>
            <a:r>
              <a:rPr lang="en-US" dirty="0"/>
              <a:t>Second, no return type is used for constructors</a:t>
            </a:r>
          </a:p>
          <a:p>
            <a:pPr lvl="1"/>
            <a:r>
              <a:rPr lang="en-US" dirty="0"/>
              <a:t>Why not? Since the constructor is called automatically by the system, there’s no program for it to return anything to; a return value wouldn’t make </a:t>
            </a:r>
            <a:r>
              <a:rPr lang="en-US" dirty="0" smtClean="0"/>
              <a:t>sense</a:t>
            </a:r>
            <a:endParaRPr lang="en-US" dirty="0"/>
          </a:p>
          <a:p>
            <a:pPr lvl="1"/>
            <a:r>
              <a:rPr lang="en-US" dirty="0"/>
              <a:t>This is </a:t>
            </a:r>
            <a:r>
              <a:rPr lang="en-US" dirty="0" smtClean="0"/>
              <a:t>the </a:t>
            </a:r>
            <a:r>
              <a:rPr lang="en-US" dirty="0"/>
              <a:t>second way the compiler knows they are </a:t>
            </a:r>
            <a:r>
              <a:rPr lang="en-US" dirty="0" smtClean="0"/>
              <a:t>constructors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133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Initializer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One of the most common tasks a constructor carries out is initializing data members</a:t>
            </a:r>
          </a:p>
          <a:p>
            <a:r>
              <a:rPr lang="en-US" sz="2800" dirty="0"/>
              <a:t>In the Counter class the constructor must initialize the count member to </a:t>
            </a:r>
            <a:r>
              <a:rPr lang="en-US" sz="2800" dirty="0" smtClean="0"/>
              <a:t>0</a:t>
            </a:r>
            <a:endParaRPr lang="en-US" sz="2800" dirty="0"/>
          </a:p>
          <a:p>
            <a:r>
              <a:rPr lang="en-US" sz="2800" dirty="0"/>
              <a:t>The initialization takes place following the member function </a:t>
            </a:r>
            <a:r>
              <a:rPr lang="en-US" sz="2800" dirty="0" err="1"/>
              <a:t>declarator</a:t>
            </a:r>
            <a:r>
              <a:rPr lang="en-US" sz="2800" dirty="0"/>
              <a:t> but before the function body. </a:t>
            </a:r>
          </a:p>
          <a:p>
            <a:r>
              <a:rPr lang="en-US" sz="2800" dirty="0"/>
              <a:t>Initialization in constructor’s function body</a:t>
            </a:r>
          </a:p>
          <a:p>
            <a:pPr lvl="1">
              <a:buNone/>
            </a:pPr>
            <a:r>
              <a:rPr lang="en-US" dirty="0"/>
              <a:t>		    </a:t>
            </a:r>
            <a:r>
              <a:rPr lang="en-US" sz="2400" dirty="0"/>
              <a:t>Counter()</a:t>
            </a:r>
          </a:p>
          <a:p>
            <a:pPr lvl="1">
              <a:buNone/>
            </a:pPr>
            <a:r>
              <a:rPr lang="en-US" sz="2400" dirty="0"/>
              <a:t>		     {  count = 0; }</a:t>
            </a:r>
          </a:p>
          <a:p>
            <a:pPr lvl="1">
              <a:buNone/>
            </a:pPr>
            <a:r>
              <a:rPr lang="en-US" dirty="0"/>
              <a:t>this is not the preferred approach </a:t>
            </a:r>
          </a:p>
        </p:txBody>
      </p:sp>
    </p:spTree>
    <p:extLst>
      <p:ext uri="{BB962C8B-B14F-4D97-AF65-F5344CB8AC3E}">
        <p14:creationId xmlns:p14="http://schemas.microsoft.com/office/powerpoint/2010/main" xmlns="" val="331105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It’s preceded by a colon. The value is placed in parentheses following the member data.</a:t>
            </a:r>
          </a:p>
          <a:p>
            <a:pPr lvl="1">
              <a:buNone/>
              <a:defRPr/>
            </a:pPr>
            <a:r>
              <a:rPr lang="en-US" dirty="0"/>
              <a:t>		Counter() : count(0)</a:t>
            </a:r>
          </a:p>
          <a:p>
            <a:pPr lvl="1">
              <a:buNone/>
              <a:defRPr/>
            </a:pPr>
            <a:r>
              <a:rPr lang="en-US" dirty="0"/>
              <a:t>		{   }</a:t>
            </a:r>
          </a:p>
          <a:p>
            <a:pPr>
              <a:defRPr/>
            </a:pPr>
            <a:r>
              <a:rPr lang="en-US" dirty="0"/>
              <a:t>If multiple members must be initialized, they’re separated by commas.</a:t>
            </a:r>
          </a:p>
          <a:p>
            <a:pPr lvl="1">
              <a:defRPr/>
            </a:pPr>
            <a:r>
              <a:rPr lang="en-US" dirty="0" err="1"/>
              <a:t>someClass</a:t>
            </a:r>
            <a:r>
              <a:rPr lang="en-US" dirty="0"/>
              <a:t>() : m1(7), m2(33), m2(4)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←initializer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list</a:t>
            </a:r>
            <a:r>
              <a:rPr lang="en-US" dirty="0" smtClean="0"/>
              <a:t> {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29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a Class in a Separate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Header file (.h)</a:t>
            </a:r>
          </a:p>
          <a:p>
            <a:pPr lvl="1"/>
            <a:r>
              <a:rPr lang="en-US" dirty="0" smtClean="0"/>
              <a:t>Contain definition of class</a:t>
            </a:r>
          </a:p>
          <a:p>
            <a:pPr lvl="1"/>
            <a:r>
              <a:rPr lang="en-US" dirty="0" smtClean="0"/>
              <a:t>Not an executable file</a:t>
            </a:r>
          </a:p>
          <a:p>
            <a:pPr lvl="1"/>
            <a:r>
              <a:rPr lang="en-US" dirty="0" smtClean="0"/>
              <a:t>Included in .</a:t>
            </a:r>
            <a:r>
              <a:rPr lang="en-US" dirty="0" err="1" smtClean="0"/>
              <a:t>cpp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main () file (.</a:t>
            </a:r>
            <a:r>
              <a:rPr lang="en-US" dirty="0" err="1" smtClean="0"/>
              <a:t>cpp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Include .h file containing class definition</a:t>
            </a:r>
          </a:p>
          <a:p>
            <a:pPr lvl="1"/>
            <a:r>
              <a:rPr lang="en-US" dirty="0" smtClean="0"/>
              <a:t>Executable file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715000" y="56388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30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Destructor is a function </a:t>
            </a:r>
            <a:r>
              <a:rPr lang="en-US" dirty="0"/>
              <a:t>called automatically when an object is </a:t>
            </a:r>
            <a:r>
              <a:rPr lang="en-US" dirty="0" smtClean="0"/>
              <a:t>destroyed</a:t>
            </a:r>
            <a:endParaRPr lang="en-US" dirty="0"/>
          </a:p>
          <a:p>
            <a:r>
              <a:rPr lang="en-US" dirty="0">
                <a:latin typeface="Calibri" pitchFamily="34" charset="0"/>
              </a:rPr>
              <a:t>The most common use of destructors is to </a:t>
            </a:r>
            <a:r>
              <a:rPr lang="en-US" dirty="0" err="1">
                <a:latin typeface="Calibri" pitchFamily="34" charset="0"/>
              </a:rPr>
              <a:t>deallocate</a:t>
            </a:r>
            <a:r>
              <a:rPr lang="en-US" dirty="0">
                <a:latin typeface="Calibri" pitchFamily="34" charset="0"/>
              </a:rPr>
              <a:t> memory that was allocated for the object by the constructor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943600" y="48768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18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Validating Data with set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function should validate the value before assigning to private data member</a:t>
            </a:r>
          </a:p>
          <a:p>
            <a:r>
              <a:rPr lang="en-US" dirty="0" smtClean="0"/>
              <a:t>Set function can return a value or may display a message if invalid data is assign to object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6019800" y="4378036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Member function that appear after the access </a:t>
            </a:r>
            <a:r>
              <a:rPr lang="en-US" sz="3000" dirty="0" err="1" smtClean="0"/>
              <a:t>specifier</a:t>
            </a:r>
            <a:r>
              <a:rPr lang="en-US" sz="3000" dirty="0" smtClean="0"/>
              <a:t> public can be called by other function and member functions of that class</a:t>
            </a:r>
          </a:p>
          <a:p>
            <a:r>
              <a:rPr lang="en-US" sz="3000" dirty="0" smtClean="0"/>
              <a:t>Access </a:t>
            </a:r>
            <a:r>
              <a:rPr lang="en-US" sz="3000" dirty="0" err="1" smtClean="0"/>
              <a:t>specifier</a:t>
            </a:r>
            <a:r>
              <a:rPr lang="en-US" sz="3000" dirty="0" smtClean="0"/>
              <a:t> are always followed by </a:t>
            </a:r>
            <a:r>
              <a:rPr lang="en-US" sz="3000" b="1" dirty="0" smtClean="0"/>
              <a:t>:</a:t>
            </a:r>
          </a:p>
          <a:p>
            <a:r>
              <a:rPr lang="en-US" sz="3000" dirty="0"/>
              <a:t>Each message sent to an object is a member-function call that tells the object to perform a </a:t>
            </a:r>
            <a:r>
              <a:rPr lang="en-US" sz="3000" dirty="0" smtClean="0"/>
              <a:t>task</a:t>
            </a:r>
          </a:p>
          <a:p>
            <a:r>
              <a:rPr lang="en-US" sz="3000" dirty="0" smtClean="0"/>
              <a:t>Member function can be access by object of class using dot operator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93209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class with member function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55485"/>
            <a:ext cx="8534400" cy="4546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2623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C++ program using </a:t>
            </a:r>
            <a:r>
              <a:rPr lang="en-US" dirty="0" err="1" smtClean="0"/>
              <a:t>cin</a:t>
            </a:r>
            <a:r>
              <a:rPr lang="en-US" dirty="0" smtClean="0"/>
              <a:t> and </a:t>
            </a:r>
            <a:r>
              <a:rPr lang="en-US" dirty="0" err="1" smtClean="0"/>
              <a:t>cout</a:t>
            </a:r>
            <a:endParaRPr lang="en-US" dirty="0" smtClean="0"/>
          </a:p>
          <a:p>
            <a:r>
              <a:rPr lang="en-US" dirty="0" smtClean="0"/>
              <a:t>Member function with parameters</a:t>
            </a:r>
          </a:p>
          <a:p>
            <a:r>
              <a:rPr lang="en-US" dirty="0" smtClean="0"/>
              <a:t>Set functions and get functions</a:t>
            </a:r>
          </a:p>
          <a:p>
            <a:r>
              <a:rPr lang="en-US" dirty="0" smtClean="0"/>
              <a:t>Constructor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640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Member function with parameter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799" y="990600"/>
            <a:ext cx="799143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99" y="4724399"/>
            <a:ext cx="7534235" cy="46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0"/>
            <a:ext cx="6705600" cy="413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943600"/>
            <a:ext cx="53340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hlinkClick r:id="rId6" action="ppaction://hlinkfile"/>
          </p:cNvPr>
          <p:cNvSpPr/>
          <p:nvPr/>
        </p:nvSpPr>
        <p:spPr>
          <a:xfrm>
            <a:off x="5410200" y="6327913"/>
            <a:ext cx="2667000" cy="406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Write a program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63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book class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6557" y="1585684"/>
            <a:ext cx="2705061" cy="1157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5345" y="2719820"/>
            <a:ext cx="7086600" cy="3791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838200" y="1228497"/>
            <a:ext cx="1957914" cy="5628091"/>
            <a:chOff x="838200" y="1228497"/>
            <a:chExt cx="1957914" cy="5628091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599" y="6442365"/>
              <a:ext cx="490931" cy="414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228497"/>
              <a:ext cx="1957914" cy="357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76799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597235"/>
            <a:ext cx="2362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data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The class </a:t>
            </a:r>
            <a:r>
              <a:rPr lang="en-US" sz="2800" b="1" dirty="0"/>
              <a:t>B</a:t>
            </a:r>
            <a:r>
              <a:rPr lang="en-US" sz="2800" b="1" dirty="0" smtClean="0"/>
              <a:t>ook</a:t>
            </a:r>
            <a:r>
              <a:rPr lang="en-US" sz="2800" dirty="0" smtClean="0"/>
              <a:t> contain three data items</a:t>
            </a:r>
          </a:p>
          <a:p>
            <a:pPr lvl="1" eaLnBrk="1" hangingPunct="1"/>
            <a:r>
              <a:rPr lang="en-US" sz="2400" dirty="0" smtClean="0"/>
              <a:t>char name[15];</a:t>
            </a:r>
          </a:p>
          <a:p>
            <a:pPr lvl="1" eaLnBrk="1" hangingPunct="1"/>
            <a:r>
              <a:rPr lang="en-US" sz="2400" dirty="0" err="1" smtClean="0"/>
              <a:t>int</a:t>
            </a:r>
            <a:r>
              <a:rPr lang="en-US" sz="2400" dirty="0" smtClean="0"/>
              <a:t> pages;</a:t>
            </a:r>
          </a:p>
          <a:p>
            <a:pPr lvl="1" eaLnBrk="1" hangingPunct="1"/>
            <a:r>
              <a:rPr lang="en-US" sz="2400" dirty="0" smtClean="0"/>
              <a:t>float price;    </a:t>
            </a:r>
          </a:p>
          <a:p>
            <a:pPr eaLnBrk="1" hangingPunct="1"/>
            <a:r>
              <a:rPr lang="en-US" sz="2800" dirty="0" smtClean="0"/>
              <a:t>There can be any number of data members in a class just as in structure</a:t>
            </a:r>
          </a:p>
          <a:p>
            <a:pPr eaLnBrk="1" hangingPunct="1"/>
            <a:r>
              <a:rPr lang="en-US" sz="2800" dirty="0" smtClean="0"/>
              <a:t>Data member are after the keyword private, so they can be accessed from within the class, but not outside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638800"/>
            <a:ext cx="25273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334000" y="5450718"/>
            <a:ext cx="1219200" cy="838200"/>
            <a:chOff x="7543800" y="5257800"/>
            <a:chExt cx="1219200" cy="8382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7543800" y="5334000"/>
              <a:ext cx="1219200" cy="762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7543800" y="5257800"/>
              <a:ext cx="1219200" cy="8382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86965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Member function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These functions are included in a class</a:t>
            </a:r>
          </a:p>
          <a:p>
            <a:pPr eaLnBrk="1" hangingPunct="1"/>
            <a:r>
              <a:rPr lang="en-US" dirty="0" smtClean="0"/>
              <a:t>There are four member functions in class </a:t>
            </a:r>
            <a:r>
              <a:rPr lang="en-US" b="1" dirty="0"/>
              <a:t>B</a:t>
            </a:r>
            <a:r>
              <a:rPr lang="en-US" b="1" dirty="0" smtClean="0"/>
              <a:t>ook</a:t>
            </a:r>
          </a:p>
          <a:p>
            <a:pPr lvl="1" eaLnBrk="1" hangingPunct="1"/>
            <a:r>
              <a:rPr lang="en-US" dirty="0" err="1" smtClean="0"/>
              <a:t>setName</a:t>
            </a:r>
            <a:r>
              <a:rPr lang="en-US" dirty="0" smtClean="0"/>
              <a:t>(char *n)</a:t>
            </a:r>
          </a:p>
          <a:p>
            <a:pPr lvl="1" eaLnBrk="1" hangingPunct="1"/>
            <a:r>
              <a:rPr lang="en-US" dirty="0" err="1" smtClean="0"/>
              <a:t>setPages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p)</a:t>
            </a:r>
          </a:p>
          <a:p>
            <a:pPr lvl="1" eaLnBrk="1" hangingPunct="1"/>
            <a:r>
              <a:rPr lang="en-US" dirty="0" err="1" smtClean="0"/>
              <a:t>setPrice</a:t>
            </a:r>
            <a:r>
              <a:rPr lang="en-US" dirty="0" smtClean="0"/>
              <a:t>(float p)</a:t>
            </a:r>
          </a:p>
          <a:p>
            <a:pPr lvl="1" eaLnBrk="1" hangingPunct="1"/>
            <a:r>
              <a:rPr lang="en-US" dirty="0" smtClean="0"/>
              <a:t> display()</a:t>
            </a:r>
          </a:p>
          <a:p>
            <a:pPr eaLnBrk="1" hangingPunct="1"/>
            <a:r>
              <a:rPr lang="en-US" dirty="0" smtClean="0"/>
              <a:t>These functions are followed by a keyword public, so they can be accessed outside the class</a:t>
            </a:r>
          </a:p>
        </p:txBody>
      </p:sp>
    </p:spTree>
    <p:extLst>
      <p:ext uri="{BB962C8B-B14F-4D97-AF65-F5344CB8AC3E}">
        <p14:creationId xmlns:p14="http://schemas.microsoft.com/office/powerpoint/2010/main" xmlns="" val="244736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8081</TotalTime>
  <Words>1089</Words>
  <Application>Microsoft Office PowerPoint</Application>
  <PresentationFormat>On-screen Show (4:3)</PresentationFormat>
  <Paragraphs>155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myPresentation1</vt:lpstr>
      <vt:lpstr>CSC241: Object Oriented Programming</vt:lpstr>
      <vt:lpstr>Previous lecture</vt:lpstr>
      <vt:lpstr>Cont.</vt:lpstr>
      <vt:lpstr>Defining a class with member function</vt:lpstr>
      <vt:lpstr>Today’s Lecture</vt:lpstr>
      <vt:lpstr>Member function with parameter</vt:lpstr>
      <vt:lpstr>A book class</vt:lpstr>
      <vt:lpstr>Class data</vt:lpstr>
      <vt:lpstr>Member function</vt:lpstr>
      <vt:lpstr>Class data and member function</vt:lpstr>
      <vt:lpstr>Defining Objects</vt:lpstr>
      <vt:lpstr>Cont.</vt:lpstr>
      <vt:lpstr>Calling Member Functions</vt:lpstr>
      <vt:lpstr>Cont.</vt:lpstr>
      <vt:lpstr>Data members, set and get functions</vt:lpstr>
      <vt:lpstr>Example program – Distance class</vt:lpstr>
      <vt:lpstr>Distance class – data member initialization</vt:lpstr>
      <vt:lpstr>Constructors</vt:lpstr>
      <vt:lpstr>A counter example</vt:lpstr>
      <vt:lpstr>Automatic initialization</vt:lpstr>
      <vt:lpstr>Cont.</vt:lpstr>
      <vt:lpstr>Constructor Name</vt:lpstr>
      <vt:lpstr>Initializer List</vt:lpstr>
      <vt:lpstr>Cont.</vt:lpstr>
      <vt:lpstr>Placing a Class in a Separate File</vt:lpstr>
      <vt:lpstr>Destructors</vt:lpstr>
      <vt:lpstr>Validating Data with set Functions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421</cp:revision>
  <dcterms:created xsi:type="dcterms:W3CDTF">2006-08-16T00:00:00Z</dcterms:created>
  <dcterms:modified xsi:type="dcterms:W3CDTF">2012-09-25T11:48:05Z</dcterms:modified>
</cp:coreProperties>
</file>