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445" r:id="rId2"/>
    <p:sldId id="1096" r:id="rId3"/>
    <p:sldId id="1109" r:id="rId4"/>
    <p:sldId id="1167" r:id="rId5"/>
    <p:sldId id="1168" r:id="rId6"/>
    <p:sldId id="1169" r:id="rId7"/>
    <p:sldId id="1170" r:id="rId8"/>
    <p:sldId id="1171" r:id="rId9"/>
    <p:sldId id="1172" r:id="rId10"/>
    <p:sldId id="1173" r:id="rId11"/>
    <p:sldId id="1174" r:id="rId12"/>
    <p:sldId id="1175" r:id="rId13"/>
    <p:sldId id="1176" r:id="rId14"/>
    <p:sldId id="1177" r:id="rId15"/>
    <p:sldId id="1178" r:id="rId16"/>
    <p:sldId id="1179" r:id="rId17"/>
    <p:sldId id="1180" r:id="rId18"/>
    <p:sldId id="1181" r:id="rId19"/>
    <p:sldId id="1182" r:id="rId20"/>
    <p:sldId id="1183" r:id="rId21"/>
    <p:sldId id="1184" r:id="rId22"/>
    <p:sldId id="1185" r:id="rId23"/>
    <p:sldId id="1186" r:id="rId24"/>
    <p:sldId id="1187" r:id="rId25"/>
    <p:sldId id="1188" r:id="rId26"/>
    <p:sldId id="11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5263" autoAdjust="0"/>
    <p:restoredTop sz="96980" autoAdjust="0"/>
  </p:normalViewPr>
  <p:slideViewPr>
    <p:cSldViewPr>
      <p:cViewPr>
        <p:scale>
          <a:sx n="40" d="100"/>
          <a:sy n="40" d="100"/>
        </p:scale>
        <p:origin x="-1200" y="-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rogram/example1.cp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program/example2.cp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program/example2.cp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program/file_write_example01.cp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program/file_read_example01.cp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program/string_read_write.cp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</a:t>
            </a:r>
            <a:r>
              <a:rPr lang="en-US" b="1" dirty="0" smtClean="0">
                <a:solidFill>
                  <a:schemeClr val="tx1"/>
                </a:solidFill>
              </a:rPr>
              <a:t>31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os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base class </a:t>
            </a:r>
            <a:r>
              <a:rPr lang="en-US" dirty="0"/>
              <a:t>of all the stream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It contains </a:t>
            </a:r>
            <a:r>
              <a:rPr lang="en-US" dirty="0"/>
              <a:t>the majority of the </a:t>
            </a:r>
            <a:r>
              <a:rPr lang="en-US" dirty="0" smtClean="0"/>
              <a:t>features to </a:t>
            </a:r>
            <a:r>
              <a:rPr lang="en-US" dirty="0"/>
              <a:t>operate C++ </a:t>
            </a:r>
            <a:r>
              <a:rPr lang="en-US" dirty="0" smtClean="0"/>
              <a:t>streams</a:t>
            </a:r>
          </a:p>
          <a:p>
            <a:r>
              <a:rPr lang="en-US" dirty="0" smtClean="0"/>
              <a:t>Three </a:t>
            </a:r>
            <a:r>
              <a:rPr lang="en-US" dirty="0"/>
              <a:t>most important features </a:t>
            </a:r>
            <a:r>
              <a:rPr lang="en-US" dirty="0" smtClean="0"/>
              <a:t>are</a:t>
            </a:r>
          </a:p>
          <a:p>
            <a:pPr lvl="1"/>
            <a:r>
              <a:rPr lang="en-US" dirty="0" smtClean="0"/>
              <a:t>Formatting flags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rror-status </a:t>
            </a:r>
            <a:r>
              <a:rPr lang="en-US" dirty="0"/>
              <a:t>flags, </a:t>
            </a:r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/>
              <a:t>operation </a:t>
            </a:r>
            <a:r>
              <a:rPr lang="en-US" dirty="0" smtClean="0"/>
              <a:t>mode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18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Formatting </a:t>
            </a:r>
            <a:r>
              <a:rPr lang="en-US" b="1" dirty="0" smtClean="0"/>
              <a:t>Flags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</a:t>
            </a:r>
            <a:r>
              <a:rPr lang="en-US" dirty="0"/>
              <a:t>set of </a:t>
            </a:r>
            <a:r>
              <a:rPr lang="en-US" dirty="0" smtClean="0"/>
              <a:t>flag </a:t>
            </a:r>
            <a:r>
              <a:rPr lang="en-US" dirty="0"/>
              <a:t>in </a:t>
            </a:r>
            <a:r>
              <a:rPr lang="en-US" dirty="0" err="1" smtClean="0"/>
              <a:t>ios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Flags </a:t>
            </a:r>
            <a:r>
              <a:rPr lang="en-US" dirty="0"/>
              <a:t>act as on/off </a:t>
            </a:r>
            <a:r>
              <a:rPr lang="en-US" dirty="0" smtClean="0"/>
              <a:t>switches </a:t>
            </a:r>
            <a:r>
              <a:rPr lang="en-US" dirty="0"/>
              <a:t>that </a:t>
            </a:r>
            <a:r>
              <a:rPr lang="en-US" dirty="0" smtClean="0"/>
              <a:t>specify various </a:t>
            </a:r>
            <a:r>
              <a:rPr lang="en-US" dirty="0"/>
              <a:t>aspects of input and output format and </a:t>
            </a:r>
            <a:r>
              <a:rPr lang="en-US" dirty="0" smtClean="0"/>
              <a:t>operation</a:t>
            </a:r>
          </a:p>
          <a:p>
            <a:r>
              <a:rPr lang="en-US" dirty="0"/>
              <a:t>All the flags can be </a:t>
            </a:r>
            <a:r>
              <a:rPr lang="en-US" dirty="0" smtClean="0"/>
              <a:t>set using </a:t>
            </a:r>
            <a:r>
              <a:rPr lang="en-US" dirty="0"/>
              <a:t>the </a:t>
            </a:r>
            <a:r>
              <a:rPr lang="en-US" dirty="0" err="1"/>
              <a:t>setf</a:t>
            </a:r>
            <a:r>
              <a:rPr lang="en-US" dirty="0"/>
              <a:t>() and </a:t>
            </a:r>
            <a:r>
              <a:rPr lang="en-US" dirty="0" err="1"/>
              <a:t>unsetf</a:t>
            </a:r>
            <a:r>
              <a:rPr lang="en-US" dirty="0"/>
              <a:t>() </a:t>
            </a:r>
            <a:r>
              <a:rPr lang="en-US" dirty="0" err="1"/>
              <a:t>ios</a:t>
            </a:r>
            <a:r>
              <a:rPr lang="en-US" dirty="0"/>
              <a:t> member </a:t>
            </a:r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917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60" y="332514"/>
            <a:ext cx="8983640" cy="644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03725" y="0"/>
            <a:ext cx="3385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err="1"/>
              <a:t>ios</a:t>
            </a:r>
            <a:r>
              <a:rPr lang="en-US" sz="3200" u="sng" dirty="0"/>
              <a:t> </a:t>
            </a:r>
            <a:r>
              <a:rPr lang="en-US" sz="3200" u="sng" dirty="0" smtClean="0"/>
              <a:t>formatting </a:t>
            </a:r>
            <a:r>
              <a:rPr lang="en-US" sz="3200" u="sng" dirty="0"/>
              <a:t>f</a:t>
            </a:r>
            <a:r>
              <a:rPr lang="en-US" sz="3200" u="sng" dirty="0" smtClean="0"/>
              <a:t>lags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xmlns="" val="6013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209800"/>
          </a:xfrm>
        </p:spPr>
        <p:txBody>
          <a:bodyPr/>
          <a:lstStyle/>
          <a:p>
            <a:r>
              <a:rPr lang="en-US" dirty="0" smtClean="0"/>
              <a:t>All flag are the member of </a:t>
            </a:r>
            <a:r>
              <a:rPr lang="en-US" dirty="0" err="1" smtClean="0"/>
              <a:t>ios</a:t>
            </a:r>
            <a:r>
              <a:rPr lang="en-US" dirty="0" smtClean="0"/>
              <a:t> class so they can be access using scope resolution operator</a:t>
            </a:r>
          </a:p>
          <a:p>
            <a:pPr lvl="1"/>
            <a:r>
              <a:rPr lang="en-US" dirty="0" err="1"/>
              <a:t>ios</a:t>
            </a:r>
            <a:r>
              <a:rPr lang="en-US" dirty="0"/>
              <a:t>::</a:t>
            </a:r>
            <a:r>
              <a:rPr lang="en-US" dirty="0" err="1" smtClean="0"/>
              <a:t>skipws</a:t>
            </a:r>
            <a:endParaRPr lang="en-US" dirty="0" smtClean="0"/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5488" y="3573440"/>
            <a:ext cx="419100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/>
              <a:t>float x = 18.0; </a:t>
            </a:r>
          </a:p>
          <a:p>
            <a:r>
              <a:rPr lang="en-US" sz="2800" dirty="0" err="1" smtClean="0"/>
              <a:t>cout</a:t>
            </a:r>
            <a:r>
              <a:rPr lang="en-US" sz="2800" dirty="0"/>
              <a:t>&lt;&lt; x &lt;&lt; </a:t>
            </a:r>
            <a:r>
              <a:rPr lang="en-US" sz="2800" dirty="0" err="1"/>
              <a:t>endl</a:t>
            </a:r>
            <a:r>
              <a:rPr lang="en-US" sz="2800" dirty="0"/>
              <a:t>; </a:t>
            </a:r>
            <a:r>
              <a:rPr lang="en-US" sz="2800" dirty="0" err="1" smtClean="0"/>
              <a:t>cout.setf</a:t>
            </a:r>
            <a:r>
              <a:rPr lang="en-US" sz="2800" dirty="0" smtClean="0"/>
              <a:t>(</a:t>
            </a:r>
            <a:r>
              <a:rPr lang="en-US" sz="2800" dirty="0" err="1" smtClean="0"/>
              <a:t>ios</a:t>
            </a:r>
            <a:r>
              <a:rPr lang="en-US" sz="2800" dirty="0"/>
              <a:t>::</a:t>
            </a:r>
            <a:r>
              <a:rPr lang="en-US" sz="2800" dirty="0" err="1"/>
              <a:t>showpoint</a:t>
            </a:r>
            <a:r>
              <a:rPr lang="en-US" sz="2800" dirty="0"/>
              <a:t>); </a:t>
            </a:r>
          </a:p>
          <a:p>
            <a:r>
              <a:rPr lang="en-US" sz="2800" dirty="0" err="1" smtClean="0"/>
              <a:t>cout</a:t>
            </a:r>
            <a:r>
              <a:rPr lang="en-US" sz="2800" dirty="0"/>
              <a:t>&lt;&lt; x &lt;&lt; </a:t>
            </a:r>
            <a:r>
              <a:rPr lang="en-US" sz="2800" dirty="0" err="1"/>
              <a:t>endl</a:t>
            </a:r>
            <a:r>
              <a:rPr lang="en-US" sz="2800" dirty="0" smtClean="0"/>
              <a:t>;    </a:t>
            </a:r>
            <a:r>
              <a:rPr lang="en-US" sz="2800" dirty="0" err="1" smtClean="0"/>
              <a:t>cout.setf</a:t>
            </a:r>
            <a:r>
              <a:rPr lang="en-US" sz="2800" dirty="0" smtClean="0"/>
              <a:t>(</a:t>
            </a:r>
            <a:r>
              <a:rPr lang="en-US" sz="2800" dirty="0" err="1" smtClean="0"/>
              <a:t>ios</a:t>
            </a:r>
            <a:r>
              <a:rPr lang="en-US" sz="2800" dirty="0"/>
              <a:t>::scientific);</a:t>
            </a:r>
          </a:p>
          <a:p>
            <a:r>
              <a:rPr lang="en-US" sz="2800" dirty="0" err="1" smtClean="0"/>
              <a:t>cout</a:t>
            </a:r>
            <a:r>
              <a:rPr lang="en-US" sz="2800" dirty="0"/>
              <a:t>&lt;&lt; x &lt;&lt; 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6629400" y="5801856"/>
            <a:ext cx="2133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57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os</a:t>
            </a:r>
            <a:r>
              <a:rPr lang="en-US" dirty="0" smtClean="0"/>
              <a:t> manipulators / 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Manipulators are formatting instructions inserted directly into a </a:t>
            </a:r>
            <a:r>
              <a:rPr lang="en-US" dirty="0" smtClean="0"/>
              <a:t>stream</a:t>
            </a:r>
            <a:endParaRPr lang="en-US" dirty="0"/>
          </a:p>
          <a:p>
            <a:pPr lvl="1"/>
            <a:r>
              <a:rPr lang="en-US" dirty="0" err="1" smtClean="0"/>
              <a:t>endl</a:t>
            </a:r>
            <a:endParaRPr lang="en-US" dirty="0" smtClean="0"/>
          </a:p>
          <a:p>
            <a:pPr lvl="1"/>
            <a:r>
              <a:rPr lang="en-US" dirty="0" err="1" smtClean="0"/>
              <a:t>setw</a:t>
            </a:r>
            <a:r>
              <a:rPr lang="en-US" dirty="0" smtClean="0"/>
              <a:t>(int)</a:t>
            </a:r>
            <a:endParaRPr lang="en-US" dirty="0"/>
          </a:p>
          <a:p>
            <a:r>
              <a:rPr lang="en-US" dirty="0" smtClean="0"/>
              <a:t>Functions can </a:t>
            </a:r>
            <a:r>
              <a:rPr lang="en-US" dirty="0"/>
              <a:t>use to set the formatting flags </a:t>
            </a:r>
            <a:r>
              <a:rPr lang="en-US" dirty="0" smtClean="0"/>
              <a:t>and perform </a:t>
            </a:r>
            <a:r>
              <a:rPr lang="en-US" dirty="0"/>
              <a:t>other </a:t>
            </a:r>
            <a:r>
              <a:rPr lang="en-US" dirty="0" smtClean="0"/>
              <a:t>tasks</a:t>
            </a:r>
          </a:p>
          <a:p>
            <a:pPr lvl="1"/>
            <a:r>
              <a:rPr lang="en-US" dirty="0"/>
              <a:t>width(w);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400800" y="5372100"/>
            <a:ext cx="2133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45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istream</a:t>
            </a:r>
            <a:r>
              <a:rPr lang="en-US" dirty="0"/>
              <a:t>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It is </a:t>
            </a:r>
            <a:r>
              <a:rPr lang="en-US" dirty="0"/>
              <a:t>derived from </a:t>
            </a:r>
            <a:r>
              <a:rPr lang="en-US" dirty="0" err="1"/>
              <a:t>ios</a:t>
            </a:r>
            <a:r>
              <a:rPr lang="en-US" dirty="0"/>
              <a:t>, performs input-specific activities, or </a:t>
            </a:r>
            <a:r>
              <a:rPr lang="en-US" dirty="0" smtClean="0"/>
              <a:t>extraction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7736491"/>
              </p:ext>
            </p:extLst>
          </p:nvPr>
        </p:nvGraphicFramePr>
        <p:xfrm>
          <a:off x="838200" y="2849880"/>
          <a:ext cx="7620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561975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endParaRPr lang="en-US" sz="2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US" sz="2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Formatted extraction for all basic (and overloaded) types.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get(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Extract one character into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ch.</a:t>
                      </a:r>
                      <a:endParaRPr 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get(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Extract characters into array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until ‘\n’.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get(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MAX)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Extract up to MAX characters into array.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884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ostream</a:t>
            </a:r>
            <a:r>
              <a:rPr lang="en-US" dirty="0"/>
              <a:t>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handles </a:t>
            </a:r>
            <a:r>
              <a:rPr lang="en-US" dirty="0"/>
              <a:t>output or insertion activities.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2978938"/>
              </p:ext>
            </p:extLst>
          </p:nvPr>
        </p:nvGraphicFramePr>
        <p:xfrm>
          <a:off x="838200" y="2468880"/>
          <a:ext cx="7620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561975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endParaRPr lang="en-US" sz="2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US" sz="2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Formatted insertion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basic (and overloaded) types.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put(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 character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stream.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flush()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Flush buffer contents and insert newline.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write(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SIZE)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 SIZE characters from array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file.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90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Predefined Stream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cin</a:t>
            </a:r>
            <a:endParaRPr lang="en-US" b="1" dirty="0"/>
          </a:p>
          <a:p>
            <a:r>
              <a:rPr lang="en-US" b="1" dirty="0" err="1" smtClean="0"/>
              <a:t>cout</a:t>
            </a:r>
            <a:endParaRPr lang="en-US" b="1" dirty="0" smtClean="0"/>
          </a:p>
          <a:p>
            <a:r>
              <a:rPr lang="en-US" b="1" dirty="0" err="1"/>
              <a:t>cerr</a:t>
            </a:r>
            <a:r>
              <a:rPr lang="en-US" dirty="0"/>
              <a:t>, an object of </a:t>
            </a:r>
            <a:r>
              <a:rPr lang="en-US" dirty="0" err="1"/>
              <a:t>ostream_withassign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error </a:t>
            </a:r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displayed output immediately</a:t>
            </a:r>
            <a:r>
              <a:rPr lang="en-US" dirty="0"/>
              <a:t>, rather than being buffered, as </a:t>
            </a:r>
            <a:r>
              <a:rPr lang="en-US" sz="2400" dirty="0" err="1"/>
              <a:t>cout</a:t>
            </a:r>
            <a:r>
              <a:rPr lang="en-US" sz="2400" dirty="0"/>
              <a:t> </a:t>
            </a:r>
            <a:r>
              <a:rPr lang="en-US" dirty="0" smtClean="0"/>
              <a:t>is</a:t>
            </a:r>
          </a:p>
          <a:p>
            <a:r>
              <a:rPr lang="en-US" b="1" dirty="0" smtClean="0"/>
              <a:t>clog</a:t>
            </a:r>
            <a:r>
              <a:rPr lang="en-US" dirty="0"/>
              <a:t>, an object of </a:t>
            </a:r>
            <a:r>
              <a:rPr lang="en-US" dirty="0" err="1"/>
              <a:t>ostream_withassign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for log messages</a:t>
            </a:r>
            <a:endParaRPr lang="en-US" dirty="0"/>
          </a:p>
          <a:p>
            <a:pPr lvl="1"/>
            <a:r>
              <a:rPr lang="en-US" dirty="0"/>
              <a:t>its output is </a:t>
            </a:r>
            <a:r>
              <a:rPr lang="en-US" dirty="0" smtClean="0"/>
              <a:t>buffered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9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Stream </a:t>
            </a:r>
            <a:r>
              <a:rPr lang="en-US" b="1" dirty="0" smtClean="0"/>
              <a:t>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approach assumes that nothing will go wrong </a:t>
            </a:r>
            <a:r>
              <a:rPr lang="en-US" dirty="0" smtClean="0"/>
              <a:t>during the </a:t>
            </a:r>
            <a:r>
              <a:rPr lang="en-US" dirty="0"/>
              <a:t>I/O </a:t>
            </a:r>
            <a:r>
              <a:rPr lang="en-US" dirty="0" smtClean="0"/>
              <a:t>process</a:t>
            </a:r>
          </a:p>
          <a:p>
            <a:r>
              <a:rPr lang="en-US" dirty="0"/>
              <a:t>This isn’t always the </a:t>
            </a:r>
            <a:r>
              <a:rPr lang="en-US" dirty="0" smtClean="0"/>
              <a:t>case </a:t>
            </a:r>
          </a:p>
          <a:p>
            <a:r>
              <a:rPr lang="en-US" dirty="0" smtClean="0"/>
              <a:t>What </a:t>
            </a:r>
            <a:r>
              <a:rPr lang="en-US" dirty="0"/>
              <a:t>happens if a </a:t>
            </a:r>
            <a:r>
              <a:rPr lang="en-US" dirty="0" smtClean="0"/>
              <a:t>user enters </a:t>
            </a:r>
            <a:r>
              <a:rPr lang="en-US" dirty="0"/>
              <a:t>the string “nine” instead of the integer </a:t>
            </a:r>
            <a:r>
              <a:rPr lang="en-US" dirty="0" smtClean="0"/>
              <a:t>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58459" y="1219200"/>
            <a:ext cx="4423341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</a:rPr>
              <a:t>c</a:t>
            </a:r>
            <a:r>
              <a:rPr lang="en-US" sz="2800" b="1" dirty="0" err="1" smtClean="0">
                <a:solidFill>
                  <a:schemeClr val="tx1"/>
                </a:solidFill>
              </a:rPr>
              <a:t>out</a:t>
            </a:r>
            <a:r>
              <a:rPr lang="en-US" sz="2800" b="1" dirty="0" smtClean="0">
                <a:solidFill>
                  <a:schemeClr val="tx1"/>
                </a:solidFill>
              </a:rPr>
              <a:t>&lt;&lt;”Enter a number”;</a:t>
            </a: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cin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&gt;&gt; </a:t>
            </a:r>
            <a:r>
              <a:rPr lang="en-US" sz="2800" b="1" dirty="0" err="1" smtClean="0">
                <a:solidFill>
                  <a:schemeClr val="tx1"/>
                </a:solidFill>
              </a:rPr>
              <a:t>var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56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Error-Status </a:t>
            </a:r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447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tream </a:t>
            </a:r>
            <a:r>
              <a:rPr lang="en-US" dirty="0"/>
              <a:t>error-status flags </a:t>
            </a:r>
            <a:r>
              <a:rPr lang="en-US" dirty="0" smtClean="0"/>
              <a:t>reports </a:t>
            </a:r>
            <a:r>
              <a:rPr lang="en-US" dirty="0"/>
              <a:t>errors that occurred </a:t>
            </a:r>
            <a:r>
              <a:rPr lang="en-US" dirty="0" smtClean="0"/>
              <a:t>in an </a:t>
            </a:r>
            <a:r>
              <a:rPr lang="en-US" dirty="0"/>
              <a:t>input or output </a:t>
            </a:r>
            <a:r>
              <a:rPr lang="en-US" dirty="0" smtClean="0"/>
              <a:t>operation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729064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6400800" y="5638800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7240" y="5648980"/>
            <a:ext cx="2997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Inputting Numbers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5378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895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A linked list data storage class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78608" y="2068776"/>
            <a:ext cx="1485900" cy="1017896"/>
            <a:chOff x="3848100" y="3186752"/>
            <a:chExt cx="1485900" cy="1017896"/>
          </a:xfrm>
        </p:grpSpPr>
        <p:sp>
          <p:nvSpPr>
            <p:cNvPr id="7" name="Rectangle 6"/>
            <p:cNvSpPr/>
            <p:nvPr/>
          </p:nvSpPr>
          <p:spPr>
            <a:xfrm>
              <a:off x="46482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624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57700" y="3192440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ptr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48100" y="3186752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38600" y="2063088"/>
            <a:ext cx="1485900" cy="1017896"/>
            <a:chOff x="3848100" y="3186752"/>
            <a:chExt cx="1485900" cy="1017896"/>
          </a:xfrm>
        </p:grpSpPr>
        <p:sp>
          <p:nvSpPr>
            <p:cNvPr id="12" name="Rectangle 11"/>
            <p:cNvSpPr/>
            <p:nvPr/>
          </p:nvSpPr>
          <p:spPr>
            <a:xfrm>
              <a:off x="46482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624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57700" y="3192440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ptr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48100" y="3186752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76900" y="2063088"/>
            <a:ext cx="1485900" cy="1017896"/>
            <a:chOff x="3848100" y="3186752"/>
            <a:chExt cx="1485900" cy="1017896"/>
          </a:xfrm>
        </p:grpSpPr>
        <p:sp>
          <p:nvSpPr>
            <p:cNvPr id="17" name="Rectangle 16"/>
            <p:cNvSpPr/>
            <p:nvPr/>
          </p:nvSpPr>
          <p:spPr>
            <a:xfrm>
              <a:off x="46482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624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57700" y="3192440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ptr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8100" y="3186752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53300" y="2057400"/>
            <a:ext cx="1485900" cy="1017896"/>
            <a:chOff x="3848100" y="3186752"/>
            <a:chExt cx="1485900" cy="1017896"/>
          </a:xfrm>
        </p:grpSpPr>
        <p:sp>
          <p:nvSpPr>
            <p:cNvPr id="22" name="Rectangle 21"/>
            <p:cNvSpPr/>
            <p:nvPr/>
          </p:nvSpPr>
          <p:spPr>
            <a:xfrm>
              <a:off x="46482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624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57700" y="3192440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ptr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48100" y="3186752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>
            <a:off x="3435256" y="2801772"/>
            <a:ext cx="731292" cy="568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73556" y="2811440"/>
            <a:ext cx="731292" cy="568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36308" y="2813712"/>
            <a:ext cx="731292" cy="568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84498" y="2514600"/>
            <a:ext cx="1349990" cy="566384"/>
            <a:chOff x="255898" y="3145808"/>
            <a:chExt cx="1349990" cy="566384"/>
          </a:xfrm>
        </p:grpSpPr>
        <p:sp>
          <p:nvSpPr>
            <p:cNvPr id="30" name="Rectangle 29"/>
            <p:cNvSpPr/>
            <p:nvPr/>
          </p:nvSpPr>
          <p:spPr>
            <a:xfrm>
              <a:off x="255898" y="3145808"/>
              <a:ext cx="762324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ptr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20088" y="3165144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1676400" y="2805752"/>
            <a:ext cx="731292" cy="568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1000" y="3810000"/>
            <a:ext cx="31253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template&lt;class TYPE</a:t>
            </a:r>
            <a:r>
              <a:rPr lang="en-US" sz="2400" dirty="0" smtClean="0"/>
              <a:t>&gt;</a:t>
            </a:r>
          </a:p>
          <a:p>
            <a:r>
              <a:rPr lang="en-US" sz="2400" dirty="0" err="1"/>
              <a:t>struct</a:t>
            </a:r>
            <a:r>
              <a:rPr lang="en-US" sz="2400" dirty="0"/>
              <a:t> </a:t>
            </a:r>
            <a:r>
              <a:rPr lang="en-US" sz="2400" dirty="0" smtClean="0"/>
              <a:t>Node </a:t>
            </a:r>
          </a:p>
          <a:p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TYPE </a:t>
            </a:r>
            <a:r>
              <a:rPr lang="en-US" sz="2400" dirty="0"/>
              <a:t>data; </a:t>
            </a:r>
          </a:p>
          <a:p>
            <a:r>
              <a:rPr lang="en-US" sz="2400" dirty="0" smtClean="0"/>
              <a:t>    Node* </a:t>
            </a:r>
            <a:r>
              <a:rPr lang="en-US" sz="2400" dirty="0"/>
              <a:t>next; </a:t>
            </a:r>
          </a:p>
          <a:p>
            <a:r>
              <a:rPr lang="en-US" sz="2400" dirty="0"/>
              <a:t>};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99697" y="3429000"/>
            <a:ext cx="3390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template&lt;class TYPE</a:t>
            </a:r>
            <a:r>
              <a:rPr lang="en-US" sz="2400" dirty="0" smtClean="0"/>
              <a:t>&gt;</a:t>
            </a:r>
            <a:endParaRPr lang="en-US" sz="2400" dirty="0"/>
          </a:p>
          <a:p>
            <a:r>
              <a:rPr lang="en-US" sz="2400" dirty="0"/>
              <a:t>class </a:t>
            </a:r>
            <a:r>
              <a:rPr lang="en-US" sz="2400" dirty="0" err="1" smtClean="0"/>
              <a:t>linklist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private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  Node&lt;TYPE</a:t>
            </a:r>
            <a:r>
              <a:rPr lang="en-US" sz="2400" dirty="0"/>
              <a:t>&gt;* first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public:      </a:t>
            </a:r>
          </a:p>
          <a:p>
            <a:r>
              <a:rPr lang="en-US" sz="2400" dirty="0" smtClean="0"/>
              <a:t>      void </a:t>
            </a:r>
            <a:r>
              <a:rPr lang="en-US" sz="2400" dirty="0" err="1"/>
              <a:t>additem</a:t>
            </a:r>
            <a:r>
              <a:rPr lang="en-US" sz="2400" dirty="0"/>
              <a:t>(TYPE d</a:t>
            </a:r>
            <a:r>
              <a:rPr lang="en-US" sz="2400" dirty="0" smtClean="0"/>
              <a:t>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void del(); </a:t>
            </a:r>
            <a:endParaRPr lang="en-US" sz="2400" dirty="0"/>
          </a:p>
          <a:p>
            <a:r>
              <a:rPr lang="en-US" sz="2400" dirty="0" smtClean="0"/>
              <a:t>      void </a:t>
            </a:r>
            <a:r>
              <a:rPr lang="en-US" sz="2400" dirty="0"/>
              <a:t>display(); </a:t>
            </a:r>
          </a:p>
          <a:p>
            <a:r>
              <a:rPr lang="en-US" sz="2400" dirty="0" smtClean="0"/>
              <a:t>};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Disk File I/O with </a:t>
            </a:r>
            <a:r>
              <a:rPr lang="en-US" b="1" dirty="0" smtClean="0"/>
              <a:t>Streams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Disk I/O stream are</a:t>
            </a:r>
          </a:p>
          <a:p>
            <a:pPr lvl="1"/>
            <a:r>
              <a:rPr lang="en-US" dirty="0" err="1" smtClean="0"/>
              <a:t>ifstream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input </a:t>
            </a:r>
          </a:p>
          <a:p>
            <a:pPr lvl="1"/>
            <a:r>
              <a:rPr lang="en-US" dirty="0" err="1" smtClean="0"/>
              <a:t>fstream</a:t>
            </a:r>
            <a:r>
              <a:rPr lang="en-US" dirty="0" smtClean="0"/>
              <a:t> </a:t>
            </a:r>
            <a:r>
              <a:rPr lang="en-US" dirty="0"/>
              <a:t>for both input and </a:t>
            </a:r>
            <a:r>
              <a:rPr lang="en-US" dirty="0" smtClean="0"/>
              <a:t>output</a:t>
            </a:r>
          </a:p>
          <a:p>
            <a:pPr lvl="1"/>
            <a:r>
              <a:rPr lang="en-US" dirty="0" err="1" smtClean="0"/>
              <a:t>ofstream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output</a:t>
            </a:r>
          </a:p>
          <a:p>
            <a:r>
              <a:rPr lang="en-US" dirty="0" smtClean="0"/>
              <a:t>These classes are declared in FSTREAM header file</a:t>
            </a:r>
          </a:p>
          <a:p>
            <a:r>
              <a:rPr lang="en-US" dirty="0" smtClean="0"/>
              <a:t>Objects of these classes can be associated with disk files, that use member functions to read and write to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2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Formatted File </a:t>
            </a:r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/>
              <a:t>In formatted I/O, numbers are stored on disk as a series of </a:t>
            </a:r>
            <a:r>
              <a:rPr lang="en-US" dirty="0" smtClean="0"/>
              <a:t>characters</a:t>
            </a:r>
            <a:endParaRPr lang="en-US" dirty="0"/>
          </a:p>
          <a:p>
            <a:r>
              <a:rPr lang="en-US" dirty="0" smtClean="0"/>
              <a:t>896.026 take 7 bytes instead of 4-byte</a:t>
            </a:r>
            <a:endParaRPr lang="en-US" dirty="0"/>
          </a:p>
          <a:p>
            <a:r>
              <a:rPr lang="en-US" dirty="0"/>
              <a:t>This </a:t>
            </a:r>
            <a:r>
              <a:rPr lang="en-US" dirty="0" smtClean="0"/>
              <a:t>is inefficient </a:t>
            </a:r>
            <a:r>
              <a:rPr lang="en-US" dirty="0"/>
              <a:t>for numbers with many </a:t>
            </a:r>
            <a:r>
              <a:rPr lang="en-US" dirty="0" smtClean="0"/>
              <a:t>digits</a:t>
            </a:r>
          </a:p>
          <a:p>
            <a:r>
              <a:rPr lang="en-US" dirty="0" smtClean="0"/>
              <a:t>But it is easy to implement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0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286000"/>
          </a:xfrm>
        </p:spPr>
        <p:txBody>
          <a:bodyPr/>
          <a:lstStyle/>
          <a:p>
            <a:r>
              <a:rPr lang="en-US" dirty="0" smtClean="0"/>
              <a:t>We can write characters, integers, double</a:t>
            </a:r>
            <a:r>
              <a:rPr lang="en-US" dirty="0"/>
              <a:t>, and </a:t>
            </a:r>
            <a:r>
              <a:rPr lang="en-US" dirty="0" smtClean="0"/>
              <a:t>string to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disk </a:t>
            </a:r>
            <a:r>
              <a:rPr lang="en-US" dirty="0" smtClean="0"/>
              <a:t>file</a:t>
            </a:r>
          </a:p>
          <a:p>
            <a:r>
              <a:rPr lang="en-US" dirty="0" err="1"/>
              <a:t>ofstream</a:t>
            </a:r>
            <a:r>
              <a:rPr lang="en-US" dirty="0"/>
              <a:t> </a:t>
            </a:r>
            <a:r>
              <a:rPr lang="en-US" dirty="0" err="1"/>
              <a:t>outfile</a:t>
            </a:r>
            <a:r>
              <a:rPr lang="en-US" dirty="0"/>
              <a:t>(“fdata.txt”);</a:t>
            </a:r>
          </a:p>
          <a:p>
            <a:r>
              <a:rPr lang="en-US" dirty="0" err="1"/>
              <a:t>outfile</a:t>
            </a:r>
            <a:r>
              <a:rPr lang="en-US" dirty="0"/>
              <a:t> &lt;&lt;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400800" y="4267200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2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ifstream</a:t>
            </a:r>
            <a:r>
              <a:rPr lang="en-US" dirty="0" smtClean="0"/>
              <a:t> </a:t>
            </a:r>
            <a:r>
              <a:rPr lang="en-US" dirty="0" err="1"/>
              <a:t>infile</a:t>
            </a:r>
            <a:r>
              <a:rPr lang="en-US" dirty="0"/>
              <a:t>(“fdata.txt”);</a:t>
            </a:r>
          </a:p>
          <a:p>
            <a:r>
              <a:rPr lang="en-US" dirty="0"/>
              <a:t>The file is </a:t>
            </a:r>
            <a:r>
              <a:rPr lang="en-US" dirty="0" smtClean="0"/>
              <a:t>opened </a:t>
            </a:r>
            <a:r>
              <a:rPr lang="en-US" dirty="0"/>
              <a:t>when the object is </a:t>
            </a:r>
            <a:r>
              <a:rPr lang="en-US" dirty="0" smtClean="0"/>
              <a:t>created </a:t>
            </a:r>
          </a:p>
          <a:p>
            <a:r>
              <a:rPr lang="en-US" dirty="0" smtClean="0"/>
              <a:t>We </a:t>
            </a:r>
            <a:r>
              <a:rPr lang="en-US" dirty="0"/>
              <a:t>can then </a:t>
            </a:r>
            <a:r>
              <a:rPr lang="en-US" dirty="0" smtClean="0"/>
              <a:t>read from </a:t>
            </a:r>
            <a:r>
              <a:rPr lang="en-US" dirty="0"/>
              <a:t>it using the extraction (&gt;&gt;) </a:t>
            </a:r>
            <a:r>
              <a:rPr lang="en-US" dirty="0" smtClean="0"/>
              <a:t>operator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/>
              <a:t>infile </a:t>
            </a:r>
            <a:r>
              <a:rPr lang="pl-PL" dirty="0"/>
              <a:t>&gt;&gt; ch &gt;&gt; j &gt;&gt; d &gt;&gt; str1 &gt;&gt; str2;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415585" y="5029200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64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Strings with Embedded </a:t>
            </a:r>
            <a:r>
              <a:rPr lang="en-US" dirty="0" smtClean="0"/>
              <a:t>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Such read operation would not work with string have blank space</a:t>
            </a:r>
          </a:p>
          <a:p>
            <a:r>
              <a:rPr lang="en-US" dirty="0" smtClean="0"/>
              <a:t>To handle such string</a:t>
            </a:r>
          </a:p>
          <a:p>
            <a:pPr lvl="1"/>
            <a:r>
              <a:rPr lang="en-US" dirty="0"/>
              <a:t>specific delimiter character after each string must be written</a:t>
            </a:r>
          </a:p>
          <a:p>
            <a:pPr lvl="1"/>
            <a:r>
              <a:rPr lang="en-US" dirty="0"/>
              <a:t>use the </a:t>
            </a:r>
            <a:r>
              <a:rPr lang="en-US" dirty="0" err="1"/>
              <a:t>getline</a:t>
            </a:r>
            <a:r>
              <a:rPr lang="en-US" dirty="0"/>
              <a:t>()function, rather than the extraction operator, to </a:t>
            </a:r>
            <a:r>
              <a:rPr lang="en-US" dirty="0" smtClean="0"/>
              <a:t>read</a:t>
            </a:r>
          </a:p>
          <a:p>
            <a:r>
              <a:rPr lang="en-US" dirty="0" smtClean="0"/>
              <a:t>Such scheme require that all line in file terminate at \n character</a:t>
            </a:r>
          </a:p>
          <a:p>
            <a:r>
              <a:rPr lang="en-US" dirty="0" smtClean="0"/>
              <a:t>Don not work with random text file</a:t>
            </a: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604948" y="5903225"/>
            <a:ext cx="213701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20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Detecting End-of-File</a:t>
            </a:r>
          </a:p>
          <a:p>
            <a:pPr lvl="1"/>
            <a:r>
              <a:rPr lang="en-US" sz="3200" dirty="0"/>
              <a:t>while( !</a:t>
            </a:r>
            <a:r>
              <a:rPr lang="en-US" sz="3200" dirty="0" err="1"/>
              <a:t>infile.eof</a:t>
            </a:r>
            <a:r>
              <a:rPr lang="en-US" sz="3200" dirty="0"/>
              <a:t>() 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w</a:t>
            </a:r>
            <a:r>
              <a:rPr lang="en-US" sz="3200" dirty="0" smtClean="0"/>
              <a:t>hile( </a:t>
            </a:r>
            <a:r>
              <a:rPr lang="en-US" sz="3200" dirty="0" err="1" smtClean="0"/>
              <a:t>infile</a:t>
            </a:r>
            <a:r>
              <a:rPr lang="en-US" sz="3200" dirty="0" smtClean="0"/>
              <a:t>)</a:t>
            </a:r>
          </a:p>
          <a:p>
            <a:pPr lvl="2"/>
            <a:r>
              <a:rPr lang="en-US" sz="2800" dirty="0" smtClean="0"/>
              <a:t>Checking the stream object directly</a:t>
            </a:r>
          </a:p>
          <a:p>
            <a:pPr lvl="2"/>
            <a:r>
              <a:rPr lang="en-US" sz="2800" dirty="0" smtClean="0"/>
              <a:t>It check for any error condition including EOF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206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0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0059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Stream and classes</a:t>
            </a:r>
          </a:p>
          <a:p>
            <a:pPr marL="742950" lvl="2" indent="-342900"/>
            <a:r>
              <a:rPr lang="en-US" sz="2800" dirty="0" smtClean="0"/>
              <a:t>Input and Output stream</a:t>
            </a:r>
          </a:p>
          <a:p>
            <a:pPr marL="742950" lvl="2" indent="-342900"/>
            <a:r>
              <a:rPr lang="en-US" sz="2800" dirty="0" err="1"/>
              <a:t>i</a:t>
            </a:r>
            <a:r>
              <a:rPr lang="en-US" sz="2800" dirty="0" err="1" smtClean="0"/>
              <a:t>ostream</a:t>
            </a:r>
            <a:r>
              <a:rPr lang="en-US" sz="2800" dirty="0" smtClean="0"/>
              <a:t> class </a:t>
            </a:r>
          </a:p>
          <a:p>
            <a:pPr marL="742950" lvl="2" indent="-342900"/>
            <a:r>
              <a:rPr lang="en-US" sz="2800" dirty="0" err="1"/>
              <a:t>i</a:t>
            </a:r>
            <a:r>
              <a:rPr lang="en-US" sz="2800" dirty="0" err="1" smtClean="0"/>
              <a:t>os</a:t>
            </a:r>
            <a:r>
              <a:rPr lang="en-US" sz="2800" dirty="0" smtClean="0"/>
              <a:t> class</a:t>
            </a:r>
          </a:p>
          <a:p>
            <a:pPr marL="1200150" lvl="3" indent="-342900"/>
            <a:r>
              <a:rPr lang="en-US" sz="2800" dirty="0"/>
              <a:t>Formatting </a:t>
            </a:r>
            <a:r>
              <a:rPr lang="en-US" sz="2800" dirty="0" smtClean="0"/>
              <a:t>Flags</a:t>
            </a:r>
          </a:p>
          <a:p>
            <a:pPr marL="1200150" lvl="3" indent="-342900"/>
            <a:r>
              <a:rPr lang="en-US" sz="2800" dirty="0"/>
              <a:t>Error-Status </a:t>
            </a:r>
            <a:r>
              <a:rPr lang="en-US" sz="2800" dirty="0" smtClean="0"/>
              <a:t>Bits</a:t>
            </a:r>
          </a:p>
          <a:p>
            <a:pPr marL="1200150" lvl="3" indent="-342900"/>
            <a:r>
              <a:rPr lang="en-US" sz="2800" dirty="0"/>
              <a:t>File </a:t>
            </a:r>
            <a:r>
              <a:rPr lang="en-US" sz="2800" dirty="0" smtClean="0"/>
              <a:t>operations</a:t>
            </a:r>
          </a:p>
          <a:p>
            <a:pPr marL="1200150" lvl="3" indent="-342900"/>
            <a:endParaRPr lang="en-US" dirty="0" smtClean="0"/>
          </a:p>
          <a:p>
            <a:pPr marL="742950" lvl="2" indent="-342900"/>
            <a:endParaRPr lang="en-US" dirty="0" smtClean="0"/>
          </a:p>
          <a:p>
            <a:pPr marL="742950" lvl="2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8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Stream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stream </a:t>
            </a:r>
            <a:r>
              <a:rPr lang="en-US" dirty="0"/>
              <a:t>is a </a:t>
            </a:r>
            <a:r>
              <a:rPr lang="en-US" dirty="0" smtClean="0"/>
              <a:t>flow </a:t>
            </a:r>
            <a:r>
              <a:rPr lang="en-US" dirty="0"/>
              <a:t>of data (sequences of bytes)</a:t>
            </a:r>
            <a:endParaRPr lang="en-US" dirty="0" smtClean="0"/>
          </a:p>
          <a:p>
            <a:r>
              <a:rPr lang="en-US" dirty="0"/>
              <a:t>In C++ a stream is represented by an </a:t>
            </a:r>
            <a:r>
              <a:rPr lang="en-US" dirty="0" smtClean="0"/>
              <a:t>object of </a:t>
            </a:r>
            <a:r>
              <a:rPr lang="en-US" dirty="0"/>
              <a:t>a particular class</a:t>
            </a:r>
          </a:p>
          <a:p>
            <a:pPr lvl="1"/>
            <a:r>
              <a:rPr lang="en-US" dirty="0" smtClean="0"/>
              <a:t>For example, </a:t>
            </a:r>
            <a:r>
              <a:rPr lang="en-US" dirty="0"/>
              <a:t>the </a:t>
            </a:r>
            <a:r>
              <a:rPr lang="en-US" b="1" dirty="0" err="1"/>
              <a:t>cin</a:t>
            </a:r>
            <a:r>
              <a:rPr lang="en-US" dirty="0"/>
              <a:t> and </a:t>
            </a:r>
            <a:r>
              <a:rPr lang="en-US" b="1" dirty="0" err="1"/>
              <a:t>cout</a:t>
            </a:r>
            <a:r>
              <a:rPr lang="en-US" dirty="0"/>
              <a:t> stream </a:t>
            </a:r>
            <a:r>
              <a:rPr lang="en-US" dirty="0" smtClean="0"/>
              <a:t>objects</a:t>
            </a:r>
            <a:endParaRPr lang="en-US" dirty="0"/>
          </a:p>
          <a:p>
            <a:r>
              <a:rPr lang="en-US" dirty="0"/>
              <a:t>Different streams </a:t>
            </a:r>
            <a:r>
              <a:rPr lang="en-US" dirty="0" smtClean="0"/>
              <a:t>are used </a:t>
            </a:r>
            <a:r>
              <a:rPr lang="en-US" dirty="0"/>
              <a:t>to represent different kinds of data </a:t>
            </a:r>
            <a:r>
              <a:rPr lang="en-US" dirty="0" smtClean="0"/>
              <a:t>flow</a:t>
            </a:r>
          </a:p>
          <a:p>
            <a:pPr lvl="1"/>
            <a:r>
              <a:rPr lang="en-US" dirty="0"/>
              <a:t>For example, the </a:t>
            </a:r>
            <a:r>
              <a:rPr lang="en-US" b="1" i="1" dirty="0" err="1"/>
              <a:t>ifstream</a:t>
            </a:r>
            <a:r>
              <a:rPr lang="en-US" dirty="0"/>
              <a:t> class represents </a:t>
            </a:r>
            <a:r>
              <a:rPr lang="en-US" dirty="0" smtClean="0"/>
              <a:t>data flow </a:t>
            </a:r>
            <a:r>
              <a:rPr lang="en-US" dirty="0"/>
              <a:t>from input disk </a:t>
            </a:r>
            <a:r>
              <a:rPr lang="en-US" dirty="0" smtClean="0"/>
              <a:t>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022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of </a:t>
            </a:r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E.g. using </a:t>
            </a:r>
            <a:r>
              <a:rPr lang="en-US" dirty="0" err="1" smtClean="0"/>
              <a:t>printf</a:t>
            </a:r>
            <a:r>
              <a:rPr lang="en-US" dirty="0" smtClean="0"/>
              <a:t> and </a:t>
            </a:r>
            <a:r>
              <a:rPr lang="en-US" dirty="0" err="1" smtClean="0"/>
              <a:t>scanf</a:t>
            </a:r>
            <a:r>
              <a:rPr lang="en-US" dirty="0" smtClean="0"/>
              <a:t> function, there is a need to specify the type of input or output i.e. %d, %f or %c etc.</a:t>
            </a:r>
          </a:p>
          <a:p>
            <a:pPr lvl="1"/>
            <a:r>
              <a:rPr lang="en-US" dirty="0"/>
              <a:t>There are no such formatting characters </a:t>
            </a:r>
            <a:r>
              <a:rPr lang="en-US" dirty="0" smtClean="0"/>
              <a:t>in streams</a:t>
            </a:r>
            <a:r>
              <a:rPr lang="en-US" dirty="0"/>
              <a:t>, since each object already knows how to display </a:t>
            </a:r>
            <a:r>
              <a:rPr lang="en-US" dirty="0" smtClean="0"/>
              <a:t>itself</a:t>
            </a:r>
          </a:p>
          <a:p>
            <a:r>
              <a:rPr lang="en-US" dirty="0"/>
              <a:t>O</a:t>
            </a:r>
            <a:r>
              <a:rPr lang="en-US" dirty="0" smtClean="0"/>
              <a:t>verload </a:t>
            </a:r>
            <a:r>
              <a:rPr lang="en-US" dirty="0"/>
              <a:t>existing operators and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exisiting</a:t>
            </a:r>
            <a:r>
              <a:rPr lang="en-US" dirty="0" smtClean="0"/>
              <a:t> operator for class in the same way as </a:t>
            </a:r>
            <a:r>
              <a:rPr lang="en-US" dirty="0"/>
              <a:t>the built-in </a:t>
            </a:r>
            <a:r>
              <a:rPr lang="en-US" dirty="0" smtClean="0"/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309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stream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It represent input and output stream</a:t>
            </a:r>
          </a:p>
          <a:p>
            <a:pPr lvl="1"/>
            <a:r>
              <a:rPr lang="en-US" dirty="0"/>
              <a:t>In input </a:t>
            </a:r>
            <a:r>
              <a:rPr lang="en-US" dirty="0" smtClean="0"/>
              <a:t>stream, </a:t>
            </a:r>
            <a:r>
              <a:rPr lang="en-US" dirty="0"/>
              <a:t>the bytes flow from a device (e.g., a </a:t>
            </a:r>
            <a:r>
              <a:rPr lang="en-US" dirty="0" smtClean="0"/>
              <a:t>keyboard) to </a:t>
            </a:r>
            <a:r>
              <a:rPr lang="en-US" dirty="0"/>
              <a:t>main </a:t>
            </a:r>
            <a:r>
              <a:rPr lang="en-US" dirty="0" smtClean="0"/>
              <a:t>memory</a:t>
            </a:r>
          </a:p>
          <a:p>
            <a:pPr lvl="1"/>
            <a:r>
              <a:rPr lang="en-US" dirty="0"/>
              <a:t>In output </a:t>
            </a:r>
            <a:r>
              <a:rPr lang="en-US" dirty="0" smtClean="0"/>
              <a:t>stream, </a:t>
            </a:r>
            <a:r>
              <a:rPr lang="en-US" dirty="0"/>
              <a:t>bytes flow from main memory </a:t>
            </a:r>
            <a:r>
              <a:rPr lang="en-US" dirty="0" smtClean="0"/>
              <a:t>to </a:t>
            </a:r>
            <a:r>
              <a:rPr lang="en-US" dirty="0"/>
              <a:t>a device (e.g., a display screen, a </a:t>
            </a:r>
            <a:r>
              <a:rPr lang="en-US" dirty="0" smtClean="0"/>
              <a:t>printer)</a:t>
            </a:r>
          </a:p>
          <a:p>
            <a:r>
              <a:rPr lang="en-US" dirty="0" smtClean="0"/>
              <a:t>We have already use stream class</a:t>
            </a:r>
          </a:p>
          <a:p>
            <a:pPr lvl="1"/>
            <a:r>
              <a:rPr lang="en-US" dirty="0"/>
              <a:t>Extraction operator </a:t>
            </a:r>
            <a:r>
              <a:rPr lang="en-US" b="1" dirty="0"/>
              <a:t>&gt;&gt;</a:t>
            </a:r>
            <a:r>
              <a:rPr lang="en-US" dirty="0"/>
              <a:t> is a member of </a:t>
            </a:r>
            <a:r>
              <a:rPr lang="en-US" u="sng" dirty="0" err="1"/>
              <a:t>istream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Insertion operator </a:t>
            </a:r>
            <a:r>
              <a:rPr lang="en-US" b="1" dirty="0"/>
              <a:t>&lt;&lt;</a:t>
            </a:r>
            <a:r>
              <a:rPr lang="en-US" dirty="0"/>
              <a:t> is a member of </a:t>
            </a:r>
            <a:r>
              <a:rPr lang="en-US" u="sng" dirty="0" err="1"/>
              <a:t>ostream</a:t>
            </a:r>
            <a:r>
              <a:rPr lang="en-US" dirty="0"/>
              <a:t> </a:t>
            </a:r>
            <a:r>
              <a:rPr lang="en-US" dirty="0" smtClean="0"/>
              <a:t>class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u="sng" dirty="0" err="1"/>
              <a:t>istream</a:t>
            </a:r>
            <a:r>
              <a:rPr lang="en-US" sz="3200" dirty="0"/>
              <a:t> and </a:t>
            </a:r>
            <a:r>
              <a:rPr lang="en-US" sz="3200" u="sng" dirty="0" err="1"/>
              <a:t>ostream</a:t>
            </a:r>
            <a:r>
              <a:rPr lang="en-US" sz="3200" dirty="0"/>
              <a:t> are derived from  </a:t>
            </a:r>
            <a:r>
              <a:rPr lang="en-US" sz="3200" u="sng" dirty="0" err="1"/>
              <a:t>ios</a:t>
            </a:r>
            <a:endParaRPr lang="en-US" sz="3200" u="sng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5714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cout</a:t>
            </a:r>
            <a:r>
              <a:rPr lang="en-US" dirty="0" smtClean="0"/>
              <a:t> and </a:t>
            </a:r>
            <a:r>
              <a:rPr lang="en-US" b="1" dirty="0" err="1" smtClean="0"/>
              <a:t>cin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err="1" smtClean="0"/>
              <a:t>cout</a:t>
            </a:r>
            <a:r>
              <a:rPr lang="en-US" sz="3500" dirty="0" smtClean="0"/>
              <a:t> object: </a:t>
            </a:r>
          </a:p>
          <a:p>
            <a:pPr lvl="1"/>
            <a:r>
              <a:rPr lang="en-US" sz="3000" dirty="0" smtClean="0"/>
              <a:t>It representing </a:t>
            </a:r>
            <a:r>
              <a:rPr lang="en-US" sz="3000" dirty="0"/>
              <a:t>the </a:t>
            </a:r>
            <a:r>
              <a:rPr lang="en-US" sz="3000" dirty="0" smtClean="0"/>
              <a:t>standard output stream which </a:t>
            </a:r>
            <a:r>
              <a:rPr lang="en-US" sz="3000" dirty="0"/>
              <a:t>is </a:t>
            </a:r>
            <a:r>
              <a:rPr lang="en-US" sz="3000" dirty="0" smtClean="0"/>
              <a:t>usually monitor</a:t>
            </a:r>
          </a:p>
          <a:p>
            <a:pPr lvl="1"/>
            <a:r>
              <a:rPr lang="en-US" sz="3000" dirty="0" smtClean="0"/>
              <a:t>It is </a:t>
            </a:r>
            <a:r>
              <a:rPr lang="en-US" sz="3000" dirty="0"/>
              <a:t>a predefined object of </a:t>
            </a:r>
            <a:r>
              <a:rPr lang="en-US" sz="3000" dirty="0" smtClean="0"/>
              <a:t>the </a:t>
            </a:r>
            <a:r>
              <a:rPr lang="en-US" sz="3000" dirty="0" err="1" smtClean="0"/>
              <a:t>ostream_withassign</a:t>
            </a:r>
            <a:r>
              <a:rPr lang="en-US" sz="3000" dirty="0" smtClean="0"/>
              <a:t> </a:t>
            </a:r>
            <a:r>
              <a:rPr lang="en-US" sz="3000" dirty="0"/>
              <a:t>class, which is derived from the </a:t>
            </a:r>
            <a:r>
              <a:rPr lang="en-US" sz="3000" dirty="0" err="1"/>
              <a:t>ostream</a:t>
            </a:r>
            <a:r>
              <a:rPr lang="en-US" sz="3000" dirty="0"/>
              <a:t> </a:t>
            </a:r>
            <a:r>
              <a:rPr lang="en-US" sz="3000" dirty="0" smtClean="0"/>
              <a:t>class</a:t>
            </a:r>
          </a:p>
          <a:p>
            <a:r>
              <a:rPr lang="en-US" sz="3500" dirty="0" err="1" smtClean="0"/>
              <a:t>cin</a:t>
            </a:r>
            <a:r>
              <a:rPr lang="en-US" sz="3500" dirty="0" smtClean="0"/>
              <a:t> object:</a:t>
            </a:r>
          </a:p>
          <a:p>
            <a:pPr lvl="1"/>
            <a:r>
              <a:rPr lang="en-US" sz="3000" dirty="0" smtClean="0"/>
              <a:t>Represent standard input stream which is usually key board</a:t>
            </a:r>
          </a:p>
          <a:p>
            <a:pPr lvl="1"/>
            <a:r>
              <a:rPr lang="en-US" sz="3000" dirty="0" smtClean="0"/>
              <a:t>It is a predefined object of </a:t>
            </a:r>
            <a:r>
              <a:rPr lang="en-US" sz="3000" dirty="0" err="1"/>
              <a:t>istream_withassign</a:t>
            </a:r>
            <a:r>
              <a:rPr lang="en-US" sz="3000" dirty="0"/>
              <a:t> class, which is derived from </a:t>
            </a:r>
            <a:r>
              <a:rPr lang="en-US" sz="3000" dirty="0" err="1" smtClean="0"/>
              <a:t>istream</a:t>
            </a:r>
            <a:endParaRPr lang="en-US" sz="3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946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IOSTREAM</a:t>
            </a:r>
          </a:p>
          <a:p>
            <a:pPr lvl="1"/>
            <a:r>
              <a:rPr lang="en-US" dirty="0"/>
              <a:t>classes used for input and output to the video display and keyboard are declared </a:t>
            </a:r>
            <a:r>
              <a:rPr lang="en-US" dirty="0" smtClean="0"/>
              <a:t>in header </a:t>
            </a:r>
            <a:r>
              <a:rPr lang="en-US" dirty="0"/>
              <a:t>file </a:t>
            </a:r>
            <a:r>
              <a:rPr lang="en-US" dirty="0" smtClean="0"/>
              <a:t>IOSTREAM</a:t>
            </a:r>
            <a:endParaRPr lang="en-US" dirty="0"/>
          </a:p>
          <a:p>
            <a:r>
              <a:rPr lang="en-US" dirty="0" smtClean="0"/>
              <a:t>FSTREAM</a:t>
            </a:r>
            <a:endParaRPr lang="en-US" dirty="0"/>
          </a:p>
          <a:p>
            <a:pPr lvl="1"/>
            <a:r>
              <a:rPr lang="en-US" dirty="0"/>
              <a:t>classes used specifically for disk file I/O are declared in the </a:t>
            </a:r>
            <a:r>
              <a:rPr lang="en-US" dirty="0" smtClean="0"/>
              <a:t>file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10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ostream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iostream</a:t>
            </a:r>
            <a:r>
              <a:rPr lang="en-US" dirty="0"/>
              <a:t> class is derived from both </a:t>
            </a:r>
            <a:r>
              <a:rPr lang="en-US" dirty="0" err="1"/>
              <a:t>istream</a:t>
            </a:r>
            <a:r>
              <a:rPr lang="en-US" dirty="0"/>
              <a:t> and </a:t>
            </a:r>
            <a:r>
              <a:rPr lang="en-US" dirty="0" err="1"/>
              <a:t>ostream</a:t>
            </a:r>
            <a:r>
              <a:rPr lang="en-US" dirty="0"/>
              <a:t> by multiple </a:t>
            </a:r>
            <a:r>
              <a:rPr lang="en-US" dirty="0" smtClean="0"/>
              <a:t>inheritance</a:t>
            </a:r>
          </a:p>
          <a:p>
            <a:r>
              <a:rPr lang="en-US" dirty="0" smtClean="0"/>
              <a:t>Classes derived </a:t>
            </a:r>
            <a:r>
              <a:rPr lang="en-US" dirty="0"/>
              <a:t>from it can be used with </a:t>
            </a:r>
            <a:r>
              <a:rPr lang="en-US" dirty="0" smtClean="0"/>
              <a:t>e.g. disk </a:t>
            </a:r>
            <a:r>
              <a:rPr lang="en-US" dirty="0"/>
              <a:t>files, that may be opened for both </a:t>
            </a:r>
            <a:r>
              <a:rPr lang="en-US" dirty="0" smtClean="0"/>
              <a:t>input and output at </a:t>
            </a:r>
            <a:r>
              <a:rPr lang="en-US" dirty="0"/>
              <a:t>the same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522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16753</TotalTime>
  <Words>1047</Words>
  <Application>Microsoft Office PowerPoint</Application>
  <PresentationFormat>On-screen Show (4:3)</PresentationFormat>
  <Paragraphs>183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myPresentation1</vt:lpstr>
      <vt:lpstr>CSC241: Object Oriented Programming</vt:lpstr>
      <vt:lpstr>Previous Lecture</vt:lpstr>
      <vt:lpstr>Today’s Lecture</vt:lpstr>
      <vt:lpstr>Stream Classes</vt:lpstr>
      <vt:lpstr>Advantages of Streams</vt:lpstr>
      <vt:lpstr>I/O stream classes</vt:lpstr>
      <vt:lpstr>cout and cin </vt:lpstr>
      <vt:lpstr>Header files</vt:lpstr>
      <vt:lpstr>iostream class</vt:lpstr>
      <vt:lpstr>ios class</vt:lpstr>
      <vt:lpstr>Formatting Flags</vt:lpstr>
      <vt:lpstr>Slide 12</vt:lpstr>
      <vt:lpstr>Cont.</vt:lpstr>
      <vt:lpstr>ios manipulators / functions </vt:lpstr>
      <vt:lpstr>The istream Class</vt:lpstr>
      <vt:lpstr>The ostream Class</vt:lpstr>
      <vt:lpstr>Predefined Stream Objects</vt:lpstr>
      <vt:lpstr>Stream Errors</vt:lpstr>
      <vt:lpstr>Error-Status Bits</vt:lpstr>
      <vt:lpstr>Disk File I/O with Streams</vt:lpstr>
      <vt:lpstr>Formatted File I/O</vt:lpstr>
      <vt:lpstr>Writing Data</vt:lpstr>
      <vt:lpstr>Reading Data</vt:lpstr>
      <vt:lpstr>Strings with Embedded Blanks</vt:lpstr>
      <vt:lpstr>Cont.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1048</cp:revision>
  <dcterms:created xsi:type="dcterms:W3CDTF">2006-08-16T00:00:00Z</dcterms:created>
  <dcterms:modified xsi:type="dcterms:W3CDTF">2012-11-20T10:19:38Z</dcterms:modified>
</cp:coreProperties>
</file>