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445" r:id="rId2"/>
    <p:sldId id="1096" r:id="rId3"/>
    <p:sldId id="1109" r:id="rId4"/>
    <p:sldId id="1189" r:id="rId5"/>
    <p:sldId id="1190" r:id="rId6"/>
    <p:sldId id="1191" r:id="rId7"/>
    <p:sldId id="1192" r:id="rId8"/>
    <p:sldId id="1193" r:id="rId9"/>
    <p:sldId id="1194" r:id="rId10"/>
    <p:sldId id="1195" r:id="rId11"/>
    <p:sldId id="1196" r:id="rId12"/>
    <p:sldId id="1197" r:id="rId13"/>
    <p:sldId id="1198" r:id="rId14"/>
    <p:sldId id="1207" r:id="rId15"/>
    <p:sldId id="1201" r:id="rId16"/>
    <p:sldId id="1199" r:id="rId17"/>
    <p:sldId id="1200" r:id="rId18"/>
    <p:sldId id="1202" r:id="rId19"/>
    <p:sldId id="1208" r:id="rId20"/>
    <p:sldId id="1203" r:id="rId21"/>
    <p:sldId id="120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25" autoAdjust="0"/>
    <p:restoredTop sz="96980" autoAdjust="0"/>
  </p:normalViewPr>
  <p:slideViewPr>
    <p:cSldViewPr>
      <p:cViewPr>
        <p:scale>
          <a:sx n="70" d="100"/>
          <a:sy n="70" d="100"/>
        </p:scale>
        <p:origin x="-485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8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program/Object_I_O.cp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program/multiple_Object_I_O.cp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program/multiple_Object_I_O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program/File_member_function.cp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program/file_read_write_char.cp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program/binary_I_O_file.cp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program/Object_I_O.c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32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Compatible Data </a:t>
            </a:r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Reading and writing object can</a:t>
            </a:r>
          </a:p>
          <a:p>
            <a:pPr lvl="1"/>
            <a:r>
              <a:rPr lang="en-US" dirty="0" smtClean="0"/>
              <a:t>belong to same class of objects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r if classes are different then they must have same data members (without virtual functions)</a:t>
            </a:r>
          </a:p>
          <a:p>
            <a:r>
              <a:rPr lang="en-US" dirty="0" smtClean="0"/>
              <a:t>Person class object occupy 40 + 4 = 44 bytes</a:t>
            </a:r>
          </a:p>
          <a:p>
            <a:r>
              <a:rPr lang="en-US" dirty="0"/>
              <a:t>Make sure a class used to read an object is </a:t>
            </a:r>
            <a:r>
              <a:rPr lang="en-US" i="1" dirty="0"/>
              <a:t>identical </a:t>
            </a:r>
            <a:r>
              <a:rPr lang="en-US" dirty="0"/>
              <a:t>to the class used to write it.</a:t>
            </a:r>
          </a:p>
          <a:p>
            <a:r>
              <a:rPr lang="en-US" dirty="0" smtClean="0"/>
              <a:t>Also do </a:t>
            </a:r>
            <a:r>
              <a:rPr lang="en-US" dirty="0"/>
              <a:t>not attempt disk I/O with objects that have pointer data </a:t>
            </a:r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5" name="Rectangle 4">
            <a:hlinkClick r:id="rId2" action="ppaction://hlinkfile"/>
          </p:cNvPr>
          <p:cNvSpPr/>
          <p:nvPr/>
        </p:nvSpPr>
        <p:spPr>
          <a:xfrm>
            <a:off x="6400800" y="5791200"/>
            <a:ext cx="2137012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225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I/O with Multiple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143000"/>
            <a:ext cx="5001904" cy="5262979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class person 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dirty="0" smtClean="0"/>
              <a:t>  protected</a:t>
            </a:r>
            <a:r>
              <a:rPr lang="en-US" sz="2400" dirty="0"/>
              <a:t>:</a:t>
            </a:r>
          </a:p>
          <a:p>
            <a:r>
              <a:rPr lang="en-US" sz="2400" dirty="0" smtClean="0"/>
              <a:t>    char name[40]; </a:t>
            </a:r>
            <a:endParaRPr lang="en-US" sz="2400" dirty="0"/>
          </a:p>
          <a:p>
            <a:r>
              <a:rPr lang="en-US" sz="2400" dirty="0" smtClean="0"/>
              <a:t>    int </a:t>
            </a:r>
            <a:r>
              <a:rPr lang="en-US" sz="2400" dirty="0"/>
              <a:t>age; </a:t>
            </a:r>
          </a:p>
          <a:p>
            <a:r>
              <a:rPr lang="en-US" sz="2400" dirty="0" smtClean="0"/>
              <a:t>  public</a:t>
            </a:r>
            <a:r>
              <a:rPr lang="en-US" sz="2400" dirty="0"/>
              <a:t>:</a:t>
            </a:r>
          </a:p>
          <a:p>
            <a:r>
              <a:rPr lang="en-US" sz="2400" dirty="0" smtClean="0"/>
              <a:t>    void </a:t>
            </a:r>
            <a:r>
              <a:rPr lang="en-US" sz="2400" dirty="0" err="1"/>
              <a:t>getData</a:t>
            </a:r>
            <a:r>
              <a:rPr lang="en-US" sz="2400" dirty="0"/>
              <a:t>() 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 </a:t>
            </a:r>
            <a:r>
              <a:rPr lang="en-US" sz="2400" dirty="0" err="1" smtClean="0"/>
              <a:t>cout</a:t>
            </a:r>
            <a:r>
              <a:rPr lang="en-US" sz="2400" dirty="0" smtClean="0"/>
              <a:t> &lt;&lt;“</a:t>
            </a:r>
            <a:r>
              <a:rPr lang="en-US" sz="2400" dirty="0"/>
              <a:t>Enter name</a:t>
            </a:r>
            <a:r>
              <a:rPr lang="en-US" sz="2400" dirty="0" smtClean="0"/>
              <a:t>:“; </a:t>
            </a:r>
            <a:r>
              <a:rPr lang="en-US" sz="2400" dirty="0" err="1"/>
              <a:t>cin</a:t>
            </a:r>
            <a:r>
              <a:rPr lang="en-US" sz="2400" dirty="0"/>
              <a:t> </a:t>
            </a:r>
            <a:r>
              <a:rPr lang="en-US" sz="2400" dirty="0" smtClean="0"/>
              <a:t>&gt;&gt;name</a:t>
            </a:r>
            <a:r>
              <a:rPr lang="en-US" sz="2400" dirty="0"/>
              <a:t>;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cout</a:t>
            </a:r>
            <a:r>
              <a:rPr lang="en-US" sz="2400" dirty="0" smtClean="0"/>
              <a:t> &lt;&lt;“</a:t>
            </a:r>
            <a:r>
              <a:rPr lang="en-US" sz="2400" dirty="0"/>
              <a:t>Enter age</a:t>
            </a:r>
            <a:r>
              <a:rPr lang="en-US" sz="2400" dirty="0" smtClean="0"/>
              <a:t>:“; </a:t>
            </a:r>
            <a:r>
              <a:rPr lang="en-US" sz="2400" dirty="0" err="1"/>
              <a:t>cin</a:t>
            </a:r>
            <a:r>
              <a:rPr lang="en-US" sz="2400" dirty="0"/>
              <a:t> &gt;&gt; age;</a:t>
            </a:r>
          </a:p>
          <a:p>
            <a:r>
              <a:rPr lang="en-US" sz="2400" dirty="0" smtClean="0"/>
              <a:t>    }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/>
              <a:t>void </a:t>
            </a:r>
            <a:r>
              <a:rPr lang="en-US" sz="2400" dirty="0" err="1"/>
              <a:t>showData</a:t>
            </a:r>
            <a:r>
              <a:rPr lang="en-US" sz="2400" dirty="0" smtClean="0"/>
              <a:t>()  {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“\n Name: “ &lt;&lt; name;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“\n Age: “ &lt;&lt; age;</a:t>
            </a:r>
          </a:p>
          <a:p>
            <a:r>
              <a:rPr lang="en-US" sz="2400" dirty="0" smtClean="0"/>
              <a:t>   }</a:t>
            </a:r>
          </a:p>
          <a:p>
            <a:r>
              <a:rPr lang="en-US" sz="2400" dirty="0" smtClean="0"/>
              <a:t>};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257800" y="1143000"/>
            <a:ext cx="3810000" cy="4154984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txBody>
          <a:bodyPr wrap="square">
            <a:spAutoFit/>
          </a:bodyPr>
          <a:lstStyle/>
          <a:p>
            <a:r>
              <a:rPr lang="en-US" sz="2400" u="sng" dirty="0" smtClean="0"/>
              <a:t>main() function:</a:t>
            </a:r>
          </a:p>
          <a:p>
            <a:r>
              <a:rPr lang="en-US" sz="2400" dirty="0" smtClean="0"/>
              <a:t>do  {</a:t>
            </a:r>
            <a:endParaRPr lang="en-US" sz="2400" dirty="0"/>
          </a:p>
          <a:p>
            <a:r>
              <a:rPr lang="en-US" sz="2400" dirty="0" err="1"/>
              <a:t>cout</a:t>
            </a:r>
            <a:r>
              <a:rPr lang="en-US" sz="2400" dirty="0"/>
              <a:t> </a:t>
            </a:r>
            <a:r>
              <a:rPr lang="en-US" sz="2400" dirty="0" smtClean="0"/>
              <a:t>&lt;&lt;“Enter data</a:t>
            </a:r>
            <a:r>
              <a:rPr lang="en-US" sz="2400" dirty="0"/>
              <a:t>:”;</a:t>
            </a:r>
          </a:p>
          <a:p>
            <a:r>
              <a:rPr lang="en-US" sz="2400" dirty="0" smtClean="0"/>
              <a:t>// input values in object</a:t>
            </a:r>
          </a:p>
          <a:p>
            <a:r>
              <a:rPr lang="en-US" sz="2400" dirty="0" smtClean="0"/>
              <a:t>// writing object in file</a:t>
            </a:r>
          </a:p>
          <a:p>
            <a:r>
              <a:rPr lang="en-US" sz="2400" dirty="0" err="1" smtClean="0"/>
              <a:t>cout</a:t>
            </a:r>
            <a:r>
              <a:rPr lang="en-US" sz="2400" dirty="0" smtClean="0"/>
              <a:t>&lt;&lt;“</a:t>
            </a:r>
            <a:r>
              <a:rPr lang="en-US" sz="2400" dirty="0"/>
              <a:t>Enter </a:t>
            </a:r>
            <a:r>
              <a:rPr lang="en-US" sz="2400" dirty="0" smtClean="0"/>
              <a:t>another(y/n)“;</a:t>
            </a:r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cin</a:t>
            </a:r>
            <a:r>
              <a:rPr lang="en-US" sz="2400" dirty="0" smtClean="0"/>
              <a:t> </a:t>
            </a:r>
            <a:r>
              <a:rPr lang="en-US" sz="2400" dirty="0"/>
              <a:t>&gt;&gt; </a:t>
            </a:r>
            <a:r>
              <a:rPr lang="en-US" sz="2400" dirty="0" err="1"/>
              <a:t>ch</a:t>
            </a:r>
            <a:r>
              <a:rPr lang="en-US" sz="2400" dirty="0"/>
              <a:t>;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/>
              <a:t>while(</a:t>
            </a:r>
            <a:r>
              <a:rPr lang="en-US" sz="2400" dirty="0" err="1"/>
              <a:t>ch</a:t>
            </a:r>
            <a:r>
              <a:rPr lang="en-US" sz="2400" dirty="0"/>
              <a:t>==’y</a:t>
            </a:r>
            <a:r>
              <a:rPr lang="en-US" sz="2400" dirty="0" smtClean="0"/>
              <a:t>’);</a:t>
            </a:r>
          </a:p>
          <a:p>
            <a:r>
              <a:rPr lang="en-US" sz="2400" dirty="0" err="1"/>
              <a:t>file.seekg</a:t>
            </a:r>
            <a:r>
              <a:rPr lang="en-US" sz="2400" dirty="0"/>
              <a:t>(0);</a:t>
            </a:r>
          </a:p>
          <a:p>
            <a:endParaRPr lang="en-US" sz="2400" dirty="0"/>
          </a:p>
        </p:txBody>
      </p:sp>
      <p:sp>
        <p:nvSpPr>
          <p:cNvPr id="6" name="Rectangle 5">
            <a:hlinkClick r:id="rId2" action="ppaction://hlinkfile"/>
          </p:cNvPr>
          <p:cNvSpPr/>
          <p:nvPr/>
        </p:nvSpPr>
        <p:spPr>
          <a:xfrm>
            <a:off x="6248400" y="5638800"/>
            <a:ext cx="2137012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546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Mode </a:t>
            </a:r>
            <a:r>
              <a:rPr lang="en-US" dirty="0" smtClean="0"/>
              <a:t>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1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defined </a:t>
            </a:r>
            <a:r>
              <a:rPr lang="en-US" dirty="0"/>
              <a:t>in </a:t>
            </a:r>
            <a:r>
              <a:rPr lang="en-US" dirty="0" err="1"/>
              <a:t>ios</a:t>
            </a:r>
            <a:r>
              <a:rPr lang="en-US" dirty="0"/>
              <a:t>, specify various aspects of how a stream object </a:t>
            </a:r>
            <a:r>
              <a:rPr lang="en-US" dirty="0" smtClean="0"/>
              <a:t>will be </a:t>
            </a:r>
            <a:r>
              <a:rPr lang="en-US" dirty="0"/>
              <a:t>opened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5726448"/>
              </p:ext>
            </p:extLst>
          </p:nvPr>
        </p:nvGraphicFramePr>
        <p:xfrm>
          <a:off x="304800" y="2209800"/>
          <a:ext cx="8610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385"/>
                <a:gridCol w="667321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 Bit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endParaRPr lang="en-US" sz="2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Open for reading (default for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ifstream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Open for writing (default for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ofstream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reading or writing at end of file (AT End)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writing at end of file (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APPend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trunc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Truncate file to zero length if it exists (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TRUNCate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nocreate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Error when opening if file does not already exist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noreplace</a:t>
                      </a:r>
                      <a:endParaRPr lang="en-US" sz="2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Error when opening for output if file already exists, unless ate or app is set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Open file in binary (not text) mode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712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</a:t>
            </a: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Each file object has associated with </a:t>
            </a:r>
            <a:r>
              <a:rPr lang="en-US" dirty="0" smtClean="0"/>
              <a:t>two </a:t>
            </a:r>
            <a:r>
              <a:rPr lang="en-US" dirty="0"/>
              <a:t>integer values called the </a:t>
            </a:r>
            <a:r>
              <a:rPr lang="en-US" i="1" dirty="0"/>
              <a:t>get pointer </a:t>
            </a:r>
            <a:r>
              <a:rPr lang="en-US" dirty="0"/>
              <a:t>and the </a:t>
            </a:r>
            <a:r>
              <a:rPr lang="en-US" i="1" dirty="0" smtClean="0"/>
              <a:t>put pointer</a:t>
            </a:r>
            <a:r>
              <a:rPr lang="en-US" dirty="0" smtClean="0"/>
              <a:t>.</a:t>
            </a:r>
          </a:p>
          <a:p>
            <a:r>
              <a:rPr lang="en-US" dirty="0"/>
              <a:t>These are also called the </a:t>
            </a:r>
            <a:r>
              <a:rPr lang="en-US" i="1" dirty="0"/>
              <a:t>current get position </a:t>
            </a:r>
            <a:r>
              <a:rPr lang="en-US" dirty="0"/>
              <a:t>and the </a:t>
            </a:r>
            <a:r>
              <a:rPr lang="en-US" i="1" dirty="0"/>
              <a:t>current put position</a:t>
            </a:r>
            <a:r>
              <a:rPr lang="en-US" dirty="0"/>
              <a:t>,</a:t>
            </a:r>
          </a:p>
          <a:p>
            <a:r>
              <a:rPr lang="en-US" dirty="0" smtClean="0"/>
              <a:t>Various modes bits can be used to set file pointer position  </a:t>
            </a:r>
          </a:p>
          <a:p>
            <a:r>
              <a:rPr lang="en-US" dirty="0" smtClean="0"/>
              <a:t>There are times when it is required to perform read and write operation from an arbitrary location in file</a:t>
            </a:r>
          </a:p>
        </p:txBody>
      </p:sp>
    </p:spTree>
    <p:extLst>
      <p:ext uri="{BB962C8B-B14F-4D97-AF65-F5344CB8AC3E}">
        <p14:creationId xmlns:p14="http://schemas.microsoft.com/office/powerpoint/2010/main" xmlns="" val="189357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b="1" i="1" dirty="0" err="1"/>
              <a:t>s</a:t>
            </a:r>
            <a:r>
              <a:rPr lang="en-US" sz="3200" b="1" i="1" dirty="0" err="1" smtClean="0"/>
              <a:t>eekg</a:t>
            </a:r>
            <a:r>
              <a:rPr lang="en-US" sz="3200" b="1" i="1" dirty="0" smtClean="0"/>
              <a:t>() </a:t>
            </a:r>
            <a:r>
              <a:rPr lang="en-US" sz="3200" dirty="0" smtClean="0"/>
              <a:t>and </a:t>
            </a:r>
            <a:r>
              <a:rPr lang="en-US" sz="3200" b="1" i="1" dirty="0" err="1" smtClean="0"/>
              <a:t>seekp</a:t>
            </a:r>
            <a:r>
              <a:rPr lang="en-US" sz="3200" b="1" i="1" dirty="0" smtClean="0"/>
              <a:t>()</a:t>
            </a:r>
            <a:r>
              <a:rPr lang="en-US" sz="3200" i="1" dirty="0" smtClean="0"/>
              <a:t> </a:t>
            </a:r>
            <a:r>
              <a:rPr lang="en-US" sz="3200" dirty="0" smtClean="0"/>
              <a:t>are used to set the position of get pointer (position of reading from file) and put pointer (position of writing in file)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b="1" i="1" dirty="0" err="1"/>
              <a:t>t</a:t>
            </a:r>
            <a:r>
              <a:rPr lang="en-US" sz="3200" b="1" i="1" dirty="0" err="1" smtClean="0"/>
              <a:t>ellg</a:t>
            </a:r>
            <a:r>
              <a:rPr lang="en-US" sz="3200" b="1" i="1" dirty="0" smtClean="0"/>
              <a:t>() </a:t>
            </a:r>
            <a:r>
              <a:rPr lang="en-US" sz="3200" dirty="0" smtClean="0"/>
              <a:t>and </a:t>
            </a:r>
            <a:r>
              <a:rPr lang="en-US" sz="3200" b="1" i="1" dirty="0" err="1" smtClean="0"/>
              <a:t>tellp</a:t>
            </a:r>
            <a:r>
              <a:rPr lang="en-US" sz="3200" b="1" i="1" dirty="0" smtClean="0"/>
              <a:t>()</a:t>
            </a:r>
            <a:r>
              <a:rPr lang="en-US" sz="3200" i="1" dirty="0" smtClean="0"/>
              <a:t> </a:t>
            </a:r>
            <a:r>
              <a:rPr lang="en-US" sz="3200" dirty="0" smtClean="0"/>
              <a:t>are used to know/examine the get pointer and put pointer position in 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780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Modify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F</a:t>
            </a:r>
            <a:r>
              <a:rPr lang="en-US" sz="2800" dirty="0" smtClean="0"/>
              <a:t>irst </a:t>
            </a:r>
            <a:r>
              <a:rPr lang="en-US" sz="2800" dirty="0"/>
              <a:t>ask the user which record he intends to modify. E.g. ask to input name of the employee whose record is to be modified 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On modifying the record, the existing record gets overwritten by the new record. </a:t>
            </a:r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We </a:t>
            </a:r>
            <a:r>
              <a:rPr lang="en-US" sz="2800" dirty="0"/>
              <a:t>want to modify </a:t>
            </a:r>
            <a:r>
              <a:rPr lang="en-US" sz="2800" dirty="0" err="1"/>
              <a:t>cgpa</a:t>
            </a:r>
            <a:r>
              <a:rPr lang="en-US" sz="2800" dirty="0"/>
              <a:t> of Ali Ahmad from 3.85 to 4.00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8706308"/>
              </p:ext>
            </p:extLst>
          </p:nvPr>
        </p:nvGraphicFramePr>
        <p:xfrm>
          <a:off x="1586552" y="3278872"/>
          <a:ext cx="7010400" cy="2036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914400"/>
                <a:gridCol w="1182511"/>
                <a:gridCol w="2856089"/>
              </a:tblGrid>
              <a:tr h="353291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Fatima Tariq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3.45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Physics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5329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Ali Ahmad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105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3.85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Computer science 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Fahad</a:t>
                      </a:r>
                      <a:r>
                        <a:rPr lang="en-US" sz="2400" dirty="0" smtClean="0"/>
                        <a:t> Hamid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109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3.75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Computer science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88818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Tahir</a:t>
                      </a:r>
                      <a:r>
                        <a:rPr lang="en-US" sz="2400" dirty="0" smtClean="0"/>
                        <a:t> Khan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110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3.35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Bioinformatics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3208929"/>
              </p:ext>
            </p:extLst>
          </p:nvPr>
        </p:nvGraphicFramePr>
        <p:xfrm>
          <a:off x="1600200" y="3736072"/>
          <a:ext cx="70104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914400"/>
                <a:gridCol w="1182511"/>
                <a:gridCol w="2856089"/>
              </a:tblGrid>
              <a:tr h="353291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Ali Ahmad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105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4.00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Computer science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>
            <a:endCxn id="4" idx="1"/>
          </p:cNvCxnSpPr>
          <p:nvPr/>
        </p:nvCxnSpPr>
        <p:spPr>
          <a:xfrm>
            <a:off x="1143000" y="4038600"/>
            <a:ext cx="443552" cy="25858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219200" y="3581400"/>
            <a:ext cx="443552" cy="25858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6018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Seek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54563"/>
          </a:xfrm>
        </p:spPr>
        <p:txBody>
          <a:bodyPr/>
          <a:lstStyle/>
          <a:p>
            <a:r>
              <a:rPr lang="en-US" sz="3000" dirty="0" smtClean="0"/>
              <a:t>It can be used in two forms</a:t>
            </a:r>
          </a:p>
          <a:p>
            <a:pPr lvl="1"/>
            <a:r>
              <a:rPr lang="en-US" dirty="0"/>
              <a:t>Specifying the </a:t>
            </a:r>
            <a:r>
              <a:rPr lang="en-US" dirty="0" smtClean="0"/>
              <a:t>Position  (single argument)</a:t>
            </a:r>
            <a:endParaRPr lang="en-US" dirty="0"/>
          </a:p>
          <a:p>
            <a:pPr lvl="1"/>
            <a:r>
              <a:rPr lang="en-US" dirty="0"/>
              <a:t>Specifying the </a:t>
            </a:r>
            <a:r>
              <a:rPr lang="en-US" dirty="0" smtClean="0"/>
              <a:t>Offset  (two arguments)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000" dirty="0"/>
              <a:t>Specifying the Position</a:t>
            </a:r>
          </a:p>
          <a:p>
            <a:pPr lvl="1"/>
            <a:r>
              <a:rPr lang="en-US" dirty="0"/>
              <a:t>It is used to position the get </a:t>
            </a:r>
            <a:r>
              <a:rPr lang="en-US" dirty="0" smtClean="0"/>
              <a:t>pointer</a:t>
            </a:r>
          </a:p>
          <a:p>
            <a:pPr lvl="1"/>
            <a:r>
              <a:rPr lang="en-US" dirty="0" err="1" smtClean="0"/>
              <a:t>seekg</a:t>
            </a:r>
            <a:r>
              <a:rPr lang="en-US" dirty="0" smtClean="0"/>
              <a:t>(0) : set file pointer </a:t>
            </a:r>
            <a:r>
              <a:rPr lang="en-US" dirty="0"/>
              <a:t>to the beginning of the file so that </a:t>
            </a:r>
            <a:r>
              <a:rPr lang="en-US" b="1" dirty="0"/>
              <a:t>reading</a:t>
            </a:r>
            <a:r>
              <a:rPr lang="en-US" dirty="0"/>
              <a:t> would start </a:t>
            </a:r>
            <a:r>
              <a:rPr lang="en-US" dirty="0" smtClean="0"/>
              <a:t>there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606972"/>
            <a:ext cx="4714875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5724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Specifying the </a:t>
            </a:r>
            <a:r>
              <a:rPr lang="en-US" sz="3200" dirty="0" smtClean="0"/>
              <a:t>Offset</a:t>
            </a:r>
          </a:p>
          <a:p>
            <a:pPr marL="742950" lvl="2" indent="-342900"/>
            <a:r>
              <a:rPr lang="en-US" sz="2800" dirty="0" smtClean="0"/>
              <a:t>Two arguments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argument represents an offset from a particular location in the file, </a:t>
            </a:r>
            <a:endParaRPr lang="en-US" dirty="0" smtClean="0"/>
          </a:p>
          <a:p>
            <a:pPr lvl="1"/>
            <a:r>
              <a:rPr lang="en-US" dirty="0" smtClean="0"/>
              <a:t>Second specifies </a:t>
            </a:r>
            <a:r>
              <a:rPr lang="en-US" dirty="0"/>
              <a:t>the </a:t>
            </a:r>
            <a:r>
              <a:rPr lang="en-US" dirty="0" smtClean="0"/>
              <a:t>particular location</a:t>
            </a:r>
          </a:p>
          <a:p>
            <a:pPr lvl="1"/>
            <a:r>
              <a:rPr lang="en-US" dirty="0"/>
              <a:t>There are three possibilities </a:t>
            </a:r>
            <a:r>
              <a:rPr lang="en-US" dirty="0" smtClean="0"/>
              <a:t>for the </a:t>
            </a:r>
            <a:r>
              <a:rPr lang="en-US" dirty="0"/>
              <a:t>second argument: </a:t>
            </a:r>
            <a:endParaRPr lang="en-US" dirty="0" smtClean="0"/>
          </a:p>
          <a:p>
            <a:pPr lvl="2"/>
            <a:r>
              <a:rPr lang="en-US" sz="2800" b="1" dirty="0" smtClean="0"/>
              <a:t>beg</a:t>
            </a:r>
            <a:r>
              <a:rPr lang="en-US" sz="2800" dirty="0" smtClean="0"/>
              <a:t> </a:t>
            </a:r>
            <a:r>
              <a:rPr lang="en-US" sz="2800" dirty="0"/>
              <a:t>is the beginning of the file, </a:t>
            </a:r>
            <a:endParaRPr lang="en-US" sz="2800" dirty="0" smtClean="0"/>
          </a:p>
          <a:p>
            <a:pPr lvl="2"/>
            <a:r>
              <a:rPr lang="en-US" sz="2800" b="1" dirty="0" smtClean="0"/>
              <a:t>cur</a:t>
            </a:r>
            <a:r>
              <a:rPr lang="en-US" sz="2800" dirty="0" smtClean="0"/>
              <a:t> </a:t>
            </a:r>
            <a:r>
              <a:rPr lang="en-US" sz="2800" dirty="0"/>
              <a:t>is the current pointer position, </a:t>
            </a:r>
            <a:r>
              <a:rPr lang="en-US" sz="2800" dirty="0" smtClean="0"/>
              <a:t>and</a:t>
            </a:r>
          </a:p>
          <a:p>
            <a:pPr lvl="2"/>
            <a:r>
              <a:rPr lang="en-US" sz="2800" b="1" dirty="0" smtClean="0"/>
              <a:t>end</a:t>
            </a:r>
            <a:r>
              <a:rPr lang="en-US" sz="2800" dirty="0" smtClean="0"/>
              <a:t> </a:t>
            </a:r>
            <a:r>
              <a:rPr lang="en-US" sz="2800" dirty="0"/>
              <a:t>is the end of the </a:t>
            </a:r>
            <a:r>
              <a:rPr lang="en-US" sz="2800" dirty="0" smtClean="0"/>
              <a:t>file</a:t>
            </a:r>
            <a:endParaRPr lang="en-US" sz="2800" dirty="0"/>
          </a:p>
          <a:p>
            <a:pPr lvl="1"/>
            <a:r>
              <a:rPr lang="en-US" dirty="0" err="1"/>
              <a:t>seekp</a:t>
            </a:r>
            <a:r>
              <a:rPr lang="en-US" dirty="0"/>
              <a:t>(-10, </a:t>
            </a:r>
            <a:r>
              <a:rPr lang="en-US" dirty="0" err="1"/>
              <a:t>ios</a:t>
            </a:r>
            <a:r>
              <a:rPr lang="en-US" dirty="0"/>
              <a:t>::end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seekp</a:t>
            </a:r>
            <a:r>
              <a:rPr lang="en-US" dirty="0" smtClean="0"/>
              <a:t>(-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pers</a:t>
            </a:r>
            <a:r>
              <a:rPr lang="en-US" dirty="0" smtClean="0"/>
              <a:t>), </a:t>
            </a:r>
            <a:r>
              <a:rPr lang="en-US" dirty="0" err="1" smtClean="0"/>
              <a:t>ios</a:t>
            </a:r>
            <a:r>
              <a:rPr lang="en-US" dirty="0" smtClean="0"/>
              <a:t>::cur);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657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6811"/>
            <a:ext cx="5334000" cy="6538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2520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997089"/>
            <a:ext cx="7696200" cy="5632311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main() {</a:t>
            </a:r>
            <a:endParaRPr lang="en-US" sz="2400" dirty="0"/>
          </a:p>
          <a:p>
            <a:r>
              <a:rPr lang="en-US" sz="2400" dirty="0" smtClean="0"/>
              <a:t>  person </a:t>
            </a:r>
            <a:r>
              <a:rPr lang="en-US" sz="2400" dirty="0" err="1"/>
              <a:t>pers</a:t>
            </a:r>
            <a:r>
              <a:rPr lang="en-US" sz="2400" dirty="0"/>
              <a:t>; </a:t>
            </a:r>
          </a:p>
          <a:p>
            <a:r>
              <a:rPr lang="en-US" sz="2400" dirty="0" smtClean="0"/>
              <a:t>  </a:t>
            </a:r>
            <a:r>
              <a:rPr lang="en-US" sz="2400" dirty="0" err="1" smtClean="0"/>
              <a:t>ifstream</a:t>
            </a:r>
            <a:r>
              <a:rPr lang="en-US" sz="2400" dirty="0" smtClean="0"/>
              <a:t> </a:t>
            </a:r>
            <a:r>
              <a:rPr lang="en-US" sz="2400" dirty="0" err="1"/>
              <a:t>infile</a:t>
            </a:r>
            <a:r>
              <a:rPr lang="en-US" sz="2400" dirty="0"/>
              <a:t>; </a:t>
            </a:r>
          </a:p>
          <a:p>
            <a:r>
              <a:rPr lang="en-US" sz="2400" dirty="0" smtClean="0"/>
              <a:t>  </a:t>
            </a:r>
            <a:r>
              <a:rPr lang="en-US" sz="2400" dirty="0" err="1" smtClean="0"/>
              <a:t>infile.open</a:t>
            </a:r>
            <a:r>
              <a:rPr lang="en-US" sz="2400" dirty="0"/>
              <a:t>(“GROUP.DAT”, </a:t>
            </a:r>
            <a:r>
              <a:rPr lang="en-US" sz="2400" dirty="0" err="1"/>
              <a:t>ios</a:t>
            </a:r>
            <a:r>
              <a:rPr lang="en-US" sz="2400" dirty="0"/>
              <a:t>::in | </a:t>
            </a:r>
            <a:r>
              <a:rPr lang="en-US" sz="2400" dirty="0" err="1"/>
              <a:t>ios</a:t>
            </a:r>
            <a:r>
              <a:rPr lang="en-US" sz="2400" dirty="0"/>
              <a:t>::binary</a:t>
            </a:r>
            <a:r>
              <a:rPr lang="en-US" sz="2400" dirty="0" smtClean="0"/>
              <a:t>);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2152" y="2447583"/>
            <a:ext cx="3225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infile.seekg</a:t>
            </a:r>
            <a:r>
              <a:rPr lang="en-US" sz="2400" dirty="0"/>
              <a:t>(0, </a:t>
            </a:r>
            <a:r>
              <a:rPr lang="en-US" sz="2400" dirty="0" err="1"/>
              <a:t>ios</a:t>
            </a:r>
            <a:r>
              <a:rPr lang="en-US" sz="2400" dirty="0"/>
              <a:t>::end);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2152" y="2814935"/>
            <a:ext cx="3932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int </a:t>
            </a:r>
            <a:r>
              <a:rPr lang="en-US" sz="2400" dirty="0" err="1"/>
              <a:t>endposition</a:t>
            </a:r>
            <a:r>
              <a:rPr lang="en-US" sz="2400" dirty="0"/>
              <a:t> = </a:t>
            </a:r>
            <a:r>
              <a:rPr lang="en-US" sz="2400" dirty="0" err="1"/>
              <a:t>infile.tellg</a:t>
            </a:r>
            <a:r>
              <a:rPr lang="en-US" sz="2400" dirty="0"/>
              <a:t>();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2152" y="3554104"/>
            <a:ext cx="66522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cout</a:t>
            </a:r>
            <a:r>
              <a:rPr lang="en-US" sz="2400" dirty="0"/>
              <a:t> &lt;&lt; “\</a:t>
            </a:r>
            <a:r>
              <a:rPr lang="en-US" sz="2400" dirty="0" err="1"/>
              <a:t>nThere</a:t>
            </a:r>
            <a:r>
              <a:rPr lang="en-US" sz="2400" dirty="0"/>
              <a:t> are “ &lt;&lt; n &lt;&lt; “ persons in file”;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6059" y="3909831"/>
            <a:ext cx="49627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cout</a:t>
            </a:r>
            <a:r>
              <a:rPr lang="en-US" sz="2400" dirty="0"/>
              <a:t> &lt;&lt; “\</a:t>
            </a:r>
            <a:r>
              <a:rPr lang="en-US" sz="2400" dirty="0" err="1"/>
              <a:t>nEnter</a:t>
            </a:r>
            <a:r>
              <a:rPr lang="en-US" sz="2400" dirty="0"/>
              <a:t> person number: “;</a:t>
            </a:r>
          </a:p>
          <a:p>
            <a:r>
              <a:rPr lang="en-US" sz="2400" dirty="0" err="1" smtClean="0"/>
              <a:t>cin</a:t>
            </a:r>
            <a:r>
              <a:rPr lang="en-US" sz="2400" dirty="0" smtClean="0"/>
              <a:t> </a:t>
            </a:r>
            <a:r>
              <a:rPr lang="en-US" sz="2400" dirty="0"/>
              <a:t>&gt;&gt; n;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5564" y="4643735"/>
            <a:ext cx="46932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int position = (n-1) * </a:t>
            </a:r>
            <a:r>
              <a:rPr lang="en-US" sz="2400" dirty="0" err="1"/>
              <a:t>sizeof</a:t>
            </a:r>
            <a:r>
              <a:rPr lang="en-US" sz="2400" dirty="0"/>
              <a:t>(person);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9600" y="5011087"/>
            <a:ext cx="3010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err="1"/>
              <a:t>infile.seekg</a:t>
            </a:r>
            <a:r>
              <a:rPr lang="en-US" sz="2400" dirty="0"/>
              <a:t>(position);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72647" y="5389014"/>
            <a:ext cx="73283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infile.read</a:t>
            </a:r>
            <a:r>
              <a:rPr lang="en-US" sz="2400" dirty="0"/>
              <a:t>( </a:t>
            </a:r>
            <a:r>
              <a:rPr lang="en-US" sz="2400" dirty="0" err="1"/>
              <a:t>reinterpret_cast</a:t>
            </a:r>
            <a:r>
              <a:rPr lang="en-US" sz="2400" dirty="0"/>
              <a:t>&lt;char*&gt;(&amp;</a:t>
            </a:r>
            <a:r>
              <a:rPr lang="en-US" sz="2400" dirty="0" err="1"/>
              <a:t>pers</a:t>
            </a:r>
            <a:r>
              <a:rPr lang="en-US" sz="2400" dirty="0"/>
              <a:t>), </a:t>
            </a:r>
            <a:r>
              <a:rPr lang="en-US" sz="2400" dirty="0" err="1"/>
              <a:t>sizeof</a:t>
            </a:r>
            <a:r>
              <a:rPr lang="en-US" sz="2400" dirty="0"/>
              <a:t>(</a:t>
            </a:r>
            <a:r>
              <a:rPr lang="en-US" sz="2400" dirty="0" err="1"/>
              <a:t>pers</a:t>
            </a:r>
            <a:r>
              <a:rPr lang="en-US" sz="2400" dirty="0"/>
              <a:t>) );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72152" y="5736608"/>
            <a:ext cx="2378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pers.showData</a:t>
            </a:r>
            <a:r>
              <a:rPr lang="en-US" sz="2400" dirty="0"/>
              <a:t>();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75260" y="3186752"/>
            <a:ext cx="4699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int n = </a:t>
            </a:r>
            <a:r>
              <a:rPr lang="en-US" sz="2400" dirty="0" err="1"/>
              <a:t>endposition</a:t>
            </a:r>
            <a:r>
              <a:rPr lang="en-US" sz="2400" dirty="0"/>
              <a:t> / </a:t>
            </a:r>
            <a:r>
              <a:rPr lang="en-US" sz="2400" dirty="0" err="1"/>
              <a:t>sizeof</a:t>
            </a:r>
            <a:r>
              <a:rPr lang="en-US" sz="2400" dirty="0"/>
              <a:t>(person); </a:t>
            </a:r>
          </a:p>
        </p:txBody>
      </p:sp>
      <p:sp>
        <p:nvSpPr>
          <p:cNvPr id="18" name="Rectangle 17">
            <a:hlinkClick r:id="rId3" action="ppaction://hlinkfile"/>
          </p:cNvPr>
          <p:cNvSpPr/>
          <p:nvPr/>
        </p:nvSpPr>
        <p:spPr>
          <a:xfrm>
            <a:off x="6859137" y="4744387"/>
            <a:ext cx="2137012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67600" y="1600200"/>
            <a:ext cx="1371600" cy="381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67600" y="1981200"/>
            <a:ext cx="1371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67600" y="2356512"/>
            <a:ext cx="13716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874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</a:t>
            </a:r>
            <a:r>
              <a:rPr lang="en-US" dirty="0"/>
              <a:t>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799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Stream </a:t>
            </a:r>
            <a:r>
              <a:rPr lang="en-US" sz="3200" dirty="0"/>
              <a:t>and classes</a:t>
            </a:r>
          </a:p>
          <a:p>
            <a:pPr marL="742950" lvl="2" indent="-342900"/>
            <a:r>
              <a:rPr lang="en-US" sz="2800" dirty="0"/>
              <a:t>Input and Output stream</a:t>
            </a:r>
          </a:p>
          <a:p>
            <a:pPr marL="742950" lvl="2" indent="-342900"/>
            <a:r>
              <a:rPr lang="en-US" sz="2800" dirty="0" err="1"/>
              <a:t>iostream</a:t>
            </a:r>
            <a:r>
              <a:rPr lang="en-US" sz="2800" dirty="0"/>
              <a:t> class </a:t>
            </a:r>
          </a:p>
          <a:p>
            <a:pPr marL="742950" lvl="2" indent="-342900"/>
            <a:r>
              <a:rPr lang="en-US" sz="2800" dirty="0" err="1"/>
              <a:t>ios</a:t>
            </a:r>
            <a:r>
              <a:rPr lang="en-US" sz="2800" dirty="0"/>
              <a:t> class</a:t>
            </a:r>
          </a:p>
          <a:p>
            <a:pPr marL="1200150" lvl="3" indent="-342900"/>
            <a:r>
              <a:rPr lang="en-US" sz="2800" dirty="0"/>
              <a:t>Formatting Flags</a:t>
            </a:r>
          </a:p>
          <a:p>
            <a:pPr marL="1200150" lvl="3" indent="-342900"/>
            <a:r>
              <a:rPr lang="en-US" sz="2800" dirty="0"/>
              <a:t>Error-Status Bits</a:t>
            </a:r>
          </a:p>
          <a:p>
            <a:pPr marL="1200150" lvl="3" indent="-342900"/>
            <a:r>
              <a:rPr lang="en-US" sz="2800" dirty="0" smtClean="0"/>
              <a:t>Formatted </a:t>
            </a:r>
            <a:r>
              <a:rPr lang="en-US" sz="2800" dirty="0"/>
              <a:t>File </a:t>
            </a:r>
            <a:r>
              <a:rPr lang="en-US" sz="2800" dirty="0" smtClean="0"/>
              <a:t>I/O</a:t>
            </a:r>
          </a:p>
          <a:p>
            <a:pPr marL="1657350" lvl="4" indent="-342900"/>
            <a:r>
              <a:rPr lang="en-US" sz="2800" dirty="0" smtClean="0"/>
              <a:t>Reading data</a:t>
            </a:r>
          </a:p>
          <a:p>
            <a:pPr marL="1657350" lvl="4" indent="-342900"/>
            <a:r>
              <a:rPr lang="en-US" sz="2800" dirty="0" smtClean="0"/>
              <a:t>Writing </a:t>
            </a:r>
            <a:r>
              <a:rPr lang="en-US" sz="2800" dirty="0"/>
              <a:t>data</a:t>
            </a:r>
          </a:p>
          <a:p>
            <a:pPr marL="1200150" lvl="3" indent="-34290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1430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I/O with Member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 function of a class can perform read and write operation in file</a:t>
            </a: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6248400" y="2895600"/>
            <a:ext cx="2137012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838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593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4800599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File operations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Formatted </a:t>
            </a:r>
            <a:r>
              <a:rPr lang="en-US" sz="3200" dirty="0"/>
              <a:t>File </a:t>
            </a:r>
            <a:r>
              <a:rPr lang="en-US" sz="3200" dirty="0" smtClean="0"/>
              <a:t>I/O</a:t>
            </a:r>
          </a:p>
          <a:p>
            <a:pPr marL="742950" lvl="2" indent="-342900"/>
            <a:r>
              <a:rPr lang="en-US" sz="2800" dirty="0"/>
              <a:t>Reading data</a:t>
            </a:r>
          </a:p>
          <a:p>
            <a:pPr marL="742950" lvl="2" indent="-342900"/>
            <a:r>
              <a:rPr lang="en-US" sz="2800" dirty="0"/>
              <a:t>Writing </a:t>
            </a:r>
            <a:r>
              <a:rPr lang="en-US" sz="2800" dirty="0" smtClean="0"/>
              <a:t>data</a:t>
            </a:r>
          </a:p>
          <a:p>
            <a:pPr marL="742950" lvl="2" indent="-342900"/>
            <a:r>
              <a:rPr lang="en-US" sz="2800" dirty="0" smtClean="0"/>
              <a:t>Character I/O</a:t>
            </a:r>
            <a:endParaRPr lang="en-US" sz="2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Binary I/O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Object I/O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/>
          </a:p>
          <a:p>
            <a:pPr marL="742950" lvl="2" indent="-34290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283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 </a:t>
            </a:r>
            <a:r>
              <a:rPr lang="en-US" dirty="0" smtClean="0"/>
              <a:t>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2209800"/>
          </a:xfrm>
        </p:spPr>
        <p:txBody>
          <a:bodyPr/>
          <a:lstStyle/>
          <a:p>
            <a:pPr algn="just"/>
            <a:r>
              <a:rPr lang="en-US" dirty="0" smtClean="0"/>
              <a:t>put</a:t>
            </a:r>
            <a:r>
              <a:rPr lang="en-US" dirty="0"/>
              <a:t>() and get() functions, </a:t>
            </a:r>
            <a:r>
              <a:rPr lang="en-US" dirty="0" smtClean="0"/>
              <a:t>can be </a:t>
            </a:r>
            <a:r>
              <a:rPr lang="en-US" dirty="0"/>
              <a:t>used to output and input single </a:t>
            </a:r>
            <a:r>
              <a:rPr lang="en-US" dirty="0" smtClean="0"/>
              <a:t>characters</a:t>
            </a:r>
          </a:p>
          <a:p>
            <a:r>
              <a:rPr lang="en-US" dirty="0" smtClean="0"/>
              <a:t>These are member of </a:t>
            </a:r>
            <a:r>
              <a:rPr lang="en-US" dirty="0" err="1" smtClean="0"/>
              <a:t>ostream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istream</a:t>
            </a:r>
            <a:r>
              <a:rPr lang="en-US" dirty="0"/>
              <a:t>, </a:t>
            </a:r>
            <a:r>
              <a:rPr lang="en-US" dirty="0" smtClean="0"/>
              <a:t>respectively</a:t>
            </a: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6415585" y="3352800"/>
            <a:ext cx="2137012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886200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Another way is to use </a:t>
            </a:r>
            <a:r>
              <a:rPr lang="en-US" dirty="0" err="1" smtClean="0"/>
              <a:t>rdbuf</a:t>
            </a:r>
            <a:r>
              <a:rPr lang="en-US" dirty="0" smtClean="0"/>
              <a:t>() function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76400" y="4648200"/>
            <a:ext cx="542498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ifstream</a:t>
            </a:r>
            <a:r>
              <a:rPr lang="en-US" sz="2800" dirty="0"/>
              <a:t> </a:t>
            </a:r>
            <a:r>
              <a:rPr lang="en-US" sz="2800" dirty="0" err="1"/>
              <a:t>infile</a:t>
            </a:r>
            <a:r>
              <a:rPr lang="en-US" sz="2800" dirty="0"/>
              <a:t>(“TEST.TXT</a:t>
            </a:r>
            <a:r>
              <a:rPr lang="en-US" sz="2800" dirty="0" smtClean="0"/>
              <a:t>”);</a:t>
            </a:r>
          </a:p>
          <a:p>
            <a:r>
              <a:rPr lang="en-US" sz="1000" dirty="0" smtClean="0"/>
              <a:t> </a:t>
            </a:r>
            <a:endParaRPr lang="en-US" sz="1000" dirty="0"/>
          </a:p>
          <a:p>
            <a:r>
              <a:rPr lang="en-US" sz="2800" dirty="0" err="1"/>
              <a:t>cout</a:t>
            </a:r>
            <a:r>
              <a:rPr lang="en-US" sz="2800" dirty="0"/>
              <a:t> &lt;&lt; </a:t>
            </a:r>
            <a:r>
              <a:rPr lang="en-US" sz="2800" dirty="0" err="1"/>
              <a:t>infile.rdbuf</a:t>
            </a:r>
            <a:r>
              <a:rPr lang="en-US" sz="2800" dirty="0"/>
              <a:t>(); </a:t>
            </a:r>
          </a:p>
        </p:txBody>
      </p:sp>
    </p:spTree>
    <p:extLst>
      <p:ext uri="{BB962C8B-B14F-4D97-AF65-F5344CB8AC3E}">
        <p14:creationId xmlns:p14="http://schemas.microsoft.com/office/powerpoint/2010/main" xmlns="" val="342287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 </a:t>
            </a:r>
            <a:r>
              <a:rPr lang="en-US" dirty="0"/>
              <a:t>large </a:t>
            </a:r>
            <a:r>
              <a:rPr lang="en-US" dirty="0" smtClean="0"/>
              <a:t>amount of </a:t>
            </a:r>
            <a:r>
              <a:rPr lang="en-US" dirty="0"/>
              <a:t>numerical </a:t>
            </a:r>
            <a:r>
              <a:rPr lang="en-US" dirty="0" smtClean="0"/>
              <a:t>data is to be stored then </a:t>
            </a:r>
            <a:r>
              <a:rPr lang="en-US" dirty="0"/>
              <a:t>it’s </a:t>
            </a:r>
            <a:r>
              <a:rPr lang="en-US" dirty="0" smtClean="0"/>
              <a:t>efficient </a:t>
            </a:r>
            <a:r>
              <a:rPr lang="en-US" dirty="0"/>
              <a:t>to use binary I/O,</a:t>
            </a:r>
          </a:p>
          <a:p>
            <a:r>
              <a:rPr lang="en-US" dirty="0" smtClean="0"/>
              <a:t>In binary mode, </a:t>
            </a:r>
          </a:p>
          <a:p>
            <a:pPr lvl="1"/>
            <a:r>
              <a:rPr lang="en-US" dirty="0" smtClean="0"/>
              <a:t>number are stored as they are in RAM, </a:t>
            </a:r>
            <a:r>
              <a:rPr lang="en-US" dirty="0"/>
              <a:t>rather than as strings of </a:t>
            </a:r>
            <a:r>
              <a:rPr lang="en-US" dirty="0" smtClean="0"/>
              <a:t>characters</a:t>
            </a:r>
          </a:p>
          <a:p>
            <a:pPr lvl="1"/>
            <a:r>
              <a:rPr lang="en-US" dirty="0" smtClean="0"/>
              <a:t>int is </a:t>
            </a:r>
            <a:r>
              <a:rPr lang="en-US" dirty="0"/>
              <a:t>stored in 4 bytes, whereas its text version might be “12345”, requiring 5 bytes.</a:t>
            </a:r>
          </a:p>
          <a:p>
            <a:pPr lvl="1"/>
            <a:r>
              <a:rPr lang="en-US" dirty="0"/>
              <a:t>a float is always stored in 4 bytes, while its formatted version might be “6.02314e13”, </a:t>
            </a:r>
            <a:r>
              <a:rPr lang="en-US" dirty="0" smtClean="0"/>
              <a:t>requiring 10 </a:t>
            </a:r>
            <a:r>
              <a:rPr lang="en-US" dirty="0"/>
              <a:t>bytes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199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binary input and output with </a:t>
            </a:r>
            <a:r>
              <a:rPr lang="en-US" dirty="0" smtClean="0"/>
              <a:t>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5551"/>
            <a:ext cx="8229600" cy="4634429"/>
          </a:xfrm>
        </p:spPr>
        <p:txBody>
          <a:bodyPr/>
          <a:lstStyle/>
          <a:p>
            <a:r>
              <a:rPr lang="en-US" dirty="0" smtClean="0"/>
              <a:t>Opening file in write mode </a:t>
            </a:r>
          </a:p>
          <a:p>
            <a:endParaRPr lang="en-US" sz="3600" dirty="0" smtClean="0"/>
          </a:p>
          <a:p>
            <a:r>
              <a:rPr lang="en-US" dirty="0" smtClean="0"/>
              <a:t>Writing whole array from buff to </a:t>
            </a:r>
            <a:r>
              <a:rPr lang="en-US" dirty="0" err="1" smtClean="0"/>
              <a:t>os</a:t>
            </a:r>
            <a:r>
              <a:rPr lang="en-US" dirty="0" smtClean="0"/>
              <a:t> object</a:t>
            </a:r>
          </a:p>
          <a:p>
            <a:endParaRPr lang="en-US" sz="4000" dirty="0"/>
          </a:p>
          <a:p>
            <a:r>
              <a:rPr lang="en-US" dirty="0" smtClean="0"/>
              <a:t>Opening file in read mode</a:t>
            </a:r>
          </a:p>
          <a:p>
            <a:endParaRPr lang="en-US" dirty="0"/>
          </a:p>
          <a:p>
            <a:r>
              <a:rPr lang="en-US" dirty="0" smtClean="0"/>
              <a:t>Reading whole array in buff from is object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2077760"/>
            <a:ext cx="556973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 err="1"/>
              <a:t>ofstream</a:t>
            </a:r>
            <a:r>
              <a:rPr lang="en-US" sz="2800" dirty="0"/>
              <a:t> </a:t>
            </a:r>
            <a:r>
              <a:rPr lang="en-US" sz="2800" dirty="0" err="1"/>
              <a:t>os</a:t>
            </a:r>
            <a:r>
              <a:rPr lang="en-US" sz="2800" dirty="0"/>
              <a:t>(“edata.dat”, </a:t>
            </a:r>
            <a:r>
              <a:rPr lang="en-US" sz="2800" dirty="0" err="1"/>
              <a:t>ios</a:t>
            </a:r>
            <a:r>
              <a:rPr lang="en-US" sz="2800" dirty="0"/>
              <a:t>::binary);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3362980"/>
            <a:ext cx="86106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err="1"/>
              <a:t>os.write</a:t>
            </a:r>
            <a:r>
              <a:rPr lang="en-US" sz="2800" dirty="0"/>
              <a:t>( </a:t>
            </a:r>
            <a:r>
              <a:rPr lang="en-US" sz="2800" dirty="0" err="1"/>
              <a:t>reinterpret_cast</a:t>
            </a:r>
            <a:r>
              <a:rPr lang="en-US" sz="2800" dirty="0"/>
              <a:t>&lt;char*&gt;(buff), MAX*</a:t>
            </a:r>
            <a:r>
              <a:rPr lang="en-US" sz="2800" dirty="0" err="1"/>
              <a:t>sizeof</a:t>
            </a:r>
            <a:r>
              <a:rPr lang="en-US" sz="2800" dirty="0"/>
              <a:t>(int) );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4592360"/>
            <a:ext cx="5354927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 err="1"/>
              <a:t>ifstream</a:t>
            </a:r>
            <a:r>
              <a:rPr lang="en-US" sz="2800" dirty="0"/>
              <a:t> is(“edata.dat”, </a:t>
            </a:r>
            <a:r>
              <a:rPr lang="en-US" sz="2800" dirty="0" err="1"/>
              <a:t>ios</a:t>
            </a:r>
            <a:r>
              <a:rPr lang="en-US" sz="2800" dirty="0"/>
              <a:t>::binary);</a:t>
            </a:r>
          </a:p>
        </p:txBody>
      </p:sp>
      <p:sp>
        <p:nvSpPr>
          <p:cNvPr id="8" name="Rectangle 7"/>
          <p:cNvSpPr/>
          <p:nvPr/>
        </p:nvSpPr>
        <p:spPr>
          <a:xfrm>
            <a:off x="394648" y="5801380"/>
            <a:ext cx="859695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err="1"/>
              <a:t>is.read</a:t>
            </a:r>
            <a:r>
              <a:rPr lang="en-US" sz="2800" dirty="0"/>
              <a:t>( </a:t>
            </a:r>
            <a:r>
              <a:rPr lang="en-US" sz="2800" dirty="0" err="1"/>
              <a:t>reinterpret_cast</a:t>
            </a:r>
            <a:r>
              <a:rPr lang="en-US" sz="2800" dirty="0"/>
              <a:t>&lt;char*&gt;(buff), MAX*</a:t>
            </a:r>
            <a:r>
              <a:rPr lang="en-US" sz="2800" dirty="0" err="1"/>
              <a:t>sizeof</a:t>
            </a:r>
            <a:r>
              <a:rPr lang="en-US" sz="2800" dirty="0"/>
              <a:t>(int) );</a:t>
            </a:r>
          </a:p>
        </p:txBody>
      </p:sp>
    </p:spTree>
    <p:extLst>
      <p:ext uri="{BB962C8B-B14F-4D97-AF65-F5344CB8AC3E}">
        <p14:creationId xmlns:p14="http://schemas.microsoft.com/office/powerpoint/2010/main" xmlns="" val="227173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reinterpret_cast</a:t>
            </a:r>
            <a:r>
              <a:rPr lang="en-US" dirty="0"/>
              <a:t>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used to make </a:t>
            </a:r>
            <a:r>
              <a:rPr lang="en-US" dirty="0"/>
              <a:t>it possible for a buffer of type int to look to the read() and write() functions like </a:t>
            </a:r>
            <a:r>
              <a:rPr lang="en-US" dirty="0" smtClean="0"/>
              <a:t>a buffer </a:t>
            </a:r>
            <a:r>
              <a:rPr lang="en-US" dirty="0"/>
              <a:t>of type </a:t>
            </a:r>
            <a:r>
              <a:rPr lang="en-US" dirty="0" smtClean="0"/>
              <a:t>char</a:t>
            </a:r>
          </a:p>
          <a:p>
            <a:r>
              <a:rPr lang="en-US" dirty="0"/>
              <a:t>It changes the type of a section of memory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5943600" y="4191000"/>
            <a:ext cx="2137012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739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object’s values can be written in and read back from a file</a:t>
            </a:r>
          </a:p>
          <a:p>
            <a:r>
              <a:rPr lang="en-US" dirty="0" smtClean="0"/>
              <a:t>Generally binary mode is use for Object I/O </a:t>
            </a:r>
          </a:p>
          <a:p>
            <a:pPr lvl="1"/>
            <a:r>
              <a:rPr lang="en-US" dirty="0"/>
              <a:t>This writes the same bit </a:t>
            </a:r>
            <a:r>
              <a:rPr lang="en-US" dirty="0" smtClean="0"/>
              <a:t>configuration to </a:t>
            </a:r>
            <a:r>
              <a:rPr lang="en-US" dirty="0"/>
              <a:t>disk that was stored in memory, and </a:t>
            </a:r>
            <a:endParaRPr lang="en-US" dirty="0" smtClean="0"/>
          </a:p>
          <a:p>
            <a:pPr lvl="1"/>
            <a:r>
              <a:rPr lang="en-US" dirty="0" smtClean="0"/>
              <a:t>ensures </a:t>
            </a:r>
            <a:r>
              <a:rPr lang="en-US" dirty="0"/>
              <a:t>that numerical data contained </a:t>
            </a:r>
            <a:r>
              <a:rPr lang="en-US" dirty="0" smtClean="0"/>
              <a:t>in objects </a:t>
            </a:r>
            <a:r>
              <a:rPr lang="en-US" dirty="0"/>
              <a:t>is handled </a:t>
            </a:r>
            <a:r>
              <a:rPr lang="en-US" dirty="0" smtClean="0"/>
              <a:t>properly</a:t>
            </a:r>
            <a:endParaRPr lang="en-US" dirty="0"/>
          </a:p>
          <a:p>
            <a:r>
              <a:rPr lang="en-US" dirty="0" smtClean="0"/>
              <a:t>Example program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nput value from user in an </a:t>
            </a:r>
            <a:r>
              <a:rPr lang="en-US" dirty="0"/>
              <a:t>object of class </a:t>
            </a:r>
            <a:r>
              <a:rPr lang="en-US" dirty="0" smtClean="0"/>
              <a:t>person</a:t>
            </a:r>
          </a:p>
          <a:p>
            <a:pPr lvl="1"/>
            <a:r>
              <a:rPr lang="en-US" dirty="0" smtClean="0"/>
              <a:t>writes </a:t>
            </a:r>
            <a:r>
              <a:rPr lang="en-US" dirty="0"/>
              <a:t>this object to the disk 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005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Writing/reading </a:t>
            </a:r>
            <a:r>
              <a:rPr lang="en-US" dirty="0"/>
              <a:t>an Object to </a:t>
            </a:r>
            <a:r>
              <a:rPr lang="en-US" dirty="0" smtClean="0"/>
              <a:t>Disk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647596"/>
            <a:ext cx="5257800" cy="3785652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class person 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dirty="0" smtClean="0"/>
              <a:t>  protected</a:t>
            </a:r>
            <a:r>
              <a:rPr lang="en-US" sz="2400" dirty="0"/>
              <a:t>:</a:t>
            </a:r>
          </a:p>
          <a:p>
            <a:r>
              <a:rPr lang="en-US" sz="2400" dirty="0" smtClean="0"/>
              <a:t>    char name[40]; </a:t>
            </a:r>
            <a:endParaRPr lang="en-US" sz="2400" dirty="0"/>
          </a:p>
          <a:p>
            <a:r>
              <a:rPr lang="en-US" sz="2400" dirty="0" smtClean="0"/>
              <a:t>    int </a:t>
            </a:r>
            <a:r>
              <a:rPr lang="en-US" sz="2400" dirty="0"/>
              <a:t>age; </a:t>
            </a:r>
          </a:p>
          <a:p>
            <a:r>
              <a:rPr lang="en-US" sz="2400" dirty="0" smtClean="0"/>
              <a:t>  public</a:t>
            </a:r>
            <a:r>
              <a:rPr lang="en-US" sz="2400" dirty="0"/>
              <a:t>:</a:t>
            </a:r>
          </a:p>
          <a:p>
            <a:r>
              <a:rPr lang="en-US" sz="2400" dirty="0" smtClean="0"/>
              <a:t>    void </a:t>
            </a:r>
            <a:r>
              <a:rPr lang="en-US" sz="2400" dirty="0" err="1"/>
              <a:t>getData</a:t>
            </a:r>
            <a:r>
              <a:rPr lang="en-US" sz="2400" dirty="0"/>
              <a:t>() 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“Enter name: “; </a:t>
            </a:r>
            <a:r>
              <a:rPr lang="en-US" sz="2400" dirty="0" err="1"/>
              <a:t>cin</a:t>
            </a:r>
            <a:r>
              <a:rPr lang="en-US" sz="2400" dirty="0"/>
              <a:t> &gt;&gt; name;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“Enter age: “; </a:t>
            </a:r>
            <a:r>
              <a:rPr lang="en-US" sz="2400" dirty="0" err="1"/>
              <a:t>cin</a:t>
            </a:r>
            <a:r>
              <a:rPr lang="en-US" sz="2400" dirty="0"/>
              <a:t> &gt;&gt; age;</a:t>
            </a:r>
          </a:p>
          <a:p>
            <a:r>
              <a:rPr lang="en-US" sz="2400" dirty="0" smtClean="0"/>
              <a:t>    }</a:t>
            </a:r>
            <a:endParaRPr lang="en-US" sz="2400" dirty="0"/>
          </a:p>
          <a:p>
            <a:r>
              <a:rPr lang="en-US" sz="2400" dirty="0"/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4433248"/>
            <a:ext cx="7848600" cy="2308324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main</a:t>
            </a:r>
            <a:r>
              <a:rPr lang="en-US" sz="2400" dirty="0" smtClean="0"/>
              <a:t>() {</a:t>
            </a:r>
            <a:endParaRPr lang="en-US" sz="2400" dirty="0"/>
          </a:p>
          <a:p>
            <a:r>
              <a:rPr lang="en-US" sz="2400" dirty="0" smtClean="0"/>
              <a:t>   person </a:t>
            </a:r>
            <a:r>
              <a:rPr lang="en-US" sz="2400" dirty="0" err="1"/>
              <a:t>pers</a:t>
            </a:r>
            <a:r>
              <a:rPr lang="en-US" sz="2400" dirty="0"/>
              <a:t>; 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pers.getData</a:t>
            </a:r>
            <a:r>
              <a:rPr lang="en-US" sz="2400" dirty="0"/>
              <a:t>(); 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ofstream</a:t>
            </a:r>
            <a:r>
              <a:rPr lang="en-US" sz="2400" dirty="0" smtClean="0"/>
              <a:t> </a:t>
            </a:r>
            <a:r>
              <a:rPr lang="en-US" sz="2400" dirty="0" err="1"/>
              <a:t>outfile</a:t>
            </a:r>
            <a:r>
              <a:rPr lang="en-US" sz="2400" dirty="0"/>
              <a:t>(“PERSON.DAT”, </a:t>
            </a:r>
            <a:r>
              <a:rPr lang="en-US" sz="2400" dirty="0" err="1"/>
              <a:t>ios</a:t>
            </a:r>
            <a:r>
              <a:rPr lang="en-US" sz="2400" dirty="0"/>
              <a:t>::binary);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outfile.write</a:t>
            </a:r>
            <a:r>
              <a:rPr lang="en-US" sz="2400" dirty="0" smtClean="0"/>
              <a:t>(</a:t>
            </a:r>
            <a:r>
              <a:rPr lang="en-US" sz="2400" dirty="0" err="1" smtClean="0"/>
              <a:t>reinterpret_cast</a:t>
            </a:r>
            <a:r>
              <a:rPr lang="en-US" sz="2400" dirty="0" smtClean="0"/>
              <a:t>&lt;char</a:t>
            </a:r>
            <a:r>
              <a:rPr lang="en-US" sz="2400" dirty="0"/>
              <a:t>*&gt;(&amp;</a:t>
            </a:r>
            <a:r>
              <a:rPr lang="en-US" sz="2400" dirty="0" err="1"/>
              <a:t>pers</a:t>
            </a:r>
            <a:r>
              <a:rPr lang="en-US" sz="2400" dirty="0"/>
              <a:t>), </a:t>
            </a:r>
            <a:r>
              <a:rPr lang="en-US" sz="2400" dirty="0" err="1"/>
              <a:t>sizeof</a:t>
            </a:r>
            <a:r>
              <a:rPr lang="en-US" sz="2400" dirty="0"/>
              <a:t>(</a:t>
            </a:r>
            <a:r>
              <a:rPr lang="en-US" sz="2400" dirty="0" err="1"/>
              <a:t>pers</a:t>
            </a:r>
            <a:r>
              <a:rPr lang="en-US" sz="2400" dirty="0"/>
              <a:t>));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Rectangle 5">
            <a:hlinkClick r:id="rId2" action="ppaction://hlinkfile"/>
          </p:cNvPr>
          <p:cNvSpPr/>
          <p:nvPr/>
        </p:nvSpPr>
        <p:spPr>
          <a:xfrm>
            <a:off x="6400800" y="3193576"/>
            <a:ext cx="2137012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11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18084</TotalTime>
  <Words>1191</Words>
  <Application>Microsoft Office PowerPoint</Application>
  <PresentationFormat>On-screen Show (4:3)</PresentationFormat>
  <Paragraphs>219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myPresentation1</vt:lpstr>
      <vt:lpstr>CSC241: Object Oriented Programming</vt:lpstr>
      <vt:lpstr>Previous Lecture</vt:lpstr>
      <vt:lpstr>Today’s Lecture</vt:lpstr>
      <vt:lpstr>Character I/O</vt:lpstr>
      <vt:lpstr>Binary I/O</vt:lpstr>
      <vt:lpstr>binary input and output with integers</vt:lpstr>
      <vt:lpstr>reinterpret_cast operator</vt:lpstr>
      <vt:lpstr>Object I/O</vt:lpstr>
      <vt:lpstr>Writing/reading an Object to Disk</vt:lpstr>
      <vt:lpstr>Compatible Data Structures</vt:lpstr>
      <vt:lpstr>I/O with Multiple Objects</vt:lpstr>
      <vt:lpstr>The Mode Bits</vt:lpstr>
      <vt:lpstr>File Pointers</vt:lpstr>
      <vt:lpstr>Cont.</vt:lpstr>
      <vt:lpstr>Example: Modify record</vt:lpstr>
      <vt:lpstr>Seek function</vt:lpstr>
      <vt:lpstr>Cont.</vt:lpstr>
      <vt:lpstr>Slide 18</vt:lpstr>
      <vt:lpstr>Example program</vt:lpstr>
      <vt:lpstr>File I/O with Member Functions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1076</cp:revision>
  <dcterms:created xsi:type="dcterms:W3CDTF">2006-08-16T00:00:00Z</dcterms:created>
  <dcterms:modified xsi:type="dcterms:W3CDTF">2012-11-23T11:05:27Z</dcterms:modified>
</cp:coreProperties>
</file>