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sldIdLst>
    <p:sldId id="445" r:id="rId2"/>
    <p:sldId id="826" r:id="rId3"/>
    <p:sldId id="837" r:id="rId4"/>
    <p:sldId id="792" r:id="rId5"/>
    <p:sldId id="828" r:id="rId6"/>
    <p:sldId id="793" r:id="rId7"/>
    <p:sldId id="794" r:id="rId8"/>
    <p:sldId id="829" r:id="rId9"/>
    <p:sldId id="830" r:id="rId10"/>
    <p:sldId id="831" r:id="rId11"/>
    <p:sldId id="832" r:id="rId12"/>
    <p:sldId id="833" r:id="rId13"/>
    <p:sldId id="834" r:id="rId14"/>
    <p:sldId id="836" r:id="rId15"/>
    <p:sldId id="835" r:id="rId16"/>
    <p:sldId id="838" r:id="rId17"/>
    <p:sldId id="839" r:id="rId18"/>
    <p:sldId id="841" r:id="rId19"/>
    <p:sldId id="840" r:id="rId20"/>
    <p:sldId id="842" r:id="rId21"/>
    <p:sldId id="843" r:id="rId22"/>
    <p:sldId id="844" r:id="rId23"/>
    <p:sldId id="845" r:id="rId24"/>
    <p:sldId id="84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2500" autoAdjust="0"/>
    <p:restoredTop sz="96980" autoAdjust="0"/>
  </p:normalViewPr>
  <p:slideViewPr>
    <p:cSldViewPr>
      <p:cViewPr>
        <p:scale>
          <a:sx n="40" d="100"/>
          <a:sy n="40" d="100"/>
        </p:scale>
        <p:origin x="-1200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6AA9C-C781-4F26-B6CB-D244D58BD78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16EE2-1D9B-4258-A1AD-BBDE1A15A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41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2" y="6477000"/>
            <a:ext cx="60959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fld id="{1E32015C-E597-49C4-B278-585ED5F3176A}" type="slidenum">
              <a:rPr lang="en-US" sz="1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/>
              <a:t>‹#›</a:t>
            </a:fld>
            <a:endParaRPr lang="en-US" sz="1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program/placing%20class%20in%20separate%20file/GradeBook.h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program/const_destr_example.cp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program/Distance.cp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program/Time-constr_default_arg.cp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program/distance%20-%20Object%20as%20Argument/Distance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program/Distance.cp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program/counter.cp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458200" cy="1470025"/>
          </a:xfrm>
        </p:spPr>
        <p:txBody>
          <a:bodyPr/>
          <a:lstStyle/>
          <a:p>
            <a:r>
              <a:rPr lang="en-US" dirty="0" smtClean="0"/>
              <a:t>CSC241: Object 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No 03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56"/>
    </mc:Choice>
    <mc:Fallback>
      <p:transition spd="slow" advTm="135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First, constructor name must be same as the name of class</a:t>
            </a:r>
          </a:p>
          <a:p>
            <a:pPr lvl="1"/>
            <a:r>
              <a:rPr lang="en-US" dirty="0"/>
              <a:t>This is one way the compiler knows they are </a:t>
            </a:r>
            <a:r>
              <a:rPr lang="en-US" dirty="0" smtClean="0"/>
              <a:t>constructors</a:t>
            </a:r>
            <a:endParaRPr lang="en-US" dirty="0"/>
          </a:p>
          <a:p>
            <a:r>
              <a:rPr lang="en-US" dirty="0"/>
              <a:t>Second, no return type is used for constructors</a:t>
            </a:r>
          </a:p>
          <a:p>
            <a:pPr lvl="1"/>
            <a:r>
              <a:rPr lang="en-US" dirty="0"/>
              <a:t>Why not? Since the constructor is called automatically by the system, there’s no program for it to return anything to; a return value wouldn’t make </a:t>
            </a:r>
            <a:r>
              <a:rPr lang="en-US" dirty="0" smtClean="0"/>
              <a:t>sense</a:t>
            </a:r>
            <a:endParaRPr lang="en-US" dirty="0"/>
          </a:p>
          <a:p>
            <a:pPr lvl="1"/>
            <a:r>
              <a:rPr lang="en-US" dirty="0"/>
              <a:t>This is </a:t>
            </a:r>
            <a:r>
              <a:rPr lang="en-US" dirty="0" smtClean="0"/>
              <a:t>the </a:t>
            </a:r>
            <a:r>
              <a:rPr lang="en-US" dirty="0"/>
              <a:t>second way the compiler knows they are </a:t>
            </a:r>
            <a:r>
              <a:rPr lang="en-US" dirty="0" smtClean="0"/>
              <a:t>constructors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133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Initializer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One of the most common tasks a constructor carries out is initializing data members</a:t>
            </a:r>
          </a:p>
          <a:p>
            <a:r>
              <a:rPr lang="en-US" sz="2800" dirty="0"/>
              <a:t>In the Counter class the constructor must initialize the count member to </a:t>
            </a:r>
            <a:r>
              <a:rPr lang="en-US" sz="2800" dirty="0" smtClean="0"/>
              <a:t>0</a:t>
            </a:r>
            <a:endParaRPr lang="en-US" sz="2800" dirty="0"/>
          </a:p>
          <a:p>
            <a:r>
              <a:rPr lang="en-US" sz="2800" dirty="0"/>
              <a:t>The initialization takes place following the member function </a:t>
            </a:r>
            <a:r>
              <a:rPr lang="en-US" sz="2800" dirty="0" err="1"/>
              <a:t>declarator</a:t>
            </a:r>
            <a:r>
              <a:rPr lang="en-US" sz="2800" dirty="0"/>
              <a:t> but before the function body. </a:t>
            </a:r>
          </a:p>
          <a:p>
            <a:r>
              <a:rPr lang="en-US" sz="2800" dirty="0"/>
              <a:t>Initialization in constructor’s function body</a:t>
            </a:r>
          </a:p>
          <a:p>
            <a:pPr lvl="1">
              <a:buNone/>
            </a:pPr>
            <a:r>
              <a:rPr lang="en-US" dirty="0"/>
              <a:t>		    </a:t>
            </a:r>
            <a:r>
              <a:rPr lang="en-US" sz="2400" dirty="0"/>
              <a:t>Counter()</a:t>
            </a:r>
          </a:p>
          <a:p>
            <a:pPr lvl="1">
              <a:buNone/>
            </a:pPr>
            <a:r>
              <a:rPr lang="en-US" sz="2400" dirty="0"/>
              <a:t>		     {  count = 0; }</a:t>
            </a:r>
          </a:p>
          <a:p>
            <a:pPr lvl="1">
              <a:buNone/>
            </a:pPr>
            <a:r>
              <a:rPr lang="en-US" dirty="0"/>
              <a:t>this is not the preferred approach </a:t>
            </a:r>
          </a:p>
        </p:txBody>
      </p:sp>
    </p:spTree>
    <p:extLst>
      <p:ext uri="{BB962C8B-B14F-4D97-AF65-F5344CB8AC3E}">
        <p14:creationId xmlns:p14="http://schemas.microsoft.com/office/powerpoint/2010/main" xmlns="" val="331105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It’s preceded by a colon. The value is placed in parentheses following the member data.</a:t>
            </a:r>
          </a:p>
          <a:p>
            <a:pPr lvl="1">
              <a:buNone/>
              <a:defRPr/>
            </a:pPr>
            <a:r>
              <a:rPr lang="en-US" dirty="0"/>
              <a:t>		Counter() : count(0)</a:t>
            </a:r>
          </a:p>
          <a:p>
            <a:pPr lvl="1">
              <a:buNone/>
              <a:defRPr/>
            </a:pPr>
            <a:r>
              <a:rPr lang="en-US" dirty="0"/>
              <a:t>		{   }</a:t>
            </a:r>
          </a:p>
          <a:p>
            <a:pPr>
              <a:defRPr/>
            </a:pPr>
            <a:r>
              <a:rPr lang="en-US" dirty="0"/>
              <a:t>If multiple members must be initialized, they’re separated by commas.</a:t>
            </a:r>
          </a:p>
          <a:p>
            <a:pPr lvl="1">
              <a:defRPr/>
            </a:pPr>
            <a:r>
              <a:rPr lang="en-US" dirty="0" err="1"/>
              <a:t>someClass</a:t>
            </a:r>
            <a:r>
              <a:rPr lang="en-US" dirty="0"/>
              <a:t>() : m1(7), m2(33), m2(4)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←initializer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list</a:t>
            </a:r>
            <a:r>
              <a:rPr lang="en-US" dirty="0" smtClean="0"/>
              <a:t> {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129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Placing a Class in a Separate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Header file (.h)</a:t>
            </a:r>
          </a:p>
          <a:p>
            <a:pPr lvl="1"/>
            <a:r>
              <a:rPr lang="en-US" dirty="0" smtClean="0"/>
              <a:t>Contain definition of class</a:t>
            </a:r>
          </a:p>
          <a:p>
            <a:pPr lvl="1"/>
            <a:r>
              <a:rPr lang="en-US" dirty="0" smtClean="0"/>
              <a:t>Not an executable file</a:t>
            </a:r>
          </a:p>
          <a:p>
            <a:pPr lvl="1"/>
            <a:r>
              <a:rPr lang="en-US" dirty="0" smtClean="0"/>
              <a:t>Included in .</a:t>
            </a:r>
            <a:r>
              <a:rPr lang="en-US" dirty="0" err="1" smtClean="0"/>
              <a:t>cpp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main () file (.</a:t>
            </a:r>
            <a:r>
              <a:rPr lang="en-US" dirty="0" err="1" smtClean="0"/>
              <a:t>cpp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Include .h file containing class definition</a:t>
            </a:r>
          </a:p>
          <a:p>
            <a:pPr lvl="1"/>
            <a:r>
              <a:rPr lang="en-US" dirty="0" smtClean="0"/>
              <a:t>Executable file</a:t>
            </a:r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5715000" y="563880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 to program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230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Destructor is a function </a:t>
            </a:r>
            <a:r>
              <a:rPr lang="en-US" dirty="0"/>
              <a:t>called implicitly when an object is </a:t>
            </a:r>
            <a:r>
              <a:rPr lang="en-US" dirty="0" smtClean="0"/>
              <a:t>destroyed</a:t>
            </a:r>
          </a:p>
          <a:p>
            <a:r>
              <a:rPr lang="en-US" dirty="0"/>
              <a:t>The name of the destructor for a class is the </a:t>
            </a:r>
            <a:r>
              <a:rPr lang="en-US" b="1" dirty="0"/>
              <a:t>tilde character (~)</a:t>
            </a:r>
            <a:r>
              <a:rPr lang="en-US" dirty="0"/>
              <a:t> followed by the class </a:t>
            </a:r>
            <a:r>
              <a:rPr lang="en-US" dirty="0" smtClean="0"/>
              <a:t>name</a:t>
            </a:r>
          </a:p>
          <a:p>
            <a:r>
              <a:rPr lang="en-US" dirty="0" smtClean="0"/>
              <a:t>No </a:t>
            </a:r>
            <a:r>
              <a:rPr lang="en-US" dirty="0"/>
              <a:t>arguments </a:t>
            </a:r>
            <a:r>
              <a:rPr lang="en-US" dirty="0" smtClean="0"/>
              <a:t>and no return type for </a:t>
            </a:r>
            <a:r>
              <a:rPr lang="en-US" dirty="0"/>
              <a:t>a </a:t>
            </a:r>
            <a:r>
              <a:rPr lang="en-US" dirty="0" smtClean="0"/>
              <a:t>destructor</a:t>
            </a: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dirty="0">
                <a:latin typeface="Calibri" pitchFamily="34" charset="0"/>
              </a:rPr>
              <a:t>most common use of destructors is to </a:t>
            </a:r>
            <a:r>
              <a:rPr lang="en-US" dirty="0" err="1">
                <a:latin typeface="Calibri" pitchFamily="34" charset="0"/>
              </a:rPr>
              <a:t>deallocate</a:t>
            </a:r>
            <a:r>
              <a:rPr lang="en-US" dirty="0">
                <a:latin typeface="Calibri" pitchFamily="34" charset="0"/>
              </a:rPr>
              <a:t> memory that was allocated for the object by the constructor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3886200" y="5715000"/>
            <a:ext cx="472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Write a </a:t>
            </a:r>
            <a:r>
              <a:rPr lang="en-US" sz="2800" b="1" dirty="0" err="1" smtClean="0">
                <a:solidFill>
                  <a:schemeClr val="tx1"/>
                </a:solidFill>
              </a:rPr>
              <a:t>CreatAndDistroy</a:t>
            </a:r>
            <a:r>
              <a:rPr lang="en-US" sz="2800" b="1" dirty="0" smtClean="0">
                <a:solidFill>
                  <a:schemeClr val="tx1"/>
                </a:solidFill>
              </a:rPr>
              <a:t> class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218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Validating Data with set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set function should validate the value before assigning to private data member</a:t>
            </a:r>
          </a:p>
          <a:p>
            <a:r>
              <a:rPr lang="en-US" dirty="0" smtClean="0"/>
              <a:t>Set function can return a value or may display a message if invalid data is assign to object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6019800" y="4378036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 to program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70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with default arguments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599"/>
            <a:ext cx="8475388" cy="464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hlinkClick r:id="rId3" action="ppaction://hlinkfile"/>
          </p:cNvPr>
          <p:cNvSpPr/>
          <p:nvPr/>
        </p:nvSpPr>
        <p:spPr>
          <a:xfrm>
            <a:off x="5791200" y="586740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 to program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432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/>
          <a:lstStyle/>
          <a:p>
            <a:r>
              <a:rPr lang="en-US" dirty="0"/>
              <a:t>Objects as Function Arguments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200" y="914400"/>
            <a:ext cx="4800600" cy="5940088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class </a:t>
            </a:r>
            <a:r>
              <a:rPr lang="en-US" sz="2000" b="1" dirty="0" smtClean="0">
                <a:latin typeface="Calibri" pitchFamily="34" charset="0"/>
              </a:rPr>
              <a:t>Distance {    </a:t>
            </a:r>
            <a:r>
              <a:rPr lang="en-US" sz="2000" b="1" dirty="0">
                <a:solidFill>
                  <a:srgbClr val="00B0F0"/>
                </a:solidFill>
                <a:latin typeface="Calibri" pitchFamily="34" charset="0"/>
              </a:rPr>
              <a:t>//Distance </a:t>
            </a:r>
            <a:r>
              <a:rPr lang="en-US" sz="2000" b="1" dirty="0" smtClean="0">
                <a:solidFill>
                  <a:srgbClr val="00B0F0"/>
                </a:solidFill>
                <a:latin typeface="Calibri" pitchFamily="34" charset="0"/>
              </a:rPr>
              <a:t>class</a:t>
            </a:r>
            <a:endParaRPr lang="en-US" sz="2000" b="1" dirty="0">
              <a:latin typeface="Calibri" pitchFamily="34" charset="0"/>
            </a:endParaRPr>
          </a:p>
          <a:p>
            <a:pPr marL="234950" lvl="1"/>
            <a:r>
              <a:rPr lang="en-US" sz="2000" b="1" dirty="0">
                <a:latin typeface="Calibri" pitchFamily="34" charset="0"/>
              </a:rPr>
              <a:t>private:</a:t>
            </a:r>
          </a:p>
          <a:p>
            <a:pPr marL="346075" lvl="2"/>
            <a:r>
              <a:rPr lang="en-US" sz="2000" b="1" dirty="0" err="1">
                <a:latin typeface="Calibri" pitchFamily="34" charset="0"/>
              </a:rPr>
              <a:t>int</a:t>
            </a:r>
            <a:r>
              <a:rPr lang="en-US" sz="2000" b="1" dirty="0">
                <a:latin typeface="Calibri" pitchFamily="34" charset="0"/>
              </a:rPr>
              <a:t> feet;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float inches;</a:t>
            </a:r>
          </a:p>
          <a:p>
            <a:pPr marL="234950" lvl="1"/>
            <a:r>
              <a:rPr lang="en-US" sz="2000" b="1" dirty="0">
                <a:latin typeface="Calibri" pitchFamily="34" charset="0"/>
              </a:rPr>
              <a:t>p</a:t>
            </a:r>
            <a:r>
              <a:rPr lang="en-US" sz="2000" b="1" dirty="0" smtClean="0">
                <a:latin typeface="Calibri" pitchFamily="34" charset="0"/>
              </a:rPr>
              <a:t>ublic</a:t>
            </a:r>
            <a:r>
              <a:rPr lang="en-US" sz="2000" b="1" dirty="0">
                <a:latin typeface="Calibri" pitchFamily="34" charset="0"/>
              </a:rPr>
              <a:t>: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Distance() : feet(0), inches(0.0)</a:t>
            </a:r>
            <a:endParaRPr lang="en-US" sz="2000" b="1" dirty="0">
              <a:solidFill>
                <a:srgbClr val="00B0F0"/>
              </a:solidFill>
              <a:latin typeface="Calibri" pitchFamily="34" charset="0"/>
            </a:endParaRPr>
          </a:p>
          <a:p>
            <a:pPr marL="346075" lvl="2"/>
            <a:r>
              <a:rPr lang="en-US" sz="2000" b="1" dirty="0">
                <a:latin typeface="Calibri" pitchFamily="34" charset="0"/>
              </a:rPr>
              <a:t>{ }</a:t>
            </a:r>
          </a:p>
          <a:p>
            <a:pPr marL="346075" lvl="2"/>
            <a:r>
              <a:rPr lang="en-US" sz="2000" b="1" dirty="0" smtClean="0">
                <a:latin typeface="Calibri" pitchFamily="34" charset="0"/>
              </a:rPr>
              <a:t>Distance(</a:t>
            </a:r>
            <a:r>
              <a:rPr lang="en-US" sz="2000" b="1" dirty="0" err="1" smtClean="0">
                <a:latin typeface="Calibri" pitchFamily="34" charset="0"/>
              </a:rPr>
              <a:t>int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 err="1">
                <a:latin typeface="Calibri" pitchFamily="34" charset="0"/>
              </a:rPr>
              <a:t>ft</a:t>
            </a:r>
            <a:r>
              <a:rPr lang="en-US" sz="2000" b="1" dirty="0">
                <a:latin typeface="Calibri" pitchFamily="34" charset="0"/>
              </a:rPr>
              <a:t>, float in) : feet(</a:t>
            </a:r>
            <a:r>
              <a:rPr lang="en-US" sz="2000" b="1" dirty="0" err="1">
                <a:latin typeface="Calibri" pitchFamily="34" charset="0"/>
              </a:rPr>
              <a:t>ft</a:t>
            </a:r>
            <a:r>
              <a:rPr lang="en-US" sz="2000" b="1" dirty="0">
                <a:latin typeface="Calibri" pitchFamily="34" charset="0"/>
              </a:rPr>
              <a:t>), inches(in)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{ }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void </a:t>
            </a:r>
            <a:r>
              <a:rPr lang="en-US" sz="2000" b="1" dirty="0" err="1">
                <a:latin typeface="Calibri" pitchFamily="34" charset="0"/>
              </a:rPr>
              <a:t>getdist</a:t>
            </a:r>
            <a:r>
              <a:rPr lang="en-US" sz="2000" b="1" dirty="0" smtClean="0">
                <a:latin typeface="Calibri" pitchFamily="34" charset="0"/>
              </a:rPr>
              <a:t>(){  </a:t>
            </a:r>
            <a:endParaRPr lang="en-US" sz="2000" b="1" dirty="0">
              <a:latin typeface="Calibri" pitchFamily="34" charset="0"/>
            </a:endParaRPr>
          </a:p>
          <a:p>
            <a:pPr marL="346075" lvl="3"/>
            <a:r>
              <a:rPr lang="en-US" sz="2000" b="1" dirty="0" smtClean="0">
                <a:latin typeface="Calibri" pitchFamily="34" charset="0"/>
              </a:rPr>
              <a:t>  </a:t>
            </a:r>
            <a:r>
              <a:rPr lang="en-US" sz="2000" b="1" dirty="0" err="1" smtClean="0">
                <a:latin typeface="Calibri" pitchFamily="34" charset="0"/>
              </a:rPr>
              <a:t>cout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&lt;&lt; “\</a:t>
            </a:r>
            <a:r>
              <a:rPr lang="en-US" sz="2000" b="1" dirty="0" err="1">
                <a:latin typeface="Calibri" pitchFamily="34" charset="0"/>
              </a:rPr>
              <a:t>nEnter</a:t>
            </a:r>
            <a:r>
              <a:rPr lang="en-US" sz="2000" b="1" dirty="0">
                <a:latin typeface="Calibri" pitchFamily="34" charset="0"/>
              </a:rPr>
              <a:t> feet: “; </a:t>
            </a:r>
            <a:r>
              <a:rPr lang="en-US" sz="2000" b="1" dirty="0" err="1">
                <a:latin typeface="Calibri" pitchFamily="34" charset="0"/>
              </a:rPr>
              <a:t>cin</a:t>
            </a:r>
            <a:r>
              <a:rPr lang="en-US" sz="2000" b="1" dirty="0">
                <a:latin typeface="Calibri" pitchFamily="34" charset="0"/>
              </a:rPr>
              <a:t> &gt;&gt; feet;</a:t>
            </a:r>
          </a:p>
          <a:p>
            <a:pPr marL="346075" lvl="3"/>
            <a:r>
              <a:rPr lang="fr-FR" sz="2000" b="1" dirty="0" smtClean="0">
                <a:latin typeface="Calibri" pitchFamily="34" charset="0"/>
              </a:rPr>
              <a:t>  cout </a:t>
            </a:r>
            <a:r>
              <a:rPr lang="fr-FR" sz="2000" b="1" dirty="0">
                <a:latin typeface="Calibri" pitchFamily="34" charset="0"/>
              </a:rPr>
              <a:t>&lt;&lt; “Enter </a:t>
            </a:r>
            <a:r>
              <a:rPr lang="fr-FR" sz="2000" b="1" dirty="0" err="1">
                <a:latin typeface="Calibri" pitchFamily="34" charset="0"/>
              </a:rPr>
              <a:t>inches</a:t>
            </a:r>
            <a:r>
              <a:rPr lang="fr-FR" sz="2000" b="1" dirty="0">
                <a:latin typeface="Calibri" pitchFamily="34" charset="0"/>
              </a:rPr>
              <a:t>: “; </a:t>
            </a:r>
            <a:r>
              <a:rPr lang="fr-FR" sz="2000" b="1" dirty="0" err="1">
                <a:latin typeface="Calibri" pitchFamily="34" charset="0"/>
              </a:rPr>
              <a:t>cin</a:t>
            </a:r>
            <a:r>
              <a:rPr lang="fr-FR" sz="2000" b="1" dirty="0">
                <a:latin typeface="Calibri" pitchFamily="34" charset="0"/>
              </a:rPr>
              <a:t> &gt;&gt; </a:t>
            </a:r>
            <a:r>
              <a:rPr lang="fr-FR" sz="2000" b="1" dirty="0" err="1">
                <a:latin typeface="Calibri" pitchFamily="34" charset="0"/>
              </a:rPr>
              <a:t>inches</a:t>
            </a:r>
            <a:r>
              <a:rPr lang="fr-FR" sz="2000" b="1" dirty="0">
                <a:latin typeface="Calibri" pitchFamily="34" charset="0"/>
              </a:rPr>
              <a:t>;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}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void </a:t>
            </a:r>
            <a:r>
              <a:rPr lang="en-US" sz="2000" b="1" dirty="0" err="1">
                <a:latin typeface="Calibri" pitchFamily="34" charset="0"/>
              </a:rPr>
              <a:t>showdist</a:t>
            </a:r>
            <a:r>
              <a:rPr lang="en-US" sz="2000" b="1" dirty="0" smtClean="0">
                <a:latin typeface="Calibri" pitchFamily="34" charset="0"/>
              </a:rPr>
              <a:t>(){ </a:t>
            </a:r>
            <a:endParaRPr lang="en-US" sz="2000" b="1" dirty="0">
              <a:latin typeface="Calibri" pitchFamily="34" charset="0"/>
            </a:endParaRPr>
          </a:p>
          <a:p>
            <a:pPr marL="346075" lvl="3"/>
            <a:r>
              <a:rPr lang="en-US" sz="2000" b="1" dirty="0" smtClean="0">
                <a:latin typeface="Calibri" pitchFamily="34" charset="0"/>
              </a:rPr>
              <a:t>   </a:t>
            </a:r>
            <a:r>
              <a:rPr lang="en-US" sz="2000" b="1" dirty="0" err="1" smtClean="0">
                <a:latin typeface="Calibri" pitchFamily="34" charset="0"/>
              </a:rPr>
              <a:t>cout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&lt;&lt; feet &lt;&lt; “:” &lt;&lt; </a:t>
            </a:r>
            <a:r>
              <a:rPr lang="en-US" sz="2000" b="1" dirty="0" smtClean="0">
                <a:latin typeface="Calibri" pitchFamily="34" charset="0"/>
              </a:rPr>
              <a:t>inches&lt;&lt;</a:t>
            </a:r>
            <a:r>
              <a:rPr lang="en-US" sz="2000" b="1" dirty="0" err="1" smtClean="0">
                <a:latin typeface="Calibri" pitchFamily="34" charset="0"/>
              </a:rPr>
              <a:t>endl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; 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}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void </a:t>
            </a:r>
            <a:r>
              <a:rPr lang="en-US" sz="2000" b="1" dirty="0" err="1">
                <a:latin typeface="Calibri" pitchFamily="34" charset="0"/>
              </a:rPr>
              <a:t>add_dist</a:t>
            </a:r>
            <a:r>
              <a:rPr lang="en-US" sz="2000" b="1" dirty="0">
                <a:latin typeface="Calibri" pitchFamily="34" charset="0"/>
              </a:rPr>
              <a:t>( Distance, Distance ); </a:t>
            </a:r>
          </a:p>
          <a:p>
            <a:r>
              <a:rPr lang="en-US" sz="2000" b="1" dirty="0">
                <a:latin typeface="Calibri" pitchFamily="34" charset="0"/>
              </a:rPr>
              <a:t>};</a:t>
            </a:r>
          </a:p>
        </p:txBody>
      </p:sp>
      <p:sp>
        <p:nvSpPr>
          <p:cNvPr id="5" name="Rectangle 4"/>
          <p:cNvSpPr/>
          <p:nvPr/>
        </p:nvSpPr>
        <p:spPr>
          <a:xfrm>
            <a:off x="5029200" y="916991"/>
            <a:ext cx="3810000" cy="2862322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void Distance::</a:t>
            </a:r>
            <a:r>
              <a:rPr lang="en-US" b="1" dirty="0" err="1">
                <a:latin typeface="+mn-lt"/>
                <a:cs typeface="+mn-cs"/>
              </a:rPr>
              <a:t>add_dist</a:t>
            </a:r>
            <a:r>
              <a:rPr lang="en-US" b="1" dirty="0">
                <a:latin typeface="+mn-lt"/>
                <a:cs typeface="+mn-cs"/>
              </a:rPr>
              <a:t>(Distance d2, Distance d3</a:t>
            </a:r>
            <a:r>
              <a:rPr lang="en-US" b="1" dirty="0" smtClean="0">
                <a:latin typeface="+mn-lt"/>
                <a:cs typeface="+mn-cs"/>
              </a:rPr>
              <a:t>) {</a:t>
            </a:r>
            <a:endParaRPr lang="en-US" b="1" dirty="0">
              <a:latin typeface="+mn-lt"/>
              <a:cs typeface="+mn-cs"/>
            </a:endParaRPr>
          </a:p>
          <a:p>
            <a:pPr marL="234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inches = d2.inches + d3.inches; </a:t>
            </a:r>
          </a:p>
          <a:p>
            <a:pPr marL="234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feet = 0; </a:t>
            </a:r>
          </a:p>
          <a:p>
            <a:pPr marL="234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if(inches &gt;= 12.0</a:t>
            </a:r>
            <a:r>
              <a:rPr lang="en-US" b="1" dirty="0" smtClean="0">
                <a:latin typeface="+mn-lt"/>
                <a:cs typeface="+mn-cs"/>
              </a:rPr>
              <a:t>) {</a:t>
            </a:r>
            <a:endParaRPr lang="en-US" b="1" dirty="0">
              <a:latin typeface="+mn-lt"/>
              <a:cs typeface="+mn-cs"/>
            </a:endParaRPr>
          </a:p>
          <a:p>
            <a:pPr marL="69215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inches -= 12.0; </a:t>
            </a:r>
          </a:p>
          <a:p>
            <a:pPr marL="69215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feet++; </a:t>
            </a:r>
          </a:p>
          <a:p>
            <a:pPr marL="234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} </a:t>
            </a:r>
          </a:p>
          <a:p>
            <a:pPr marL="234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feet += d2.feet + d3.feet;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5030065" y="3924300"/>
            <a:ext cx="3857625" cy="2862322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main()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{</a:t>
            </a:r>
          </a:p>
          <a:p>
            <a:pPr marL="117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Distance dist1, dist3;        </a:t>
            </a:r>
            <a:endParaRPr lang="en-US" b="1" dirty="0">
              <a:solidFill>
                <a:srgbClr val="00B0F0"/>
              </a:solidFill>
              <a:latin typeface="+mn-lt"/>
              <a:cs typeface="+mn-cs"/>
            </a:endParaRPr>
          </a:p>
          <a:p>
            <a:pPr marL="117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Distance dist2(11, </a:t>
            </a:r>
            <a:r>
              <a:rPr lang="en-US" b="1" dirty="0" smtClean="0">
                <a:latin typeface="+mn-lt"/>
                <a:cs typeface="+mn-cs"/>
              </a:rPr>
              <a:t>6.5</a:t>
            </a:r>
            <a:r>
              <a:rPr lang="en-US" b="1" dirty="0">
                <a:latin typeface="+mn-lt"/>
                <a:cs typeface="+mn-cs"/>
              </a:rPr>
              <a:t>); </a:t>
            </a:r>
            <a:endParaRPr lang="en-US" b="1" dirty="0">
              <a:solidFill>
                <a:srgbClr val="00B0F0"/>
              </a:solidFill>
              <a:latin typeface="+mn-lt"/>
              <a:cs typeface="+mn-cs"/>
            </a:endParaRPr>
          </a:p>
          <a:p>
            <a:pPr marL="117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dist1.getdist();                  </a:t>
            </a:r>
            <a:endParaRPr lang="en-US" b="1" dirty="0">
              <a:solidFill>
                <a:srgbClr val="00B0F0"/>
              </a:solidFill>
              <a:latin typeface="+mn-lt"/>
              <a:cs typeface="+mn-cs"/>
            </a:endParaRPr>
          </a:p>
          <a:p>
            <a:pPr marL="117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latin typeface="+mn-lt"/>
                <a:cs typeface="+mn-cs"/>
              </a:rPr>
              <a:t>dist3.add_dist(dist1, dist2); </a:t>
            </a:r>
            <a:endParaRPr lang="de-DE" b="1" dirty="0" smtClean="0">
              <a:latin typeface="+mn-lt"/>
              <a:cs typeface="+mn-cs"/>
            </a:endParaRPr>
          </a:p>
          <a:p>
            <a:pPr marL="117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latin typeface="+mn-lt"/>
                <a:cs typeface="+mn-cs"/>
              </a:rPr>
              <a:t>cout</a:t>
            </a:r>
            <a:r>
              <a:rPr lang="en-US" b="1" dirty="0" smtClean="0">
                <a:latin typeface="+mn-lt"/>
                <a:cs typeface="+mn-cs"/>
              </a:rPr>
              <a:t> </a:t>
            </a:r>
            <a:r>
              <a:rPr lang="en-US" b="1" dirty="0">
                <a:latin typeface="+mn-lt"/>
                <a:cs typeface="+mn-cs"/>
              </a:rPr>
              <a:t>&lt;&lt; “\ndist1 = “; dist1.showdist();</a:t>
            </a:r>
          </a:p>
          <a:p>
            <a:pPr marL="117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atin typeface="+mn-lt"/>
                <a:cs typeface="+mn-cs"/>
              </a:rPr>
              <a:t>cout</a:t>
            </a:r>
            <a:r>
              <a:rPr lang="en-US" b="1" dirty="0">
                <a:latin typeface="+mn-lt"/>
                <a:cs typeface="+mn-cs"/>
              </a:rPr>
              <a:t> &lt;&lt; “\ndist2 = “; dist2.showdist();</a:t>
            </a:r>
          </a:p>
          <a:p>
            <a:pPr marL="117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atin typeface="+mn-lt"/>
                <a:cs typeface="+mn-cs"/>
              </a:rPr>
              <a:t>cout</a:t>
            </a:r>
            <a:r>
              <a:rPr lang="en-US" b="1" dirty="0">
                <a:latin typeface="+mn-lt"/>
                <a:cs typeface="+mn-cs"/>
              </a:rPr>
              <a:t> &lt;&lt; “\ndist3 = “; dist3.showdist();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206430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04800"/>
            <a:ext cx="6172200" cy="625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1273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990600"/>
            <a:ext cx="3857625" cy="2862322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main()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{</a:t>
            </a:r>
          </a:p>
          <a:p>
            <a:pPr marL="117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Distance dist1, dist3;        </a:t>
            </a:r>
            <a:endParaRPr lang="en-US" b="1" dirty="0">
              <a:solidFill>
                <a:srgbClr val="00B0F0"/>
              </a:solidFill>
              <a:latin typeface="+mn-lt"/>
              <a:cs typeface="+mn-cs"/>
            </a:endParaRPr>
          </a:p>
          <a:p>
            <a:pPr marL="117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Distance dist2(11, </a:t>
            </a:r>
            <a:r>
              <a:rPr lang="en-US" b="1" dirty="0" smtClean="0">
                <a:latin typeface="+mn-lt"/>
                <a:cs typeface="+mn-cs"/>
              </a:rPr>
              <a:t>6.5</a:t>
            </a:r>
            <a:r>
              <a:rPr lang="en-US" b="1" dirty="0">
                <a:latin typeface="+mn-lt"/>
                <a:cs typeface="+mn-cs"/>
              </a:rPr>
              <a:t>); </a:t>
            </a:r>
            <a:endParaRPr lang="en-US" b="1" dirty="0">
              <a:solidFill>
                <a:srgbClr val="00B0F0"/>
              </a:solidFill>
              <a:latin typeface="+mn-lt"/>
              <a:cs typeface="+mn-cs"/>
            </a:endParaRPr>
          </a:p>
          <a:p>
            <a:pPr marL="117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dist1.getdist();                  </a:t>
            </a:r>
            <a:endParaRPr lang="en-US" b="1" dirty="0">
              <a:solidFill>
                <a:srgbClr val="00B0F0"/>
              </a:solidFill>
              <a:latin typeface="+mn-lt"/>
              <a:cs typeface="+mn-cs"/>
            </a:endParaRPr>
          </a:p>
          <a:p>
            <a:pPr marL="117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latin typeface="+mn-lt"/>
                <a:cs typeface="+mn-cs"/>
              </a:rPr>
              <a:t>dist3.add_dist(dist1, dist2); </a:t>
            </a:r>
            <a:endParaRPr lang="de-DE" b="1" dirty="0" smtClean="0">
              <a:latin typeface="+mn-lt"/>
              <a:cs typeface="+mn-cs"/>
            </a:endParaRPr>
          </a:p>
          <a:p>
            <a:pPr marL="117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latin typeface="+mn-lt"/>
                <a:cs typeface="+mn-cs"/>
              </a:rPr>
              <a:t>cout</a:t>
            </a:r>
            <a:r>
              <a:rPr lang="en-US" b="1" dirty="0" smtClean="0">
                <a:latin typeface="+mn-lt"/>
                <a:cs typeface="+mn-cs"/>
              </a:rPr>
              <a:t> </a:t>
            </a:r>
            <a:r>
              <a:rPr lang="en-US" b="1" dirty="0">
                <a:latin typeface="+mn-lt"/>
                <a:cs typeface="+mn-cs"/>
              </a:rPr>
              <a:t>&lt;&lt; “\ndist1 = “; dist1.showdist();</a:t>
            </a:r>
          </a:p>
          <a:p>
            <a:pPr marL="117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atin typeface="+mn-lt"/>
                <a:cs typeface="+mn-cs"/>
              </a:rPr>
              <a:t>cout</a:t>
            </a:r>
            <a:r>
              <a:rPr lang="en-US" b="1" dirty="0">
                <a:latin typeface="+mn-lt"/>
                <a:cs typeface="+mn-cs"/>
              </a:rPr>
              <a:t> &lt;&lt; “\ndist2 = “; dist2.showdist();</a:t>
            </a:r>
          </a:p>
          <a:p>
            <a:pPr marL="117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atin typeface="+mn-lt"/>
                <a:cs typeface="+mn-cs"/>
              </a:rPr>
              <a:t>cout</a:t>
            </a:r>
            <a:r>
              <a:rPr lang="en-US" b="1" dirty="0">
                <a:latin typeface="+mn-lt"/>
                <a:cs typeface="+mn-cs"/>
              </a:rPr>
              <a:t> &lt;&lt; “\ndist3 = “; dist3.showdist();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}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4191000" y="990600"/>
            <a:ext cx="2133600" cy="1340447"/>
            <a:chOff x="4191000" y="1250353"/>
            <a:chExt cx="2133600" cy="1340447"/>
          </a:xfrm>
        </p:grpSpPr>
        <p:sp>
          <p:nvSpPr>
            <p:cNvPr id="6" name="Rectangle 5"/>
            <p:cNvSpPr/>
            <p:nvPr/>
          </p:nvSpPr>
          <p:spPr>
            <a:xfrm>
              <a:off x="4349668" y="1250353"/>
              <a:ext cx="1974932" cy="13404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91000" y="1676400"/>
              <a:ext cx="10668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feet</a:t>
              </a:r>
              <a:endParaRPr lang="en-US" sz="24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43400" y="2057400"/>
              <a:ext cx="990600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inches</a:t>
              </a:r>
              <a:endParaRPr lang="en-US" sz="2400" b="1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343400" y="1295400"/>
              <a:ext cx="1879682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schemeClr val="tx1"/>
                  </a:solidFill>
                </a:rPr>
                <a:t>d</a:t>
              </a:r>
              <a:r>
                <a:rPr lang="en-US" sz="2400" b="1" dirty="0" smtClean="0">
                  <a:solidFill>
                    <a:schemeClr val="tx1"/>
                  </a:solidFill>
                </a:rPr>
                <a:t>ist1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268190" y="1600200"/>
              <a:ext cx="954892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0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257800" y="2057400"/>
              <a:ext cx="965282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0.0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324600" y="990600"/>
            <a:ext cx="2133600" cy="1340447"/>
            <a:chOff x="4191000" y="1250353"/>
            <a:chExt cx="2133600" cy="1340447"/>
          </a:xfrm>
        </p:grpSpPr>
        <p:sp>
          <p:nvSpPr>
            <p:cNvPr id="42" name="Rectangle 41"/>
            <p:cNvSpPr/>
            <p:nvPr/>
          </p:nvSpPr>
          <p:spPr>
            <a:xfrm>
              <a:off x="4349668" y="1250353"/>
              <a:ext cx="1974932" cy="13404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191000" y="1676400"/>
              <a:ext cx="10668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feet</a:t>
              </a:r>
              <a:endParaRPr lang="en-US" sz="2400" b="1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343400" y="2057400"/>
              <a:ext cx="990600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inches</a:t>
              </a:r>
              <a:endParaRPr lang="en-US" sz="2400" b="1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343400" y="1295400"/>
              <a:ext cx="1879682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dist</a:t>
              </a:r>
              <a:r>
                <a:rPr lang="en-US" sz="2400" b="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268190" y="1600200"/>
              <a:ext cx="954892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0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257800" y="2057400"/>
              <a:ext cx="965282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0.0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191000" y="2407247"/>
            <a:ext cx="2133600" cy="1340447"/>
            <a:chOff x="4191000" y="1250353"/>
            <a:chExt cx="2133600" cy="1340447"/>
          </a:xfrm>
        </p:grpSpPr>
        <p:sp>
          <p:nvSpPr>
            <p:cNvPr id="49" name="Rectangle 48"/>
            <p:cNvSpPr/>
            <p:nvPr/>
          </p:nvSpPr>
          <p:spPr>
            <a:xfrm>
              <a:off x="4349668" y="1250353"/>
              <a:ext cx="1974932" cy="13404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191000" y="1676400"/>
              <a:ext cx="10668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feet</a:t>
              </a:r>
              <a:endParaRPr lang="en-US" sz="2400" b="1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343400" y="2057400"/>
              <a:ext cx="990600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inches</a:t>
              </a:r>
              <a:endParaRPr lang="en-US" sz="2400" b="1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343400" y="1295400"/>
              <a:ext cx="1879682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dist2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268190" y="1600200"/>
              <a:ext cx="954892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257800" y="2057400"/>
              <a:ext cx="965282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55" name="Rectangle 54"/>
          <p:cNvSpPr/>
          <p:nvPr/>
        </p:nvSpPr>
        <p:spPr>
          <a:xfrm>
            <a:off x="5257800" y="2757094"/>
            <a:ext cx="954892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283241" y="3214294"/>
            <a:ext cx="965282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6.5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381000" y="3983180"/>
            <a:ext cx="4876800" cy="1323439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6075" lvl="2"/>
            <a:r>
              <a:rPr lang="en-US" sz="2000" b="1" dirty="0" smtClean="0">
                <a:latin typeface="Calibri" pitchFamily="34" charset="0"/>
              </a:rPr>
              <a:t>void </a:t>
            </a:r>
            <a:r>
              <a:rPr lang="en-US" sz="2000" b="1" dirty="0" err="1">
                <a:latin typeface="Calibri" pitchFamily="34" charset="0"/>
              </a:rPr>
              <a:t>getdist</a:t>
            </a:r>
            <a:r>
              <a:rPr lang="en-US" sz="2000" b="1" dirty="0" smtClean="0">
                <a:latin typeface="Calibri" pitchFamily="34" charset="0"/>
              </a:rPr>
              <a:t>(){  </a:t>
            </a:r>
            <a:endParaRPr lang="en-US" sz="2000" b="1" dirty="0">
              <a:latin typeface="Calibri" pitchFamily="34" charset="0"/>
            </a:endParaRPr>
          </a:p>
          <a:p>
            <a:pPr marL="346075" lvl="3"/>
            <a:r>
              <a:rPr lang="en-US" sz="2000" b="1" dirty="0" smtClean="0">
                <a:latin typeface="Calibri" pitchFamily="34" charset="0"/>
              </a:rPr>
              <a:t>  </a:t>
            </a:r>
            <a:r>
              <a:rPr lang="en-US" sz="2000" b="1" dirty="0" err="1" smtClean="0">
                <a:latin typeface="Calibri" pitchFamily="34" charset="0"/>
              </a:rPr>
              <a:t>cout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&lt;&lt; “\</a:t>
            </a:r>
            <a:r>
              <a:rPr lang="en-US" sz="2000" b="1" dirty="0" err="1">
                <a:latin typeface="Calibri" pitchFamily="34" charset="0"/>
              </a:rPr>
              <a:t>nEnter</a:t>
            </a:r>
            <a:r>
              <a:rPr lang="en-US" sz="2000" b="1" dirty="0">
                <a:latin typeface="Calibri" pitchFamily="34" charset="0"/>
              </a:rPr>
              <a:t> feet: “; </a:t>
            </a:r>
            <a:r>
              <a:rPr lang="en-US" sz="2000" b="1" dirty="0" err="1">
                <a:latin typeface="Calibri" pitchFamily="34" charset="0"/>
              </a:rPr>
              <a:t>cin</a:t>
            </a:r>
            <a:r>
              <a:rPr lang="en-US" sz="2000" b="1" dirty="0">
                <a:latin typeface="Calibri" pitchFamily="34" charset="0"/>
              </a:rPr>
              <a:t> &gt;&gt; feet;</a:t>
            </a:r>
          </a:p>
          <a:p>
            <a:pPr marL="346075" lvl="3"/>
            <a:r>
              <a:rPr lang="fr-FR" sz="2000" b="1" dirty="0" smtClean="0">
                <a:latin typeface="Calibri" pitchFamily="34" charset="0"/>
              </a:rPr>
              <a:t>  cout </a:t>
            </a:r>
            <a:r>
              <a:rPr lang="fr-FR" sz="2000" b="1" dirty="0">
                <a:latin typeface="Calibri" pitchFamily="34" charset="0"/>
              </a:rPr>
              <a:t>&lt;&lt; “Enter </a:t>
            </a:r>
            <a:r>
              <a:rPr lang="fr-FR" sz="2000" b="1" dirty="0" err="1">
                <a:latin typeface="Calibri" pitchFamily="34" charset="0"/>
              </a:rPr>
              <a:t>inches</a:t>
            </a:r>
            <a:r>
              <a:rPr lang="fr-FR" sz="2000" b="1" dirty="0">
                <a:latin typeface="Calibri" pitchFamily="34" charset="0"/>
              </a:rPr>
              <a:t>: “; </a:t>
            </a:r>
            <a:r>
              <a:rPr lang="fr-FR" sz="2000" b="1" dirty="0" err="1">
                <a:latin typeface="Calibri" pitchFamily="34" charset="0"/>
              </a:rPr>
              <a:t>cin</a:t>
            </a:r>
            <a:r>
              <a:rPr lang="fr-FR" sz="2000" b="1" dirty="0">
                <a:latin typeface="Calibri" pitchFamily="34" charset="0"/>
              </a:rPr>
              <a:t> &gt;&gt; </a:t>
            </a:r>
            <a:r>
              <a:rPr lang="fr-FR" sz="2000" b="1" dirty="0" err="1">
                <a:latin typeface="Calibri" pitchFamily="34" charset="0"/>
              </a:rPr>
              <a:t>inches</a:t>
            </a:r>
            <a:r>
              <a:rPr lang="fr-FR" sz="2000" b="1" dirty="0">
                <a:latin typeface="Calibri" pitchFamily="34" charset="0"/>
              </a:rPr>
              <a:t>;</a:t>
            </a:r>
          </a:p>
          <a:p>
            <a:pPr marL="346075" lvl="2"/>
            <a:r>
              <a:rPr lang="en-US" sz="2000" b="1" dirty="0" smtClean="0">
                <a:latin typeface="Calibri" pitchFamily="34" charset="0"/>
              </a:rPr>
              <a:t>}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269386" y="1326592"/>
            <a:ext cx="954892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243945" y="1783792"/>
            <a:ext cx="965282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7.0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81000" y="3948545"/>
            <a:ext cx="3810000" cy="2862322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void Distance::</a:t>
            </a:r>
            <a:r>
              <a:rPr lang="en-US" b="1" dirty="0" err="1">
                <a:latin typeface="+mn-lt"/>
                <a:cs typeface="+mn-cs"/>
              </a:rPr>
              <a:t>add_dist</a:t>
            </a:r>
            <a:r>
              <a:rPr lang="en-US" b="1" dirty="0">
                <a:latin typeface="+mn-lt"/>
                <a:cs typeface="+mn-cs"/>
              </a:rPr>
              <a:t>(Distance </a:t>
            </a:r>
            <a:r>
              <a:rPr lang="en-US" b="1" dirty="0" smtClean="0">
                <a:latin typeface="+mn-lt"/>
                <a:cs typeface="+mn-cs"/>
              </a:rPr>
              <a:t>d1, </a:t>
            </a:r>
            <a:r>
              <a:rPr lang="en-US" b="1" dirty="0">
                <a:latin typeface="+mn-lt"/>
                <a:cs typeface="+mn-cs"/>
              </a:rPr>
              <a:t>Distance </a:t>
            </a:r>
            <a:r>
              <a:rPr lang="en-US" b="1" dirty="0" smtClean="0">
                <a:latin typeface="+mn-lt"/>
                <a:cs typeface="+mn-cs"/>
              </a:rPr>
              <a:t>d2) {</a:t>
            </a:r>
            <a:endParaRPr lang="en-US" b="1" dirty="0">
              <a:latin typeface="+mn-lt"/>
              <a:cs typeface="+mn-cs"/>
            </a:endParaRPr>
          </a:p>
          <a:p>
            <a:pPr marL="234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inches = </a:t>
            </a:r>
            <a:r>
              <a:rPr lang="en-US" b="1" dirty="0" smtClean="0">
                <a:latin typeface="+mn-lt"/>
                <a:cs typeface="+mn-cs"/>
              </a:rPr>
              <a:t>d1.inches </a:t>
            </a:r>
            <a:r>
              <a:rPr lang="en-US" b="1" dirty="0">
                <a:latin typeface="+mn-lt"/>
                <a:cs typeface="+mn-cs"/>
              </a:rPr>
              <a:t>+ </a:t>
            </a:r>
            <a:r>
              <a:rPr lang="en-US" b="1" dirty="0" smtClean="0">
                <a:latin typeface="+mn-lt"/>
                <a:cs typeface="+mn-cs"/>
              </a:rPr>
              <a:t>d2.inches</a:t>
            </a:r>
            <a:r>
              <a:rPr lang="en-US" b="1" dirty="0">
                <a:latin typeface="+mn-lt"/>
                <a:cs typeface="+mn-cs"/>
              </a:rPr>
              <a:t>; </a:t>
            </a:r>
          </a:p>
          <a:p>
            <a:pPr marL="234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feet = 0; </a:t>
            </a:r>
          </a:p>
          <a:p>
            <a:pPr marL="234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if(inches &gt;= 12.0</a:t>
            </a:r>
            <a:r>
              <a:rPr lang="en-US" b="1" dirty="0" smtClean="0">
                <a:latin typeface="+mn-lt"/>
                <a:cs typeface="+mn-cs"/>
              </a:rPr>
              <a:t>) {</a:t>
            </a:r>
            <a:endParaRPr lang="en-US" b="1" dirty="0">
              <a:latin typeface="+mn-lt"/>
              <a:cs typeface="+mn-cs"/>
            </a:endParaRPr>
          </a:p>
          <a:p>
            <a:pPr marL="69215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inches -= 12.0; </a:t>
            </a:r>
          </a:p>
          <a:p>
            <a:pPr marL="69215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feet++; </a:t>
            </a:r>
          </a:p>
          <a:p>
            <a:pPr marL="234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} </a:t>
            </a:r>
          </a:p>
          <a:p>
            <a:pPr marL="234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feet += </a:t>
            </a:r>
            <a:r>
              <a:rPr lang="en-US" b="1" dirty="0" smtClean="0">
                <a:latin typeface="+mn-lt"/>
                <a:cs typeface="+mn-cs"/>
              </a:rPr>
              <a:t>d1.feet </a:t>
            </a:r>
            <a:r>
              <a:rPr lang="en-US" b="1" dirty="0">
                <a:latin typeface="+mn-lt"/>
                <a:cs typeface="+mn-cs"/>
              </a:rPr>
              <a:t>+ </a:t>
            </a:r>
            <a:r>
              <a:rPr lang="en-US" b="1" dirty="0" smtClean="0">
                <a:latin typeface="+mn-lt"/>
                <a:cs typeface="+mn-cs"/>
              </a:rPr>
              <a:t>d2.feet</a:t>
            </a:r>
            <a:r>
              <a:rPr lang="en-US" b="1" dirty="0">
                <a:latin typeface="+mn-lt"/>
                <a:cs typeface="+mn-cs"/>
              </a:rPr>
              <a:t>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}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4191000" y="3993553"/>
            <a:ext cx="2133600" cy="1340447"/>
            <a:chOff x="4191000" y="1250353"/>
            <a:chExt cx="2133600" cy="1340447"/>
          </a:xfrm>
        </p:grpSpPr>
        <p:sp>
          <p:nvSpPr>
            <p:cNvPr id="62" name="Rectangle 61"/>
            <p:cNvSpPr/>
            <p:nvPr/>
          </p:nvSpPr>
          <p:spPr>
            <a:xfrm>
              <a:off x="4349668" y="1250353"/>
              <a:ext cx="1974932" cy="13404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191000" y="1676400"/>
              <a:ext cx="10668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feet</a:t>
              </a:r>
              <a:endParaRPr lang="en-US" sz="2400" b="1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343400" y="2057400"/>
              <a:ext cx="990600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inches</a:t>
              </a:r>
              <a:endParaRPr lang="en-US" sz="2400" b="1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343400" y="1295400"/>
              <a:ext cx="1879682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d1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268190" y="1600200"/>
              <a:ext cx="954892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257800" y="2057400"/>
              <a:ext cx="965282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6324600" y="3993553"/>
            <a:ext cx="2133600" cy="1340447"/>
            <a:chOff x="4191000" y="1250353"/>
            <a:chExt cx="2133600" cy="1340447"/>
          </a:xfrm>
        </p:grpSpPr>
        <p:sp>
          <p:nvSpPr>
            <p:cNvPr id="69" name="Rectangle 68"/>
            <p:cNvSpPr/>
            <p:nvPr/>
          </p:nvSpPr>
          <p:spPr>
            <a:xfrm>
              <a:off x="4349668" y="1250353"/>
              <a:ext cx="1974932" cy="13404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191000" y="1676400"/>
              <a:ext cx="10668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feet</a:t>
              </a:r>
              <a:endParaRPr lang="en-US" sz="2400" b="1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343400" y="2057400"/>
              <a:ext cx="990600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inches</a:t>
              </a:r>
              <a:endParaRPr lang="en-US" sz="2400" b="1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343400" y="1295400"/>
              <a:ext cx="1879682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d</a:t>
              </a:r>
              <a:r>
                <a:rPr lang="en-US" sz="2400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268190" y="1600200"/>
              <a:ext cx="954892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257800" y="2057400"/>
              <a:ext cx="965282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75" name="Rectangle 74"/>
          <p:cNvSpPr/>
          <p:nvPr/>
        </p:nvSpPr>
        <p:spPr>
          <a:xfrm>
            <a:off x="5257800" y="4343400"/>
            <a:ext cx="954892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257800" y="4800600"/>
            <a:ext cx="965282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7.0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399398" y="4350330"/>
            <a:ext cx="954892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391400" y="4800600"/>
            <a:ext cx="965282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6.5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391395" y="1766455"/>
            <a:ext cx="965282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13.5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384470" y="1330035"/>
            <a:ext cx="954892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0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77545" y="1801090"/>
            <a:ext cx="965282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1.5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384465" y="1295400"/>
            <a:ext cx="954892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4" name="Rectangle 83"/>
          <p:cNvSpPr/>
          <p:nvPr/>
        </p:nvSpPr>
        <p:spPr>
          <a:xfrm>
            <a:off x="7384460" y="1295400"/>
            <a:ext cx="954892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17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381000" y="3962400"/>
            <a:ext cx="4800600" cy="1015663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6075" lvl="2"/>
            <a:r>
              <a:rPr lang="en-US" sz="2000" b="1" dirty="0" smtClean="0">
                <a:latin typeface="Calibri" pitchFamily="34" charset="0"/>
              </a:rPr>
              <a:t>void </a:t>
            </a:r>
            <a:r>
              <a:rPr lang="en-US" sz="2000" b="1" dirty="0" err="1">
                <a:latin typeface="Calibri" pitchFamily="34" charset="0"/>
              </a:rPr>
              <a:t>showdist</a:t>
            </a:r>
            <a:r>
              <a:rPr lang="en-US" sz="2000" b="1" dirty="0" smtClean="0">
                <a:latin typeface="Calibri" pitchFamily="34" charset="0"/>
              </a:rPr>
              <a:t>(){ </a:t>
            </a:r>
            <a:endParaRPr lang="en-US" sz="2000" b="1" dirty="0">
              <a:latin typeface="Calibri" pitchFamily="34" charset="0"/>
            </a:endParaRPr>
          </a:p>
          <a:p>
            <a:pPr marL="346075" lvl="3"/>
            <a:r>
              <a:rPr lang="en-US" sz="2000" b="1" dirty="0" smtClean="0">
                <a:latin typeface="Calibri" pitchFamily="34" charset="0"/>
              </a:rPr>
              <a:t>   </a:t>
            </a:r>
            <a:r>
              <a:rPr lang="en-US" sz="2000" b="1" dirty="0" err="1" smtClean="0">
                <a:latin typeface="Calibri" pitchFamily="34" charset="0"/>
              </a:rPr>
              <a:t>cout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&lt;&lt; feet &lt;&lt; “:” &lt;&lt; </a:t>
            </a:r>
            <a:r>
              <a:rPr lang="en-US" sz="2000" b="1" dirty="0" smtClean="0">
                <a:latin typeface="Calibri" pitchFamily="34" charset="0"/>
              </a:rPr>
              <a:t>inches&lt;&lt;</a:t>
            </a:r>
            <a:r>
              <a:rPr lang="en-US" sz="2000" b="1" dirty="0" err="1" smtClean="0">
                <a:latin typeface="Calibri" pitchFamily="34" charset="0"/>
              </a:rPr>
              <a:t>endl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; </a:t>
            </a:r>
          </a:p>
          <a:p>
            <a:pPr marL="346075" lvl="2"/>
            <a:r>
              <a:rPr lang="en-US" sz="2000" b="1" dirty="0" smtClean="0">
                <a:latin typeface="Calibri" pitchFamily="34" charset="0"/>
              </a:rPr>
              <a:t>}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394855" y="5080337"/>
            <a:ext cx="3719945" cy="523220"/>
          </a:xfrm>
          <a:prstGeom prst="rect">
            <a:avLst/>
          </a:prstGeom>
          <a:solidFill>
            <a:schemeClr val="tx1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2"/>
            <a:r>
              <a:rPr lang="en-US" sz="2800" b="1" dirty="0" smtClean="0">
                <a:latin typeface="Calibri" pitchFamily="34" charset="0"/>
              </a:rPr>
              <a:t>dist1 = 5 : 7.0</a:t>
            </a: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394855" y="5593565"/>
            <a:ext cx="3719945" cy="523220"/>
          </a:xfrm>
          <a:prstGeom prst="rect">
            <a:avLst/>
          </a:prstGeom>
          <a:solidFill>
            <a:schemeClr val="tx1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2"/>
            <a:r>
              <a:rPr lang="en-US" sz="2800" b="1" dirty="0">
                <a:latin typeface="Calibri" pitchFamily="34" charset="0"/>
              </a:rPr>
              <a:t>d</a:t>
            </a:r>
            <a:r>
              <a:rPr lang="en-US" sz="2800" b="1" dirty="0" smtClean="0">
                <a:latin typeface="Calibri" pitchFamily="34" charset="0"/>
              </a:rPr>
              <a:t>ist2 = 11 : 6.5</a:t>
            </a:r>
          </a:p>
        </p:txBody>
      </p:sp>
      <p:sp>
        <p:nvSpPr>
          <p:cNvPr id="88" name="Rectangle 87"/>
          <p:cNvSpPr>
            <a:spLocks noChangeArrowheads="1"/>
          </p:cNvSpPr>
          <p:nvPr/>
        </p:nvSpPr>
        <p:spPr bwMode="auto">
          <a:xfrm>
            <a:off x="394855" y="6120035"/>
            <a:ext cx="3719945" cy="523220"/>
          </a:xfrm>
          <a:prstGeom prst="rect">
            <a:avLst/>
          </a:prstGeom>
          <a:solidFill>
            <a:schemeClr val="tx1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2"/>
            <a:r>
              <a:rPr lang="en-US" sz="2800" b="1" dirty="0">
                <a:latin typeface="Calibri" pitchFamily="34" charset="0"/>
              </a:rPr>
              <a:t>d</a:t>
            </a:r>
            <a:r>
              <a:rPr lang="en-US" sz="2800" b="1" dirty="0" smtClean="0">
                <a:latin typeface="Calibri" pitchFamily="34" charset="0"/>
              </a:rPr>
              <a:t>ist3 = 17 : 1.5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89" name="Rectangle 88">
            <a:hlinkClick r:id="rId3" action="ppaction://hlinkfile"/>
          </p:cNvPr>
          <p:cNvSpPr/>
          <p:nvPr/>
        </p:nvSpPr>
        <p:spPr>
          <a:xfrm>
            <a:off x="5638800" y="6047509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 to program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024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5" grpId="0" animBg="1"/>
      <p:bldP spid="56" grpId="0" animBg="1"/>
      <p:bldP spid="57" grpId="0" animBg="1"/>
      <p:bldP spid="57" grpId="1" animBg="1"/>
      <p:bldP spid="58" grpId="0" animBg="1"/>
      <p:bldP spid="59" grpId="0" animBg="1"/>
      <p:bldP spid="60" grpId="0" animBg="1"/>
      <p:bldP spid="60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C++ program using </a:t>
            </a:r>
            <a:r>
              <a:rPr lang="en-US" dirty="0" err="1" smtClean="0"/>
              <a:t>cin</a:t>
            </a:r>
            <a:r>
              <a:rPr lang="en-US" dirty="0" smtClean="0"/>
              <a:t> and </a:t>
            </a:r>
            <a:r>
              <a:rPr lang="en-US" dirty="0" err="1" smtClean="0"/>
              <a:t>cout</a:t>
            </a:r>
            <a:endParaRPr lang="en-US" dirty="0" smtClean="0"/>
          </a:p>
          <a:p>
            <a:r>
              <a:rPr lang="en-US" dirty="0" smtClean="0"/>
              <a:t>Member function with parameters</a:t>
            </a:r>
          </a:p>
          <a:p>
            <a:pPr lvl="1"/>
            <a:r>
              <a:rPr lang="en-US" dirty="0" err="1" smtClean="0"/>
              <a:t>GradeBook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Book class</a:t>
            </a:r>
          </a:p>
          <a:p>
            <a:pPr lvl="1"/>
            <a:r>
              <a:rPr lang="en-US" dirty="0" smtClean="0"/>
              <a:t>Distance class</a:t>
            </a:r>
          </a:p>
          <a:p>
            <a:r>
              <a:rPr lang="en-US" dirty="0" smtClean="0"/>
              <a:t>Set functions and get functions</a:t>
            </a:r>
          </a:p>
          <a:p>
            <a:r>
              <a:rPr lang="en-US" dirty="0" smtClean="0"/>
              <a:t>A little about Constructor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640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Overloaded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3000" dirty="0"/>
              <a:t>It’s convenient to be able to give variables of type Distance a value when they are first created</a:t>
            </a:r>
          </a:p>
          <a:p>
            <a:pPr lvl="1">
              <a:buNone/>
              <a:defRPr/>
            </a:pPr>
            <a:r>
              <a:rPr lang="en-US" sz="3000" dirty="0"/>
              <a:t>			</a:t>
            </a:r>
            <a:r>
              <a:rPr lang="en-US" sz="3000" b="1" dirty="0"/>
              <a:t>Distance dist2(11, 6.25);</a:t>
            </a:r>
          </a:p>
          <a:p>
            <a:pPr>
              <a:defRPr/>
            </a:pPr>
            <a:r>
              <a:rPr lang="en-US" sz="3000" dirty="0"/>
              <a:t>which defines an object, and initializes it to a value of 11 for feet and 6.25 for inches.</a:t>
            </a:r>
          </a:p>
          <a:p>
            <a:pPr>
              <a:defRPr/>
            </a:pPr>
            <a:r>
              <a:rPr lang="en-US" sz="3000" dirty="0"/>
              <a:t>Distance dist1, dist2; then No-argument constructor is called/invoked (the </a:t>
            </a:r>
            <a:r>
              <a:rPr lang="en-US" sz="3000" i="1" dirty="0"/>
              <a:t>default constructor)</a:t>
            </a:r>
          </a:p>
          <a:p>
            <a:pPr>
              <a:defRPr/>
            </a:pPr>
            <a:r>
              <a:rPr lang="en-US" dirty="0"/>
              <a:t>Since there are now two constructors with the same name, Distance(), we say the constructor is </a:t>
            </a:r>
            <a:r>
              <a:rPr lang="en-US" i="1" dirty="0"/>
              <a:t>overloaded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100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Member Functions Defined Outside the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Such functions, needs to have a prototype/declaration within the class</a:t>
            </a:r>
          </a:p>
          <a:p>
            <a:r>
              <a:rPr lang="en-US" dirty="0"/>
              <a:t>The function name, </a:t>
            </a:r>
            <a:r>
              <a:rPr lang="en-US" dirty="0" err="1"/>
              <a:t>add_dist</a:t>
            </a:r>
            <a:r>
              <a:rPr lang="en-US" dirty="0"/>
              <a:t>(), is </a:t>
            </a:r>
            <a:r>
              <a:rPr lang="en-US" dirty="0" smtClean="0"/>
              <a:t>preceded </a:t>
            </a:r>
            <a:r>
              <a:rPr lang="en-US" dirty="0"/>
              <a:t>by the class name, Distance, and a new symbol—the double colon (::). This symbol is called the </a:t>
            </a:r>
            <a:r>
              <a:rPr lang="en-US" i="1" dirty="0"/>
              <a:t>scope resolution operator.</a:t>
            </a:r>
            <a:endParaRPr lang="en-US" dirty="0"/>
          </a:p>
          <a:p>
            <a:endParaRPr lang="en-US" dirty="0"/>
          </a:p>
          <a:p>
            <a:r>
              <a:rPr lang="en-US" dirty="0"/>
              <a:t>It is a way of specifying what class something is associated </a:t>
            </a:r>
            <a:r>
              <a:rPr lang="en-US" dirty="0" smtClean="0"/>
              <a:t>with</a:t>
            </a:r>
          </a:p>
          <a:p>
            <a:r>
              <a:rPr lang="en-US" dirty="0" smtClean="0"/>
              <a:t>In </a:t>
            </a:r>
            <a:r>
              <a:rPr lang="en-US" dirty="0"/>
              <a:t>this situation, Distance::</a:t>
            </a:r>
            <a:r>
              <a:rPr lang="en-US" dirty="0" err="1"/>
              <a:t>add_dist</a:t>
            </a:r>
            <a:r>
              <a:rPr lang="en-US" dirty="0"/>
              <a:t>() means “the </a:t>
            </a:r>
            <a:r>
              <a:rPr lang="en-US" dirty="0" err="1"/>
              <a:t>add_dist</a:t>
            </a:r>
            <a:r>
              <a:rPr lang="en-US" dirty="0"/>
              <a:t>() member function of the Distance class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47800" y="3733800"/>
            <a:ext cx="6705600" cy="461665"/>
          </a:xfrm>
          <a:prstGeom prst="rect">
            <a:avLst/>
          </a:prstGeom>
          <a:solidFill>
            <a:srgbClr val="FFFF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void Distance::</a:t>
            </a:r>
            <a:r>
              <a:rPr lang="en-US" sz="2400" dirty="0" err="1">
                <a:latin typeface="Calibri" pitchFamily="34" charset="0"/>
              </a:rPr>
              <a:t>add_dist</a:t>
            </a:r>
            <a:r>
              <a:rPr lang="en-US" sz="2400" dirty="0">
                <a:latin typeface="Calibri" pitchFamily="34" charset="0"/>
              </a:rPr>
              <a:t>(Distance d2, Distance d3)</a:t>
            </a:r>
          </a:p>
        </p:txBody>
      </p:sp>
    </p:spTree>
    <p:extLst>
      <p:ext uri="{BB962C8B-B14F-4D97-AF65-F5344CB8AC3E}">
        <p14:creationId xmlns:p14="http://schemas.microsoft.com/office/powerpoint/2010/main" xmlns="" val="421193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Structures and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used structures as a way to group data and classes as a way to group both data and functions</a:t>
            </a:r>
          </a:p>
          <a:p>
            <a:r>
              <a:rPr lang="en-US" dirty="0"/>
              <a:t>In fact, you can use structures in almost exactly the same way that you use classes</a:t>
            </a:r>
          </a:p>
          <a:p>
            <a:r>
              <a:rPr lang="en-US" dirty="0"/>
              <a:t>The only formal difference between class and </a:t>
            </a:r>
            <a:r>
              <a:rPr lang="en-US" dirty="0" err="1"/>
              <a:t>struct</a:t>
            </a:r>
            <a:r>
              <a:rPr lang="en-US" dirty="0"/>
              <a:t> is that in a class the members are private by default, while in a structure they are public by default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282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/>
          <a:lstStyle/>
          <a:p>
            <a:r>
              <a:rPr lang="en-US" dirty="0"/>
              <a:t>Classes, Objects, and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90600"/>
            <a:ext cx="5334000" cy="5699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225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979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 – example program</a:t>
            </a:r>
          </a:p>
          <a:p>
            <a:r>
              <a:rPr lang="en-US" dirty="0" smtClean="0"/>
              <a:t>Placing class in separate file</a:t>
            </a:r>
          </a:p>
          <a:p>
            <a:r>
              <a:rPr lang="en-US" dirty="0" smtClean="0"/>
              <a:t>Destructor – example program</a:t>
            </a:r>
          </a:p>
          <a:p>
            <a:r>
              <a:rPr lang="en-US" dirty="0" smtClean="0"/>
              <a:t>Constructor with arguments – example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470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program – Distance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members</a:t>
            </a:r>
          </a:p>
          <a:p>
            <a:pPr lvl="1"/>
            <a:r>
              <a:rPr lang="en-US" dirty="0" smtClean="0"/>
              <a:t>Feet </a:t>
            </a:r>
          </a:p>
          <a:p>
            <a:pPr lvl="1"/>
            <a:r>
              <a:rPr lang="en-US" dirty="0" smtClean="0"/>
              <a:t>Inches</a:t>
            </a:r>
          </a:p>
          <a:p>
            <a:r>
              <a:rPr lang="en-US" dirty="0" smtClean="0"/>
              <a:t>Member functions</a:t>
            </a:r>
          </a:p>
          <a:p>
            <a:pPr lvl="1"/>
            <a:r>
              <a:rPr lang="en-US" dirty="0"/>
              <a:t>void </a:t>
            </a:r>
            <a:r>
              <a:rPr lang="en-US" dirty="0" err="1"/>
              <a:t>setdist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ft</a:t>
            </a:r>
            <a:r>
              <a:rPr lang="en-US" dirty="0"/>
              <a:t>, float in</a:t>
            </a:r>
            <a:r>
              <a:rPr lang="en-US" dirty="0" smtClean="0"/>
              <a:t>);</a:t>
            </a:r>
          </a:p>
          <a:p>
            <a:pPr lvl="1"/>
            <a:r>
              <a:rPr lang="en-US" dirty="0"/>
              <a:t>void </a:t>
            </a:r>
            <a:r>
              <a:rPr lang="en-US" dirty="0" err="1"/>
              <a:t>getdist</a:t>
            </a:r>
            <a:r>
              <a:rPr lang="en-US" dirty="0" smtClean="0"/>
              <a:t>();</a:t>
            </a:r>
          </a:p>
          <a:p>
            <a:pPr lvl="1"/>
            <a:r>
              <a:rPr lang="en-US" dirty="0"/>
              <a:t>void initialize</a:t>
            </a:r>
            <a:r>
              <a:rPr lang="en-US" dirty="0" smtClean="0"/>
              <a:t>();</a:t>
            </a:r>
          </a:p>
          <a:p>
            <a:pPr lvl="1"/>
            <a:r>
              <a:rPr lang="en-US" dirty="0"/>
              <a:t>void </a:t>
            </a:r>
            <a:r>
              <a:rPr lang="en-US" dirty="0" err="1"/>
              <a:t>showdist</a:t>
            </a:r>
            <a:r>
              <a:rPr lang="en-US" dirty="0" smtClean="0"/>
              <a:t>();</a:t>
            </a:r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6019800" y="556260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 to program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15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Distance class – data member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Distance class </a:t>
            </a:r>
            <a:r>
              <a:rPr lang="en-US" dirty="0"/>
              <a:t>shows two ways </a:t>
            </a:r>
            <a:r>
              <a:rPr lang="en-US" dirty="0" smtClean="0"/>
              <a:t>to initialize </a:t>
            </a:r>
            <a:r>
              <a:rPr lang="en-US" dirty="0"/>
              <a:t>the data items in an </a:t>
            </a:r>
            <a:r>
              <a:rPr lang="en-US" dirty="0" smtClean="0"/>
              <a:t>object</a:t>
            </a:r>
          </a:p>
          <a:p>
            <a:pPr lvl="1">
              <a:defRPr/>
            </a:pPr>
            <a:r>
              <a:rPr lang="en-US" dirty="0"/>
              <a:t>void initialize();</a:t>
            </a:r>
          </a:p>
          <a:p>
            <a:pPr lvl="1">
              <a:defRPr/>
            </a:pPr>
            <a:r>
              <a:rPr lang="en-US" dirty="0"/>
              <a:t>void </a:t>
            </a:r>
            <a:r>
              <a:rPr lang="en-US" dirty="0" err="1"/>
              <a:t>setdist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ft</a:t>
            </a:r>
            <a:r>
              <a:rPr lang="en-US" dirty="0"/>
              <a:t>, float in</a:t>
            </a:r>
            <a:r>
              <a:rPr lang="en-US" dirty="0" smtClean="0"/>
              <a:t>);</a:t>
            </a:r>
            <a:endParaRPr lang="en-US" dirty="0"/>
          </a:p>
          <a:p>
            <a:pPr>
              <a:defRPr/>
            </a:pPr>
            <a:r>
              <a:rPr lang="en-US" dirty="0" smtClean="0"/>
              <a:t>Can an object be initialized whenever it is created</a:t>
            </a:r>
            <a:r>
              <a:rPr lang="en-US" dirty="0"/>
              <a:t>, without requiring a separate call to a member </a:t>
            </a:r>
            <a:r>
              <a:rPr lang="en-US" dirty="0" smtClean="0"/>
              <a:t>function?</a:t>
            </a:r>
            <a:endParaRPr lang="en-US" sz="1000" dirty="0"/>
          </a:p>
          <a:p>
            <a:pPr>
              <a:defRPr/>
            </a:pPr>
            <a:r>
              <a:rPr lang="en-US" dirty="0"/>
              <a:t>Automatic initialization is carried out using a special member function called a </a:t>
            </a:r>
            <a:r>
              <a:rPr lang="en-US" i="1" dirty="0"/>
              <a:t>constructor. </a:t>
            </a:r>
            <a:endParaRPr lang="en-US" sz="1000" i="1" dirty="0"/>
          </a:p>
          <a:p>
            <a:pPr>
              <a:defRPr/>
            </a:pPr>
            <a:r>
              <a:rPr lang="en-US" i="1" dirty="0"/>
              <a:t>A constructor is a </a:t>
            </a:r>
            <a:r>
              <a:rPr lang="en-US" dirty="0"/>
              <a:t>member function that is executed automatically whenever an object is created.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205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C++ requires a construct call for each object it has created</a:t>
            </a:r>
          </a:p>
          <a:p>
            <a:pPr>
              <a:defRPr/>
            </a:pPr>
            <a:r>
              <a:rPr lang="en-US" dirty="0" smtClean="0"/>
              <a:t>This ensure </a:t>
            </a:r>
            <a:r>
              <a:rPr lang="en-US" dirty="0"/>
              <a:t>that object is initialized properly before it is used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If there is no constructor</a:t>
            </a:r>
            <a:r>
              <a:rPr lang="en-US" dirty="0"/>
              <a:t>, the compiler provides a </a:t>
            </a:r>
            <a:r>
              <a:rPr lang="en-US" b="1" dirty="0"/>
              <a:t>default </a:t>
            </a:r>
            <a:r>
              <a:rPr lang="en-US" b="1" dirty="0" smtClean="0"/>
              <a:t>constructor </a:t>
            </a:r>
            <a:r>
              <a:rPr lang="en-US" dirty="0" smtClean="0"/>
              <a:t>that </a:t>
            </a:r>
            <a:r>
              <a:rPr lang="en-US" dirty="0"/>
              <a:t>is, a constructor with no </a:t>
            </a:r>
            <a:r>
              <a:rPr lang="en-US" dirty="0" smtClean="0"/>
              <a:t>parameters</a:t>
            </a:r>
          </a:p>
          <a:p>
            <a:pPr>
              <a:defRPr/>
            </a:pPr>
            <a:r>
              <a:rPr lang="en-US" dirty="0" smtClean="0"/>
              <a:t>Name of constructor function is same as name of class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88734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counter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member</a:t>
            </a:r>
          </a:p>
          <a:p>
            <a:pPr lvl="1"/>
            <a:r>
              <a:rPr lang="en-US" dirty="0" smtClean="0"/>
              <a:t>Count</a:t>
            </a:r>
          </a:p>
          <a:p>
            <a:r>
              <a:rPr lang="en-US" dirty="0" smtClean="0"/>
              <a:t>Member function</a:t>
            </a:r>
          </a:p>
          <a:p>
            <a:pPr lvl="1"/>
            <a:r>
              <a:rPr lang="en-US" dirty="0" smtClean="0"/>
              <a:t>Constructor</a:t>
            </a:r>
          </a:p>
          <a:p>
            <a:pPr lvl="1"/>
            <a:r>
              <a:rPr lang="en-US" dirty="0"/>
              <a:t>void </a:t>
            </a:r>
            <a:r>
              <a:rPr lang="en-US" dirty="0" err="1"/>
              <a:t>inc_count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get_count</a:t>
            </a:r>
            <a:r>
              <a:rPr lang="en-US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xmlns="" val="84001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3810000"/>
          </a:xfrm>
        </p:spPr>
        <p:txBody>
          <a:bodyPr>
            <a:normAutofit/>
          </a:bodyPr>
          <a:lstStyle/>
          <a:p>
            <a:r>
              <a:rPr lang="en-US" dirty="0"/>
              <a:t>An object of type Counter is first created, we want its count to be initialized to 0</a:t>
            </a:r>
          </a:p>
          <a:p>
            <a:r>
              <a:rPr lang="en-US" dirty="0" smtClean="0"/>
              <a:t>Options are </a:t>
            </a:r>
          </a:p>
          <a:p>
            <a:pPr lvl="1"/>
            <a:r>
              <a:rPr lang="en-US" dirty="0" err="1" smtClean="0"/>
              <a:t>set_count</a:t>
            </a:r>
            <a:r>
              <a:rPr lang="en-US" dirty="0"/>
              <a:t>() function (</a:t>
            </a:r>
            <a:r>
              <a:rPr lang="en-US" dirty="0" smtClean="0"/>
              <a:t>call </a:t>
            </a:r>
            <a:r>
              <a:rPr lang="en-US" dirty="0"/>
              <a:t>it with an argument of </a:t>
            </a:r>
            <a:r>
              <a:rPr lang="en-US" dirty="0" smtClean="0"/>
              <a:t>0) </a:t>
            </a:r>
          </a:p>
          <a:p>
            <a:pPr lvl="1"/>
            <a:r>
              <a:rPr lang="en-US" dirty="0" err="1" smtClean="0"/>
              <a:t>zero_count</a:t>
            </a:r>
            <a:r>
              <a:rPr lang="en-US" dirty="0"/>
              <a:t>() function, </a:t>
            </a:r>
            <a:r>
              <a:rPr lang="en-US" dirty="0" smtClean="0"/>
              <a:t>to </a:t>
            </a:r>
            <a:r>
              <a:rPr lang="en-US" dirty="0"/>
              <a:t>set count to 0.</a:t>
            </a:r>
          </a:p>
          <a:p>
            <a:r>
              <a:rPr lang="en-US" dirty="0"/>
              <a:t>Such functions would need to be executed every time we created a Counter </a:t>
            </a:r>
            <a:r>
              <a:rPr lang="en-US" dirty="0" smtClean="0"/>
              <a:t>object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33999"/>
            <a:ext cx="6934200" cy="1159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6025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programmer may forget to initialize the object after creating it</a:t>
            </a:r>
          </a:p>
          <a:p>
            <a:r>
              <a:rPr lang="en-US" dirty="0"/>
              <a:t>It’s more reliable and convenient to cause each object to </a:t>
            </a:r>
            <a:r>
              <a:rPr lang="en-US" dirty="0" smtClean="0"/>
              <a:t>initialize implicitly when it is </a:t>
            </a:r>
            <a:r>
              <a:rPr lang="en-US" dirty="0"/>
              <a:t>created</a:t>
            </a:r>
          </a:p>
          <a:p>
            <a:r>
              <a:rPr lang="en-US" dirty="0"/>
              <a:t>In the Counter class, the constructor Counter() is called automatically whenever a new object of type Counter is </a:t>
            </a:r>
            <a:r>
              <a:rPr lang="en-US" dirty="0" smtClean="0"/>
              <a:t>created</a:t>
            </a:r>
          </a:p>
          <a:p>
            <a:r>
              <a:rPr lang="en-US" dirty="0" smtClean="0"/>
              <a:t>Counter </a:t>
            </a:r>
            <a:r>
              <a:rPr lang="en-US" dirty="0"/>
              <a:t>c1, c2;</a:t>
            </a:r>
          </a:p>
          <a:p>
            <a:pPr>
              <a:buNone/>
            </a:pPr>
            <a:r>
              <a:rPr lang="en-US" dirty="0"/>
              <a:t>	creates two </a:t>
            </a:r>
            <a:r>
              <a:rPr lang="en-US" dirty="0" smtClean="0"/>
              <a:t>objects. Constructor </a:t>
            </a:r>
            <a:r>
              <a:rPr lang="en-US" dirty="0"/>
              <a:t>is </a:t>
            </a:r>
            <a:r>
              <a:rPr lang="en-US" dirty="0" smtClean="0"/>
              <a:t>called with each object separately</a:t>
            </a:r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5853545" y="594360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 to program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223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y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myPresentation1</Template>
  <TotalTime>8274</TotalTime>
  <Words>1183</Words>
  <Application>Microsoft Office PowerPoint</Application>
  <PresentationFormat>On-screen Show (4:3)</PresentationFormat>
  <Paragraphs>218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myPresentation1</vt:lpstr>
      <vt:lpstr>CSC241: Object Oriented Programming</vt:lpstr>
      <vt:lpstr>Previous Lecture</vt:lpstr>
      <vt:lpstr>Today’s Lecture</vt:lpstr>
      <vt:lpstr>Example program – Distance class</vt:lpstr>
      <vt:lpstr>Distance class – data member initialization</vt:lpstr>
      <vt:lpstr>Constructors</vt:lpstr>
      <vt:lpstr>A counter example</vt:lpstr>
      <vt:lpstr>Automatic initialization</vt:lpstr>
      <vt:lpstr>Cont.</vt:lpstr>
      <vt:lpstr>Constructor Name</vt:lpstr>
      <vt:lpstr>Initializer List</vt:lpstr>
      <vt:lpstr>Cont.</vt:lpstr>
      <vt:lpstr>Placing a Class in a Separate File</vt:lpstr>
      <vt:lpstr>Destructors</vt:lpstr>
      <vt:lpstr>Validating Data with set Functions</vt:lpstr>
      <vt:lpstr>Constructor with default arguments</vt:lpstr>
      <vt:lpstr>Objects as Function Arguments</vt:lpstr>
      <vt:lpstr>Slide 18</vt:lpstr>
      <vt:lpstr>Cont.</vt:lpstr>
      <vt:lpstr>Overloaded Constructors</vt:lpstr>
      <vt:lpstr>Member Functions Defined Outside the Class</vt:lpstr>
      <vt:lpstr>Structures and Classes</vt:lpstr>
      <vt:lpstr>Classes, Objects, and Memory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 &amp; Programming  </dc:title>
  <dc:creator>Najmus Saqib</dc:creator>
  <cp:lastModifiedBy>NTS</cp:lastModifiedBy>
  <cp:revision>444</cp:revision>
  <dcterms:created xsi:type="dcterms:W3CDTF">2006-08-16T00:00:00Z</dcterms:created>
  <dcterms:modified xsi:type="dcterms:W3CDTF">2012-09-26T12:07:58Z</dcterms:modified>
</cp:coreProperties>
</file>