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445" r:id="rId2"/>
    <p:sldId id="826" r:id="rId3"/>
    <p:sldId id="837" r:id="rId4"/>
    <p:sldId id="839" r:id="rId5"/>
    <p:sldId id="842" r:id="rId6"/>
    <p:sldId id="843" r:id="rId7"/>
    <p:sldId id="844" r:id="rId8"/>
    <p:sldId id="845" r:id="rId9"/>
    <p:sldId id="846" r:id="rId10"/>
    <p:sldId id="847" r:id="rId11"/>
    <p:sldId id="848" r:id="rId12"/>
    <p:sldId id="851" r:id="rId13"/>
    <p:sldId id="850" r:id="rId14"/>
    <p:sldId id="852" r:id="rId15"/>
    <p:sldId id="862" r:id="rId16"/>
    <p:sldId id="853" r:id="rId17"/>
    <p:sldId id="863" r:id="rId18"/>
    <p:sldId id="864" r:id="rId19"/>
    <p:sldId id="865" r:id="rId20"/>
    <p:sldId id="866" r:id="rId21"/>
    <p:sldId id="867" r:id="rId22"/>
    <p:sldId id="868" r:id="rId23"/>
    <p:sldId id="869" r:id="rId24"/>
    <p:sldId id="870" r:id="rId25"/>
    <p:sldId id="871" r:id="rId26"/>
    <p:sldId id="854" r:id="rId27"/>
    <p:sldId id="855" r:id="rId28"/>
    <p:sldId id="856" r:id="rId29"/>
    <p:sldId id="857" r:id="rId30"/>
    <p:sldId id="858" r:id="rId31"/>
    <p:sldId id="859" r:id="rId32"/>
    <p:sldId id="875" r:id="rId33"/>
    <p:sldId id="87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00" autoAdjust="0"/>
    <p:restoredTop sz="96980" autoAdjust="0"/>
  </p:normalViewPr>
  <p:slideViewPr>
    <p:cSldViewPr>
      <p:cViewPr>
        <p:scale>
          <a:sx n="40" d="100"/>
          <a:sy n="40" d="100"/>
        </p:scale>
        <p:origin x="-120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hyperlink" Target="program/Time%20const/distance%20-%20const/distance.cpp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ogram/distance%20-%20const/distanc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hyperlink" Target="program/Increment%20-%20const%20data%20member/Increment.cp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ogram/Count%20-%20friend%20function/Count.cpp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hyperlink" Target="program/Test%20-%20this%20pointer/Test.cpp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program/Time%20-%20cascading%20using%20this/Time.cp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program/Composition%20(Date,%20Employee)/source_emp.cp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04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(constant) </a:t>
            </a:r>
            <a:r>
              <a:rPr lang="en-US" dirty="0" smtClean="0"/>
              <a:t>member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 member function will not allow to modify private data member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667000"/>
            <a:ext cx="7315200" cy="378565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class </a:t>
            </a:r>
            <a:r>
              <a:rPr lang="en-US" sz="2400" dirty="0" err="1"/>
              <a:t>aClass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{</a:t>
            </a:r>
          </a:p>
          <a:p>
            <a:pPr marL="176213">
              <a:defRPr/>
            </a:pPr>
            <a:r>
              <a:rPr lang="en-US" sz="2400" dirty="0"/>
              <a:t>private:</a:t>
            </a:r>
          </a:p>
          <a:p>
            <a:pPr marL="176213">
              <a:defRPr/>
            </a:pPr>
            <a:r>
              <a:rPr lang="en-US" sz="2400" dirty="0"/>
              <a:t>    </a:t>
            </a:r>
            <a:r>
              <a:rPr lang="en-US" sz="2400" dirty="0" err="1"/>
              <a:t>int</a:t>
            </a:r>
            <a:r>
              <a:rPr lang="en-US" sz="2400" dirty="0"/>
              <a:t> alpha;</a:t>
            </a:r>
          </a:p>
          <a:p>
            <a:pPr marL="176213">
              <a:defRPr/>
            </a:pPr>
            <a:r>
              <a:rPr lang="en-US" sz="2400" dirty="0"/>
              <a:t>public:</a:t>
            </a:r>
          </a:p>
          <a:p>
            <a:pPr marL="398463">
              <a:defRPr/>
            </a:pPr>
            <a:r>
              <a:rPr lang="en-US" sz="2400" dirty="0"/>
              <a:t>void </a:t>
            </a:r>
            <a:r>
              <a:rPr lang="en-US" sz="2400" dirty="0" err="1"/>
              <a:t>nonFunc</a:t>
            </a:r>
            <a:r>
              <a:rPr lang="en-US" sz="2400" dirty="0"/>
              <a:t>() 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//non-const member function</a:t>
            </a:r>
          </a:p>
          <a:p>
            <a:pPr marL="398463">
              <a:defRPr/>
            </a:pPr>
            <a:r>
              <a:rPr lang="en-US" sz="2400" dirty="0"/>
              <a:t>{ alpha = 99; }   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//OK</a:t>
            </a:r>
          </a:p>
          <a:p>
            <a:pPr marL="398463">
              <a:defRPr/>
            </a:pPr>
            <a:r>
              <a:rPr lang="en-US" sz="2400" dirty="0"/>
              <a:t>void </a:t>
            </a:r>
            <a:r>
              <a:rPr lang="en-US" sz="2400" dirty="0" err="1"/>
              <a:t>conFunc</a:t>
            </a:r>
            <a:r>
              <a:rPr lang="en-US" sz="2400" dirty="0"/>
              <a:t>() const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//const member function</a:t>
            </a:r>
          </a:p>
          <a:p>
            <a:pPr marL="398463">
              <a:defRPr/>
            </a:pPr>
            <a:r>
              <a:rPr lang="en-US" sz="2400" dirty="0"/>
              <a:t>{ alpha = 99; }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//ERROR: can’t modify a member</a:t>
            </a:r>
          </a:p>
          <a:p>
            <a:pPr>
              <a:defRPr/>
            </a:pPr>
            <a:r>
              <a:rPr lang="en-US" sz="2400" dirty="0"/>
              <a:t>};</a:t>
            </a:r>
          </a:p>
        </p:txBody>
      </p:sp>
    </p:spTree>
    <p:extLst>
      <p:ext uri="{BB962C8B-B14F-4D97-AF65-F5344CB8AC3E}">
        <p14:creationId xmlns="" xmlns:p14="http://schemas.microsoft.com/office/powerpoint/2010/main" val="312279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Time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members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Member functions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447800"/>
            <a:ext cx="7048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6" y="2971800"/>
            <a:ext cx="6269184" cy="382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5" action="ppaction://hlinkfile"/>
          </p:cNvPr>
          <p:cNvSpPr/>
          <p:nvPr/>
        </p:nvSpPr>
        <p:spPr>
          <a:xfrm>
            <a:off x="152400" y="563880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program</a:t>
            </a: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32378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 smtClean="0"/>
              <a:t> Objects </a:t>
            </a:r>
            <a:r>
              <a:rPr lang="en-US" dirty="0"/>
              <a:t>as Function Arguments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914400"/>
            <a:ext cx="5105400" cy="5632311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class </a:t>
            </a:r>
            <a:r>
              <a:rPr lang="en-US" sz="2000" b="1" dirty="0" smtClean="0">
                <a:latin typeface="Calibri" pitchFamily="34" charset="0"/>
              </a:rPr>
              <a:t>Distance {    </a:t>
            </a:r>
            <a:r>
              <a:rPr lang="en-US" sz="2000" b="1" dirty="0">
                <a:solidFill>
                  <a:srgbClr val="00B0F0"/>
                </a:solidFill>
                <a:latin typeface="Calibri" pitchFamily="34" charset="0"/>
              </a:rPr>
              <a:t>//Distance </a:t>
            </a:r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class</a:t>
            </a:r>
            <a:endParaRPr lang="en-US" sz="2000" b="1" dirty="0">
              <a:latin typeface="Calibri" pitchFamily="34" charset="0"/>
            </a:endParaRPr>
          </a:p>
          <a:p>
            <a:pPr marL="234950" lvl="1"/>
            <a:r>
              <a:rPr lang="en-US" sz="2000" b="1" dirty="0">
                <a:latin typeface="Calibri" pitchFamily="34" charset="0"/>
              </a:rPr>
              <a:t>private:</a:t>
            </a:r>
          </a:p>
          <a:p>
            <a:pPr marL="346075" lvl="2"/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feet;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float inches;</a:t>
            </a:r>
          </a:p>
          <a:p>
            <a:pPr marL="234950" lvl="1"/>
            <a:r>
              <a:rPr lang="en-US" sz="2000" b="1" dirty="0">
                <a:latin typeface="Calibri" pitchFamily="34" charset="0"/>
              </a:rPr>
              <a:t>p</a:t>
            </a:r>
            <a:r>
              <a:rPr lang="en-US" sz="2000" b="1" dirty="0" smtClean="0">
                <a:latin typeface="Calibri" pitchFamily="34" charset="0"/>
              </a:rPr>
              <a:t>ublic</a:t>
            </a:r>
            <a:r>
              <a:rPr lang="en-US" sz="2000" b="1" dirty="0">
                <a:latin typeface="Calibri" pitchFamily="34" charset="0"/>
              </a:rPr>
              <a:t>: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Distance() : feet(0), inches(0.0)</a:t>
            </a:r>
            <a:endParaRPr lang="en-US" sz="20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Distance(</a:t>
            </a:r>
            <a:r>
              <a:rPr lang="en-US" sz="2000" b="1" dirty="0" err="1" smtClean="0">
                <a:latin typeface="Calibri" pitchFamily="34" charset="0"/>
              </a:rPr>
              <a:t>int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, float in) : feet(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), inches(in)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 </a:t>
            </a:r>
            <a:r>
              <a:rPr lang="en-US" sz="2000" b="1" dirty="0" err="1">
                <a:latin typeface="Calibri" pitchFamily="34" charset="0"/>
              </a:rPr>
              <a:t>add_dist</a:t>
            </a:r>
            <a:r>
              <a:rPr lang="en-US" sz="2000" b="1" dirty="0">
                <a:latin typeface="Calibri" pitchFamily="34" charset="0"/>
              </a:rPr>
              <a:t>(</a:t>
            </a:r>
            <a:r>
              <a:rPr lang="en-US" sz="2000" b="1" dirty="0" err="1">
                <a:latin typeface="Calibri" pitchFamily="34" charset="0"/>
              </a:rPr>
              <a:t>const</a:t>
            </a:r>
            <a:r>
              <a:rPr lang="en-US" sz="2000" b="1" dirty="0">
                <a:latin typeface="Calibri" pitchFamily="34" charset="0"/>
              </a:rPr>
              <a:t> Distance&amp;) </a:t>
            </a:r>
            <a:r>
              <a:rPr lang="en-US" sz="2000" b="1" dirty="0" err="1">
                <a:latin typeface="Calibri" pitchFamily="34" charset="0"/>
              </a:rPr>
              <a:t>const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r>
              <a:rPr lang="en-US" sz="2000" b="1" dirty="0">
                <a:latin typeface="Calibri" pitchFamily="34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5237020" y="914400"/>
            <a:ext cx="3810000" cy="369331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Distance Distance::</a:t>
            </a:r>
            <a:r>
              <a:rPr lang="en-US" b="1" dirty="0" err="1"/>
              <a:t>add_dist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Distance&amp; d2) </a:t>
            </a:r>
            <a:r>
              <a:rPr lang="en-US" b="1" dirty="0" err="1"/>
              <a:t>const</a:t>
            </a: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Distance </a:t>
            </a:r>
            <a:r>
              <a:rPr lang="en-US" b="1" dirty="0"/>
              <a:t>temp;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inches </a:t>
            </a:r>
            <a:r>
              <a:rPr lang="en-US" b="1" dirty="0"/>
              <a:t>= 0;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</a:t>
            </a:r>
            <a:r>
              <a:rPr lang="en-US" b="1" dirty="0" err="1" smtClean="0"/>
              <a:t>temp.inches</a:t>
            </a:r>
            <a:r>
              <a:rPr lang="en-US" b="1" dirty="0" smtClean="0"/>
              <a:t> </a:t>
            </a:r>
            <a:r>
              <a:rPr lang="en-US" b="1" dirty="0"/>
              <a:t>= inches + d2.inches;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if(</a:t>
            </a:r>
            <a:r>
              <a:rPr lang="en-US" b="1" dirty="0" err="1" smtClean="0"/>
              <a:t>temp.inches</a:t>
            </a:r>
            <a:r>
              <a:rPr lang="en-US" b="1" dirty="0" smtClean="0"/>
              <a:t> </a:t>
            </a:r>
            <a:r>
              <a:rPr lang="en-US" b="1" dirty="0"/>
              <a:t>&gt;= 12.0)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   </a:t>
            </a:r>
            <a:r>
              <a:rPr lang="en-US" b="1" dirty="0" err="1"/>
              <a:t>temp.inches</a:t>
            </a:r>
            <a:r>
              <a:rPr lang="en-US" b="1" dirty="0"/>
              <a:t> -= 12.0;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   </a:t>
            </a:r>
            <a:r>
              <a:rPr lang="en-US" b="1" dirty="0" err="1"/>
              <a:t>temp.feet</a:t>
            </a:r>
            <a:r>
              <a:rPr lang="en-US" b="1" dirty="0"/>
              <a:t> = 1;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} </a:t>
            </a: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</a:t>
            </a:r>
            <a:r>
              <a:rPr lang="en-US" b="1" dirty="0" err="1" smtClean="0"/>
              <a:t>temp.feet</a:t>
            </a:r>
            <a:r>
              <a:rPr lang="en-US" b="1" dirty="0" smtClean="0"/>
              <a:t> </a:t>
            </a:r>
            <a:r>
              <a:rPr lang="en-US" b="1" dirty="0"/>
              <a:t>+= feet + d2.feet;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return </a:t>
            </a:r>
            <a:r>
              <a:rPr lang="en-US" b="1" dirty="0"/>
              <a:t>temp;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}</a:t>
            </a:r>
            <a:endParaRPr lang="en-US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80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974566"/>
            <a:ext cx="3857625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Distance </a:t>
            </a:r>
            <a:r>
              <a:rPr lang="en-US" b="1" dirty="0"/>
              <a:t>dist1, dist3;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Distance </a:t>
            </a:r>
            <a:r>
              <a:rPr lang="en-US" b="1" dirty="0"/>
              <a:t>dist2(11, 6.25);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dist1.getdist</a:t>
            </a:r>
            <a:r>
              <a:rPr lang="en-US" b="1" dirty="0"/>
              <a:t>();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dist3 </a:t>
            </a:r>
            <a:r>
              <a:rPr lang="en-US" b="1" dirty="0"/>
              <a:t>= dist1.add_dist(dist2);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"\ndist1 = "; dist1.showdist();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"\ndist2 = "; dist2.showdist();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"\ndist3 = "; dist3.showdist();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}</a:t>
            </a:r>
            <a:endParaRPr lang="en-US" b="1" dirty="0">
              <a:latin typeface="+mn-lt"/>
              <a:cs typeface="+mn-cs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191000" y="990600"/>
            <a:ext cx="2133600" cy="1340447"/>
            <a:chOff x="4191000" y="1250353"/>
            <a:chExt cx="2133600" cy="1340447"/>
          </a:xfrm>
        </p:grpSpPr>
        <p:sp>
          <p:nvSpPr>
            <p:cNvPr id="6" name="Rectangle 5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solidFill>
                    <a:schemeClr val="tx1"/>
                  </a:solidFill>
                </a:rPr>
                <a:t>d</a:t>
              </a:r>
              <a:r>
                <a:rPr lang="en-US" sz="2400" b="1" dirty="0" smtClean="0">
                  <a:solidFill>
                    <a:schemeClr val="tx1"/>
                  </a:solidFill>
                </a:rPr>
                <a:t>ist1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0.0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324600" y="990600"/>
            <a:ext cx="2133600" cy="1340447"/>
            <a:chOff x="4191000" y="1250353"/>
            <a:chExt cx="2133600" cy="1340447"/>
          </a:xfrm>
        </p:grpSpPr>
        <p:sp>
          <p:nvSpPr>
            <p:cNvPr id="42" name="Rectangle 41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dist</a:t>
              </a:r>
              <a:r>
                <a:rPr lang="en-US" sz="2400" b="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0.0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191000" y="2438400"/>
            <a:ext cx="2133600" cy="1398937"/>
            <a:chOff x="4191000" y="1250353"/>
            <a:chExt cx="2133600" cy="1398937"/>
          </a:xfrm>
        </p:grpSpPr>
        <p:sp>
          <p:nvSpPr>
            <p:cNvPr id="49" name="Rectangle 48"/>
            <p:cNvSpPr/>
            <p:nvPr/>
          </p:nvSpPr>
          <p:spPr>
            <a:xfrm>
              <a:off x="4349668" y="1250353"/>
              <a:ext cx="1974932" cy="13989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191000" y="1779937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43400" y="2160937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343400" y="12954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dist2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268190" y="1703737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257800" y="2160937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278707" y="2891784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235824" y="3348984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6.5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306419" y="4014702"/>
            <a:ext cx="4876800" cy="1323439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lvl="2"/>
            <a:r>
              <a:rPr lang="en-US" sz="2000" b="1" dirty="0" smtClean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69386" y="1326592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243945" y="1783792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7.0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81000" y="3865417"/>
            <a:ext cx="5560331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Distance Distance::</a:t>
            </a:r>
            <a:r>
              <a:rPr lang="en-US" b="1" dirty="0" err="1"/>
              <a:t>add_dist</a:t>
            </a:r>
            <a:r>
              <a:rPr lang="en-US" b="1" dirty="0"/>
              <a:t>(</a:t>
            </a:r>
            <a:r>
              <a:rPr lang="en-US" b="1" dirty="0" err="1"/>
              <a:t>const</a:t>
            </a:r>
            <a:r>
              <a:rPr lang="en-US" b="1" dirty="0"/>
              <a:t> Distance&amp; d2) </a:t>
            </a:r>
            <a:r>
              <a:rPr lang="en-US" b="1" dirty="0" err="1" smtClean="0"/>
              <a:t>const</a:t>
            </a:r>
            <a:r>
              <a:rPr lang="en-US" b="1" dirty="0" smtClean="0"/>
              <a:t> {</a:t>
            </a:r>
            <a:endParaRPr lang="en-US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  Distance temp;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/>
              <a:t>   </a:t>
            </a:r>
            <a:r>
              <a:rPr lang="en-US" b="1" dirty="0" err="1" smtClean="0"/>
              <a:t>temp.inches</a:t>
            </a:r>
            <a:r>
              <a:rPr lang="en-US" b="1" dirty="0" smtClean="0"/>
              <a:t> </a:t>
            </a:r>
            <a:r>
              <a:rPr lang="en-US" b="1" dirty="0"/>
              <a:t>= inches + d2.inches;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  if(</a:t>
            </a:r>
            <a:r>
              <a:rPr lang="en-US" b="1" dirty="0" err="1"/>
              <a:t>temp.inches</a:t>
            </a:r>
            <a:r>
              <a:rPr lang="en-US" b="1" dirty="0"/>
              <a:t> &gt;= 12.0)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     </a:t>
            </a:r>
            <a:r>
              <a:rPr lang="en-US" b="1" dirty="0" err="1"/>
              <a:t>temp.inches</a:t>
            </a:r>
            <a:r>
              <a:rPr lang="en-US" b="1" dirty="0"/>
              <a:t> -= 12.0; </a:t>
            </a:r>
            <a:r>
              <a:rPr lang="en-US" b="1" dirty="0" smtClean="0"/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temp.feet</a:t>
            </a:r>
            <a:r>
              <a:rPr lang="en-US" b="1" dirty="0" smtClean="0"/>
              <a:t> </a:t>
            </a:r>
            <a:r>
              <a:rPr lang="en-US" b="1" dirty="0"/>
              <a:t>= 1;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  }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  </a:t>
            </a:r>
            <a:r>
              <a:rPr lang="en-US" b="1" dirty="0" err="1"/>
              <a:t>temp.feet</a:t>
            </a:r>
            <a:r>
              <a:rPr lang="en-US" b="1" dirty="0"/>
              <a:t> += feet + d2.feet</a:t>
            </a:r>
            <a:r>
              <a:rPr lang="en-US" b="1" dirty="0" smtClean="0"/>
              <a:t>;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</a:t>
            </a:r>
            <a:r>
              <a:rPr lang="en-US" b="1" dirty="0" smtClean="0"/>
              <a:t>  return </a:t>
            </a:r>
            <a:r>
              <a:rPr lang="en-US" b="1" dirty="0"/>
              <a:t>temp;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}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096000" y="3962400"/>
            <a:ext cx="2133600" cy="1371600"/>
            <a:chOff x="4191000" y="1219200"/>
            <a:chExt cx="2133600" cy="1371600"/>
          </a:xfrm>
        </p:grpSpPr>
        <p:sp>
          <p:nvSpPr>
            <p:cNvPr id="62" name="Rectangle 61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191000" y="1676400"/>
              <a:ext cx="10668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feet</a:t>
              </a:r>
              <a:endParaRPr lang="en-US" sz="24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43400" y="2057400"/>
              <a:ext cx="990600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inches</a:t>
              </a:r>
              <a:endParaRPr lang="en-US" sz="2400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343400" y="1219200"/>
              <a:ext cx="1879682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temp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268190" y="1600200"/>
              <a:ext cx="954892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257800" y="2057400"/>
              <a:ext cx="965282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108544" y="2474367"/>
            <a:ext cx="530256" cy="417417"/>
            <a:chOff x="4349668" y="1204199"/>
            <a:chExt cx="1974932" cy="1386601"/>
          </a:xfrm>
        </p:grpSpPr>
        <p:sp>
          <p:nvSpPr>
            <p:cNvPr id="69" name="Rectangle 68"/>
            <p:cNvSpPr/>
            <p:nvPr/>
          </p:nvSpPr>
          <p:spPr>
            <a:xfrm>
              <a:off x="4349668" y="1250353"/>
              <a:ext cx="1974932" cy="13404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349668" y="1204199"/>
              <a:ext cx="1879681" cy="12953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d</a:t>
              </a:r>
              <a:r>
                <a:rPr lang="en-US" sz="2400" b="1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80" name="Rectangle 79"/>
          <p:cNvSpPr/>
          <p:nvPr/>
        </p:nvSpPr>
        <p:spPr>
          <a:xfrm>
            <a:off x="7174386" y="4800600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13.5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190303" y="4822737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1.5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184776" y="434340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190303" y="4343400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07944" y="4064168"/>
            <a:ext cx="4800600" cy="1015663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6075" lvl="2"/>
            <a:r>
              <a:rPr lang="en-US" sz="2000" b="1" dirty="0" smtClean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381000" y="5191590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 smtClean="0">
                <a:latin typeface="Calibri" pitchFamily="34" charset="0"/>
              </a:rPr>
              <a:t>dist1 = 5 : 7.0</a:t>
            </a: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381000" y="5704818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>
                <a:latin typeface="Calibri" pitchFamily="34" charset="0"/>
              </a:rPr>
              <a:t>d</a:t>
            </a:r>
            <a:r>
              <a:rPr lang="en-US" sz="2800" b="1" dirty="0" smtClean="0">
                <a:latin typeface="Calibri" pitchFamily="34" charset="0"/>
              </a:rPr>
              <a:t>ist2 = 11 : 6.5</a:t>
            </a:r>
          </a:p>
        </p:txBody>
      </p: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381000" y="6231288"/>
            <a:ext cx="3719945" cy="523220"/>
          </a:xfrm>
          <a:prstGeom prst="rect">
            <a:avLst/>
          </a:prstGeom>
          <a:solidFill>
            <a:schemeClr val="tx1">
              <a:alpha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2"/>
            <a:r>
              <a:rPr lang="en-US" sz="2800" b="1" dirty="0">
                <a:latin typeface="Calibri" pitchFamily="34" charset="0"/>
              </a:rPr>
              <a:t>d</a:t>
            </a:r>
            <a:r>
              <a:rPr lang="en-US" sz="2800" b="1" dirty="0" smtClean="0">
                <a:latin typeface="Calibri" pitchFamily="34" charset="0"/>
              </a:rPr>
              <a:t>ist3 = 17 : 1.5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89" name="Rectangle 88">
            <a:hlinkClick r:id="rId3" action="ppaction://hlinkfile"/>
          </p:cNvPr>
          <p:cNvSpPr/>
          <p:nvPr/>
        </p:nvSpPr>
        <p:spPr>
          <a:xfrm>
            <a:off x="6308271" y="5876371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411769" y="1347374"/>
            <a:ext cx="954892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408429" y="1804574"/>
            <a:ext cx="965282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1.5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31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5" grpId="0" animBg="1"/>
      <p:bldP spid="56" grpId="0" animBg="1"/>
      <p:bldP spid="57" grpId="0" animBg="1"/>
      <p:bldP spid="57" grpId="1" animBg="1"/>
      <p:bldP spid="58" grpId="0" animBg="1"/>
      <p:bldP spid="59" grpId="0" animBg="1"/>
      <p:bldP spid="60" grpId="0" animBg="1"/>
      <p:bldP spid="60" grpId="1" animBg="1"/>
      <p:bldP spid="80" grpId="0" animBg="1"/>
      <p:bldP spid="80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6" grpId="0" animBg="1"/>
      <p:bldP spid="87" grpId="0" animBg="1"/>
      <p:bldP spid="88" grpId="0" animBg="1"/>
      <p:bldP spid="89" grpId="0" animBg="1"/>
      <p:bldP spid="79" grpId="0" animBg="1"/>
      <p:bldP spid="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Initializing a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/>
              <a:t> Data </a:t>
            </a:r>
            <a:r>
              <a:rPr lang="en-US" dirty="0" smtClean="0"/>
              <a:t>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dirty="0" smtClean="0"/>
              <a:t>Constant data member must be initialized using member initializer list</a:t>
            </a:r>
          </a:p>
          <a:p>
            <a:pPr marL="0" indent="0">
              <a:buNone/>
            </a:pPr>
            <a:r>
              <a:rPr lang="en-US" dirty="0" smtClean="0"/>
              <a:t>    private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int</a:t>
            </a:r>
            <a:r>
              <a:rPr lang="en-US" dirty="0"/>
              <a:t> count;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increment;</a:t>
            </a:r>
            <a:endParaRPr lang="en-US" dirty="0" smtClean="0"/>
          </a:p>
          <a:p>
            <a:r>
              <a:rPr lang="en-US" dirty="0" err="1" smtClean="0"/>
              <a:t>const</a:t>
            </a:r>
            <a:r>
              <a:rPr lang="en-US" dirty="0" smtClean="0"/>
              <a:t> data member must be initialized as soon as the object is created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00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6477000" cy="5729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4" action="ppaction://hlinkfile"/>
          </p:cNvPr>
          <p:cNvSpPr/>
          <p:nvPr/>
        </p:nvSpPr>
        <p:spPr>
          <a:xfrm>
            <a:off x="6096000" y="4800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130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while using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are compilation errors</a:t>
            </a:r>
          </a:p>
          <a:p>
            <a:pPr lvl="1"/>
            <a:r>
              <a:rPr lang="en-US" dirty="0" smtClean="0"/>
              <a:t>Defining </a:t>
            </a:r>
            <a:r>
              <a:rPr lang="en-US" dirty="0"/>
              <a:t>as </a:t>
            </a:r>
            <a:r>
              <a:rPr lang="en-US" dirty="0" err="1"/>
              <a:t>const</a:t>
            </a:r>
            <a:r>
              <a:rPr lang="en-US" dirty="0"/>
              <a:t> a member function that modifies a data member of an </a:t>
            </a:r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dirty="0"/>
              <a:t>Defining as </a:t>
            </a:r>
            <a:r>
              <a:rPr lang="en-US" dirty="0" err="1"/>
              <a:t>const</a:t>
            </a:r>
            <a:r>
              <a:rPr lang="en-US" dirty="0"/>
              <a:t> a member function that calls a non-</a:t>
            </a:r>
            <a:r>
              <a:rPr lang="en-US" dirty="0" err="1"/>
              <a:t>const</a:t>
            </a:r>
            <a:r>
              <a:rPr lang="en-US" dirty="0"/>
              <a:t> member function of the class on the same instance of the </a:t>
            </a:r>
            <a:r>
              <a:rPr lang="en-US" dirty="0" smtClean="0"/>
              <a:t>class</a:t>
            </a:r>
            <a:endParaRPr lang="en-US" dirty="0"/>
          </a:p>
          <a:p>
            <a:pPr lvl="1"/>
            <a:r>
              <a:rPr lang="en-US" dirty="0"/>
              <a:t>Invoking a non-</a:t>
            </a:r>
            <a:r>
              <a:rPr lang="en-US" dirty="0" err="1"/>
              <a:t>const</a:t>
            </a:r>
            <a:r>
              <a:rPr lang="en-US" dirty="0"/>
              <a:t> member function on a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smtClean="0"/>
              <a:t>object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53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friend</a:t>
            </a:r>
            <a:r>
              <a:rPr lang="en-US" b="1" dirty="0"/>
              <a:t> </a:t>
            </a:r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friend</a:t>
            </a:r>
            <a:r>
              <a:rPr lang="en-US" b="1" dirty="0"/>
              <a:t> </a:t>
            </a:r>
            <a:r>
              <a:rPr lang="en-US" dirty="0"/>
              <a:t>function of a class is defined outside that class's </a:t>
            </a:r>
            <a:r>
              <a:rPr lang="en-US" dirty="0" smtClean="0"/>
              <a:t>scope </a:t>
            </a:r>
          </a:p>
          <a:p>
            <a:r>
              <a:rPr lang="en-US" dirty="0" smtClean="0"/>
              <a:t>It </a:t>
            </a:r>
            <a:r>
              <a:rPr lang="en-US" dirty="0"/>
              <a:t>has the right to access the non-public (and </a:t>
            </a:r>
            <a:r>
              <a:rPr lang="en-US" dirty="0" smtClean="0"/>
              <a:t>public</a:t>
            </a:r>
            <a:r>
              <a:rPr lang="en-US" dirty="0"/>
              <a:t>) members of the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Prototypes </a:t>
            </a:r>
            <a:r>
              <a:rPr lang="en-US" dirty="0"/>
              <a:t>for friend functions appear in the class </a:t>
            </a:r>
            <a:r>
              <a:rPr lang="en-US" dirty="0" smtClean="0"/>
              <a:t>definition but </a:t>
            </a:r>
            <a:r>
              <a:rPr lang="en-US" dirty="0"/>
              <a:t>friends are not member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They are called just like a normal functions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11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209800"/>
          </a:xfrm>
        </p:spPr>
        <p:txBody>
          <a:bodyPr/>
          <a:lstStyle/>
          <a:p>
            <a:r>
              <a:rPr lang="en-US" dirty="0" smtClean="0"/>
              <a:t>Friend function can be declaration can be placed any where in class definition</a:t>
            </a:r>
          </a:p>
          <a:p>
            <a:r>
              <a:rPr lang="en-US" dirty="0"/>
              <a:t>Place all friendship declarations first inside the class definition's body</a:t>
            </a:r>
          </a:p>
        </p:txBody>
      </p:sp>
    </p:spTree>
    <p:extLst>
      <p:ext uri="{BB962C8B-B14F-4D97-AF65-F5344CB8AC3E}">
        <p14:creationId xmlns="" xmlns:p14="http://schemas.microsoft.com/office/powerpoint/2010/main" val="34869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</a:t>
            </a:r>
            <a:r>
              <a:rPr lang="en-US" dirty="0" smtClean="0">
                <a:latin typeface="Agency FB" pitchFamily="34" charset="0"/>
              </a:rPr>
              <a:t>Count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83420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6248400" y="4191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22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– example program</a:t>
            </a:r>
          </a:p>
          <a:p>
            <a:r>
              <a:rPr lang="en-US" dirty="0"/>
              <a:t>Placing class in separate file</a:t>
            </a:r>
          </a:p>
          <a:p>
            <a:r>
              <a:rPr lang="en-US" dirty="0"/>
              <a:t>Destructor – example program</a:t>
            </a:r>
          </a:p>
          <a:p>
            <a:r>
              <a:rPr lang="en-US" dirty="0"/>
              <a:t>Constructor with arguments – example program</a:t>
            </a:r>
          </a:p>
        </p:txBody>
      </p:sp>
    </p:spTree>
    <p:extLst>
      <p:ext uri="{BB962C8B-B14F-4D97-AF65-F5344CB8AC3E}">
        <p14:creationId xmlns="" xmlns:p14="http://schemas.microsoft.com/office/powerpoint/2010/main" val="54640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n-US" dirty="0" smtClean="0"/>
              <a:t>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Object's </a:t>
            </a:r>
            <a:r>
              <a:rPr lang="en-US" dirty="0"/>
              <a:t>member functions can manipulate the object's </a:t>
            </a:r>
            <a:r>
              <a:rPr lang="en-US" dirty="0" smtClean="0"/>
              <a:t>data</a:t>
            </a:r>
          </a:p>
          <a:p>
            <a:r>
              <a:rPr lang="en-US" dirty="0"/>
              <a:t>How do member functions know which </a:t>
            </a:r>
            <a:r>
              <a:rPr lang="en-US" dirty="0" smtClean="0"/>
              <a:t>object's </a:t>
            </a:r>
            <a:r>
              <a:rPr lang="en-US" dirty="0"/>
              <a:t>data members to manipulate</a:t>
            </a:r>
            <a:r>
              <a:rPr lang="en-US" dirty="0" smtClean="0"/>
              <a:t>?</a:t>
            </a:r>
          </a:p>
          <a:p>
            <a:r>
              <a:rPr lang="en-US" dirty="0"/>
              <a:t>Every object has access to its own address through a pointer called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</a:p>
          <a:p>
            <a:r>
              <a:rPr lang="en-US" dirty="0" smtClean="0"/>
              <a:t>this </a:t>
            </a:r>
            <a:r>
              <a:rPr lang="en-US" dirty="0"/>
              <a:t>pointer is passed (by the compiler) as an implicit argument to each of the object's </a:t>
            </a:r>
            <a:r>
              <a:rPr lang="en-US" i="1" dirty="0" smtClean="0"/>
              <a:t>non-static</a:t>
            </a:r>
            <a:r>
              <a:rPr lang="en-US" dirty="0" smtClean="0"/>
              <a:t> member </a:t>
            </a:r>
            <a:r>
              <a:rPr lang="en-US" dirty="0"/>
              <a:t>functions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57911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object's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/>
              <a:t> pointer is not part of the object </a:t>
            </a:r>
            <a:r>
              <a:rPr lang="en-US" dirty="0" smtClean="0"/>
              <a:t>itself </a:t>
            </a:r>
          </a:p>
          <a:p>
            <a:r>
              <a:rPr lang="en-US" dirty="0" smtClean="0"/>
              <a:t>The </a:t>
            </a:r>
            <a:r>
              <a:rPr lang="en-US" dirty="0"/>
              <a:t>size of the memory occupied by the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/>
              <a:t> pointer is not reflected in the result of a </a:t>
            </a:r>
            <a:r>
              <a:rPr lang="en-US" dirty="0" err="1"/>
              <a:t>sizeof</a:t>
            </a:r>
            <a:r>
              <a:rPr lang="en-US" dirty="0"/>
              <a:t> operation on the </a:t>
            </a:r>
            <a:r>
              <a:rPr lang="en-US" dirty="0" smtClean="0"/>
              <a:t>object</a:t>
            </a:r>
          </a:p>
          <a:p>
            <a:r>
              <a:rPr lang="en-US" dirty="0"/>
              <a:t>Objects use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 smtClean="0"/>
              <a:t> </a:t>
            </a:r>
            <a:r>
              <a:rPr lang="en-US" dirty="0"/>
              <a:t>pointer </a:t>
            </a:r>
            <a:r>
              <a:rPr lang="en-US" dirty="0" smtClean="0"/>
              <a:t>implicitly or </a:t>
            </a:r>
            <a:r>
              <a:rPr lang="en-US" dirty="0"/>
              <a:t>explicitly to reference their data members and member </a:t>
            </a: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932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this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 of the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/>
              <a:t> pointer depends on the type of the object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 constant </a:t>
            </a:r>
            <a:r>
              <a:rPr lang="en-US" dirty="0"/>
              <a:t>member function of class Employee, the this pointer has type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Employee *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const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constant </a:t>
            </a:r>
            <a:r>
              <a:rPr lang="en-US" dirty="0"/>
              <a:t>member function of the class Employee, the this pointer has the data type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const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Employee *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const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857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Implicitly and Explicitly </a:t>
            </a:r>
            <a:r>
              <a:rPr lang="en-US" dirty="0" smtClean="0"/>
              <a:t>Use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n-US" dirty="0"/>
              <a:t>Pointer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95400"/>
            <a:ext cx="8420941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4" action="ppaction://hlinkfile"/>
          </p:cNvPr>
          <p:cNvSpPr/>
          <p:nvPr/>
        </p:nvSpPr>
        <p:spPr>
          <a:xfrm>
            <a:off x="5562600" y="6096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93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Cascading </a:t>
            </a:r>
            <a:r>
              <a:rPr lang="en-US" dirty="0" smtClean="0"/>
              <a:t>function calls using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this</a:t>
            </a:r>
            <a:r>
              <a:rPr lang="en-US" dirty="0" smtClean="0"/>
              <a:t> pointer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Multiple member functions </a:t>
            </a:r>
            <a:r>
              <a:rPr lang="en-US" sz="2400" dirty="0"/>
              <a:t>are invoked in the same </a:t>
            </a:r>
            <a:r>
              <a:rPr lang="en-US" sz="2400" dirty="0" smtClean="0"/>
              <a:t>statement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251688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089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92563"/>
          </a:xfrm>
        </p:spPr>
        <p:txBody>
          <a:bodyPr>
            <a:noAutofit/>
          </a:bodyPr>
          <a:lstStyle/>
          <a:p>
            <a:r>
              <a:rPr lang="en-US" sz="2800" dirty="0"/>
              <a:t>Why does the technique of returning *this as a reference work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The dot operator (.) associates from left to </a:t>
            </a:r>
            <a:r>
              <a:rPr lang="en-US" sz="2800" dirty="0" smtClean="0"/>
              <a:t>right</a:t>
            </a:r>
          </a:p>
          <a:p>
            <a:r>
              <a:rPr lang="en-US" sz="2800" dirty="0"/>
              <a:t>so line 14 first evaluates </a:t>
            </a:r>
            <a:r>
              <a:rPr lang="en-US" sz="2800" dirty="0" err="1"/>
              <a:t>t.setHour</a:t>
            </a:r>
            <a:r>
              <a:rPr lang="en-US" sz="2800" dirty="0"/>
              <a:t>( 18 ) then returns a reference to object </a:t>
            </a:r>
            <a:r>
              <a:rPr lang="en-US" sz="2800" dirty="0" smtClean="0"/>
              <a:t>t</a:t>
            </a:r>
          </a:p>
          <a:p>
            <a:r>
              <a:rPr lang="en-US" sz="2800" dirty="0"/>
              <a:t>The remaining expression is then interpreted as</a:t>
            </a:r>
          </a:p>
          <a:p>
            <a:pPr lvl="1"/>
            <a:r>
              <a:rPr lang="en-US" sz="2400" dirty="0" err="1"/>
              <a:t>t.setMinute</a:t>
            </a:r>
            <a:r>
              <a:rPr lang="en-US" sz="2400" dirty="0"/>
              <a:t>( 30 ).</a:t>
            </a:r>
            <a:r>
              <a:rPr lang="en-US" sz="2400" dirty="0" err="1"/>
              <a:t>setSecond</a:t>
            </a:r>
            <a:r>
              <a:rPr lang="en-US" sz="2400" dirty="0"/>
              <a:t>( 22 ); </a:t>
            </a:r>
          </a:p>
          <a:p>
            <a:r>
              <a:rPr lang="en-US" sz="2800" dirty="0" err="1"/>
              <a:t>t.setMinute</a:t>
            </a:r>
            <a:r>
              <a:rPr lang="en-US" sz="2800" dirty="0"/>
              <a:t>( 30 ) call executes and returns a reference to the object t. </a:t>
            </a:r>
          </a:p>
          <a:p>
            <a:pPr lvl="1"/>
            <a:r>
              <a:rPr lang="en-US" sz="2400" dirty="0" err="1"/>
              <a:t>t.setSecond</a:t>
            </a:r>
            <a:r>
              <a:rPr lang="en-US" sz="2400" dirty="0"/>
              <a:t>( 22 );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68902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5562600" y="60960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20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dirty="0"/>
              <a:t> </a:t>
            </a:r>
            <a:r>
              <a:rPr lang="en-US" dirty="0" smtClean="0"/>
              <a:t>Data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/>
              <a:t>object of a class has its own copy of all the data members of the </a:t>
            </a:r>
            <a:r>
              <a:rPr lang="en-US" dirty="0" smtClean="0"/>
              <a:t>class</a:t>
            </a:r>
          </a:p>
          <a:p>
            <a:r>
              <a:rPr lang="en-US" dirty="0"/>
              <a:t>In certain cases, only one copy of a variable </a:t>
            </a:r>
            <a:r>
              <a:rPr lang="en-US" dirty="0" smtClean="0"/>
              <a:t>should </a:t>
            </a:r>
            <a:r>
              <a:rPr lang="en-US" dirty="0"/>
              <a:t>be shared by all objects of a </a:t>
            </a:r>
            <a:r>
              <a:rPr lang="en-US" dirty="0" smtClean="0"/>
              <a:t>class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static</a:t>
            </a:r>
            <a:r>
              <a:rPr lang="en-US" b="1" dirty="0"/>
              <a:t> </a:t>
            </a:r>
            <a:r>
              <a:rPr lang="en-US" dirty="0"/>
              <a:t>data member is used</a:t>
            </a:r>
          </a:p>
          <a:p>
            <a:r>
              <a:rPr lang="en-US" dirty="0" smtClean="0"/>
              <a:t>If </a:t>
            </a:r>
            <a:r>
              <a:rPr lang="en-US" dirty="0"/>
              <a:t>a data item in a class is declared as static, only one such item is created for the entire class, no matter how many objects there 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13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member static variable is </a:t>
            </a:r>
            <a:r>
              <a:rPr lang="en-US" dirty="0"/>
              <a:t>visible only within the class, but its lifetime is the entire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/>
              <a:t>It continues to exist even if there are no objects of the class</a:t>
            </a:r>
          </a:p>
          <a:p>
            <a:r>
              <a:rPr lang="en-US" dirty="0"/>
              <a:t>A static data item is useful when all objects of the same class must share a common item of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723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static</a:t>
            </a:r>
            <a:r>
              <a:rPr lang="en-US" dirty="0"/>
              <a:t> data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an object needed to know how many other objects of its class were in the program </a:t>
            </a:r>
          </a:p>
          <a:p>
            <a:r>
              <a:rPr lang="en-US" dirty="0"/>
              <a:t>In a road-racing game, for example, a race car might want to know how many other cars are still in the race</a:t>
            </a:r>
          </a:p>
          <a:p>
            <a:r>
              <a:rPr lang="en-US" dirty="0"/>
              <a:t>In this case a static variable count could be included as a member of the class</a:t>
            </a:r>
          </a:p>
          <a:p>
            <a:r>
              <a:rPr lang="en-US" dirty="0"/>
              <a:t>All the objects would have access to this variable</a:t>
            </a:r>
          </a:p>
        </p:txBody>
      </p:sp>
    </p:spTree>
    <p:extLst>
      <p:ext uri="{BB962C8B-B14F-4D97-AF65-F5344CB8AC3E}">
        <p14:creationId xmlns="" xmlns:p14="http://schemas.microsoft.com/office/powerpoint/2010/main" val="100751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45720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</a:t>
            </a:r>
            <a:r>
              <a:rPr lang="en-US" sz="3200" dirty="0">
                <a:latin typeface="Agency FB" pitchFamily="34" charset="0"/>
                <a:ea typeface="+mn-ea"/>
                <a:cs typeface="+mn-cs"/>
              </a:rPr>
              <a:t>Race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388" y="76200"/>
            <a:ext cx="4367212" cy="674030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class Race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>
              <a:defRPr/>
            </a:pPr>
            <a:r>
              <a:rPr lang="en-US" b="1" dirty="0"/>
              <a:t>    private:</a:t>
            </a:r>
          </a:p>
          <a:p>
            <a:pPr>
              <a:defRPr/>
            </a:pPr>
            <a:r>
              <a:rPr lang="en-US" b="1" dirty="0"/>
              <a:t>       static </a:t>
            </a:r>
            <a:r>
              <a:rPr lang="en-US" b="1" dirty="0" err="1"/>
              <a:t>int</a:t>
            </a:r>
            <a:r>
              <a:rPr lang="en-US" b="1" dirty="0"/>
              <a:t> count; 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carNo</a:t>
            </a:r>
            <a:r>
              <a:rPr lang="en-US" b="1" dirty="0"/>
              <a:t>;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	</a:t>
            </a:r>
          </a:p>
          <a:p>
            <a:pPr>
              <a:defRPr/>
            </a:pPr>
            <a:r>
              <a:rPr lang="en-US" b="1" dirty="0"/>
              <a:t>    public:</a:t>
            </a:r>
          </a:p>
          <a:p>
            <a:pPr>
              <a:defRPr/>
            </a:pPr>
            <a:r>
              <a:rPr lang="en-US" b="1" dirty="0"/>
              <a:t>       Race</a:t>
            </a:r>
            <a:r>
              <a:rPr lang="en-US" b="1" dirty="0" smtClean="0"/>
              <a:t>()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count++; </a:t>
            </a:r>
            <a:r>
              <a:rPr lang="en-US" b="1" dirty="0" err="1"/>
              <a:t>carNo</a:t>
            </a:r>
            <a:r>
              <a:rPr lang="en-US" b="1" dirty="0"/>
              <a:t>=0; }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setCarNo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no)</a:t>
            </a:r>
          </a:p>
          <a:p>
            <a:pPr>
              <a:defRPr/>
            </a:pPr>
            <a:r>
              <a:rPr lang="en-US" b="1" dirty="0"/>
              <a:t>      </a:t>
            </a:r>
            <a:r>
              <a:rPr lang="en-US" b="1" dirty="0" smtClean="0"/>
              <a:t>   </a:t>
            </a:r>
            <a:r>
              <a:rPr lang="en-US" b="1" dirty="0"/>
              <a:t>{  </a:t>
            </a:r>
            <a:r>
              <a:rPr lang="en-US" b="1" dirty="0" err="1"/>
              <a:t>carNo</a:t>
            </a:r>
            <a:r>
              <a:rPr lang="en-US" b="1" dirty="0"/>
              <a:t> = no;  } 	</a:t>
            </a:r>
          </a:p>
          <a:p>
            <a:pPr>
              <a:defRPr/>
            </a:pPr>
            <a:r>
              <a:rPr lang="en-US" b="1" dirty="0"/>
              <a:t>       void </a:t>
            </a:r>
            <a:r>
              <a:rPr lang="en-US" b="1" dirty="0" err="1"/>
              <a:t>printData</a:t>
            </a:r>
            <a:r>
              <a:rPr lang="en-US" b="1" dirty="0"/>
              <a:t>() </a:t>
            </a:r>
            <a:r>
              <a:rPr lang="en-US" b="1" dirty="0" smtClean="0"/>
              <a:t>{ 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    </a:t>
            </a:r>
            <a:r>
              <a:rPr lang="en-US" b="1" dirty="0" err="1" smtClean="0"/>
              <a:t>cout</a:t>
            </a:r>
            <a:r>
              <a:rPr lang="en-US" b="1" dirty="0"/>
              <a:t>&lt;&lt;“Total car = ”&lt;&lt; count;</a:t>
            </a:r>
          </a:p>
          <a:p>
            <a:pPr>
              <a:defRPr/>
            </a:pPr>
            <a:r>
              <a:rPr lang="en-US" b="1" dirty="0"/>
              <a:t>         </a:t>
            </a: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/>
              <a:t>&lt;&lt;“,Car No.   = ”&lt;&lt;</a:t>
            </a:r>
            <a:r>
              <a:rPr lang="en-US" b="1" dirty="0" err="1"/>
              <a:t>carNo</a:t>
            </a:r>
            <a:r>
              <a:rPr lang="en-US" b="1" dirty="0"/>
              <a:t>&lt;&lt;</a:t>
            </a:r>
            <a:r>
              <a:rPr lang="en-US" b="1" dirty="0" err="1"/>
              <a:t>endl</a:t>
            </a:r>
            <a:r>
              <a:rPr lang="en-US" b="1" dirty="0" smtClean="0"/>
              <a:t>;</a:t>
            </a:r>
          </a:p>
          <a:p>
            <a:pPr>
              <a:defRPr/>
            </a:pPr>
            <a:r>
              <a:rPr lang="en-US" b="1" dirty="0"/>
              <a:t> </a:t>
            </a:r>
            <a:r>
              <a:rPr lang="en-US" b="1" dirty="0" smtClean="0"/>
              <a:t>      }</a:t>
            </a:r>
            <a:endParaRPr lang="en-US" b="1" dirty="0"/>
          </a:p>
          <a:p>
            <a:pPr>
              <a:defRPr/>
            </a:pPr>
            <a:r>
              <a:rPr lang="en-US" b="1" dirty="0"/>
              <a:t>};</a:t>
            </a:r>
          </a:p>
          <a:p>
            <a:pPr>
              <a:defRPr/>
            </a:pPr>
            <a:r>
              <a:rPr lang="en-US" b="1" dirty="0" err="1"/>
              <a:t>int</a:t>
            </a:r>
            <a:r>
              <a:rPr lang="en-US" b="1" dirty="0"/>
              <a:t> Race::count = 0; </a:t>
            </a:r>
          </a:p>
          <a:p>
            <a:pPr>
              <a:defRPr/>
            </a:pPr>
            <a:r>
              <a:rPr lang="en-US" b="1" dirty="0"/>
              <a:t>main()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 marL="234950" lvl="1">
              <a:defRPr/>
            </a:pPr>
            <a:r>
              <a:rPr lang="en-US" b="1" dirty="0"/>
              <a:t>Race c1, c2, c3;    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//create three objects</a:t>
            </a:r>
          </a:p>
          <a:p>
            <a:pPr marL="234950" lvl="1">
              <a:defRPr/>
            </a:pPr>
            <a:r>
              <a:rPr lang="en-US" b="1" dirty="0"/>
              <a:t>c1.setCarNo(10);  c2.setCarNo(11);  </a:t>
            </a:r>
            <a:endParaRPr lang="en-US" b="1" dirty="0" smtClean="0"/>
          </a:p>
          <a:p>
            <a:pPr marL="234950" lvl="1">
              <a:defRPr/>
            </a:pPr>
            <a:r>
              <a:rPr lang="en-US" b="1" dirty="0" smtClean="0"/>
              <a:t>c3.setCarNo(12</a:t>
            </a:r>
            <a:r>
              <a:rPr lang="en-US" b="1" dirty="0"/>
              <a:t>); </a:t>
            </a:r>
          </a:p>
          <a:p>
            <a:pPr marL="234950" lvl="1">
              <a:defRPr/>
            </a:pPr>
            <a:r>
              <a:rPr lang="en-US" b="1" dirty="0"/>
              <a:t>c1.printData();</a:t>
            </a:r>
          </a:p>
          <a:p>
            <a:pPr marL="234950" lvl="1">
              <a:defRPr/>
            </a:pPr>
            <a:r>
              <a:rPr lang="en-US" b="1" dirty="0"/>
              <a:t>c2.printData</a:t>
            </a:r>
            <a:r>
              <a:rPr lang="en-US" b="1" dirty="0" smtClean="0"/>
              <a:t>();   c3.printData</a:t>
            </a:r>
            <a:r>
              <a:rPr lang="en-US" b="1" dirty="0"/>
              <a:t>();</a:t>
            </a:r>
          </a:p>
          <a:p>
            <a:pPr>
              <a:defRPr/>
            </a:pPr>
            <a:r>
              <a:rPr lang="en-US" b="1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2826327"/>
            <a:ext cx="4343400" cy="2585323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/>
              <a:t>main()</a:t>
            </a:r>
          </a:p>
          <a:p>
            <a:pPr>
              <a:defRPr/>
            </a:pPr>
            <a:r>
              <a:rPr lang="en-US" b="1" dirty="0"/>
              <a:t>{</a:t>
            </a:r>
          </a:p>
          <a:p>
            <a:pPr marL="234950" lvl="1">
              <a:defRPr/>
            </a:pPr>
            <a:r>
              <a:rPr lang="en-US" b="1" dirty="0"/>
              <a:t>Race c1, c2;     </a:t>
            </a: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//create three objects</a:t>
            </a:r>
          </a:p>
          <a:p>
            <a:pPr marL="234950" lvl="1">
              <a:defRPr/>
            </a:pPr>
            <a:r>
              <a:rPr lang="en-US" b="1" dirty="0"/>
              <a:t>c1.setCarNo(10);  c2.setCarNo(11);  </a:t>
            </a:r>
          </a:p>
          <a:p>
            <a:pPr marL="234950" lvl="1">
              <a:defRPr/>
            </a:pPr>
            <a:r>
              <a:rPr lang="en-US" b="1" dirty="0"/>
              <a:t>c1.printData();</a:t>
            </a:r>
          </a:p>
          <a:p>
            <a:pPr marL="234950" lvl="1">
              <a:defRPr/>
            </a:pPr>
            <a:r>
              <a:rPr lang="en-US" b="1" dirty="0"/>
              <a:t>c2.printData();</a:t>
            </a:r>
          </a:p>
          <a:p>
            <a:pPr marL="234950" lvl="1">
              <a:defRPr/>
            </a:pPr>
            <a:r>
              <a:rPr lang="en-US" b="1" dirty="0"/>
              <a:t>Race c3;  c3.setCarNo(12);  c3.printData();</a:t>
            </a:r>
          </a:p>
          <a:p>
            <a:pPr>
              <a:defRPr/>
            </a:pPr>
            <a:r>
              <a:rPr lang="en-US" b="1" dirty="0"/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5719762"/>
            <a:ext cx="3200400" cy="101566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Total car = 3, Car No. 10</a:t>
            </a:r>
          </a:p>
          <a:p>
            <a:pPr>
              <a:defRPr/>
            </a:pPr>
            <a:r>
              <a:rPr lang="en-US" sz="2000" b="1" dirty="0"/>
              <a:t>Total car = 3, Car No. 11</a:t>
            </a:r>
          </a:p>
          <a:p>
            <a:pPr>
              <a:defRPr/>
            </a:pPr>
            <a:r>
              <a:rPr lang="en-US" sz="2000" b="1" dirty="0"/>
              <a:t>Total car = 3, Car No. 12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1367270"/>
            <a:ext cx="2971800" cy="1015663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Total car = 2, Car No. 10</a:t>
            </a:r>
          </a:p>
          <a:p>
            <a:pPr>
              <a:defRPr/>
            </a:pPr>
            <a:r>
              <a:rPr lang="en-US" sz="2000" b="1" dirty="0"/>
              <a:t>Total car = 2, Car No. 11</a:t>
            </a:r>
          </a:p>
          <a:p>
            <a:pPr>
              <a:defRPr/>
            </a:pPr>
            <a:r>
              <a:rPr lang="en-US" sz="2000" b="1" dirty="0"/>
              <a:t>Total car = 3, Car No. 12</a:t>
            </a:r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733800" y="6227593"/>
            <a:ext cx="914400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9" idx="2"/>
          </p:cNvCxnSpPr>
          <p:nvPr/>
        </p:nvCxnSpPr>
        <p:spPr>
          <a:xfrm flipH="1" flipV="1">
            <a:off x="6362700" y="2382933"/>
            <a:ext cx="266700" cy="7412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889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Overloaded function </a:t>
            </a:r>
          </a:p>
          <a:p>
            <a:pPr lvl="1"/>
            <a:r>
              <a:rPr lang="en-US" dirty="0" smtClean="0"/>
              <a:t>Constructor</a:t>
            </a:r>
          </a:p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const</a:t>
            </a:r>
            <a:r>
              <a:rPr lang="en-US" dirty="0" smtClean="0"/>
              <a:t> (constant) </a:t>
            </a:r>
          </a:p>
          <a:p>
            <a:pPr lvl="1"/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member function</a:t>
            </a:r>
          </a:p>
          <a:p>
            <a:pPr lvl="1"/>
            <a:r>
              <a:rPr lang="en-US" dirty="0" smtClean="0"/>
              <a:t>data member</a:t>
            </a:r>
          </a:p>
          <a:p>
            <a:pPr lvl="1"/>
            <a:r>
              <a:rPr lang="en-US" dirty="0" smtClean="0"/>
              <a:t>object as function argument 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f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riend</a:t>
            </a:r>
            <a:r>
              <a:rPr lang="en-US" dirty="0" smtClean="0"/>
              <a:t> </a:t>
            </a:r>
            <a:r>
              <a:rPr lang="en-US" dirty="0"/>
              <a:t>function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this</a:t>
            </a:r>
            <a:r>
              <a:rPr lang="en-US" dirty="0" smtClean="0"/>
              <a:t> pointer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47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Composition – </a:t>
            </a:r>
            <a:r>
              <a:rPr lang="en-US" sz="3600" dirty="0" smtClean="0"/>
              <a:t>Objects </a:t>
            </a:r>
            <a:r>
              <a:rPr lang="en-US" sz="3600" dirty="0"/>
              <a:t>as Members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>
                <a:latin typeface="Agency FB" pitchFamily="34" charset="0"/>
              </a:rPr>
              <a:t>AlarmClock</a:t>
            </a:r>
            <a:r>
              <a:rPr lang="en-US" dirty="0"/>
              <a:t> object needs to know when it is supposed to sound its </a:t>
            </a:r>
            <a:r>
              <a:rPr lang="en-US" dirty="0" smtClean="0"/>
              <a:t>alarm</a:t>
            </a:r>
          </a:p>
          <a:p>
            <a:r>
              <a:rPr lang="en-US" dirty="0" smtClean="0"/>
              <a:t>So </a:t>
            </a:r>
            <a:r>
              <a:rPr lang="en-US" dirty="0"/>
              <a:t>why not include a </a:t>
            </a:r>
            <a:r>
              <a:rPr lang="en-US" dirty="0">
                <a:latin typeface="Agency FB" pitchFamily="34" charset="0"/>
              </a:rPr>
              <a:t>Time</a:t>
            </a:r>
            <a:r>
              <a:rPr lang="en-US" dirty="0"/>
              <a:t> object as a member of the </a:t>
            </a:r>
            <a:r>
              <a:rPr lang="en-US" dirty="0" err="1" smtClean="0">
                <a:latin typeface="Agency FB" pitchFamily="34" charset="0"/>
              </a:rPr>
              <a:t>AlarmClock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It is refer as </a:t>
            </a:r>
            <a:r>
              <a:rPr lang="en-US" i="1" dirty="0" smtClean="0"/>
              <a:t>has-a relationship</a:t>
            </a:r>
          </a:p>
          <a:p>
            <a:r>
              <a:rPr lang="en-US" dirty="0" smtClean="0"/>
              <a:t>We will see how </a:t>
            </a:r>
            <a:r>
              <a:rPr lang="en-US" dirty="0"/>
              <a:t>an object's constructor can pass arguments to member-object constructors</a:t>
            </a:r>
          </a:p>
        </p:txBody>
      </p:sp>
    </p:spTree>
    <p:extLst>
      <p:ext uri="{BB962C8B-B14F-4D97-AF65-F5344CB8AC3E}">
        <p14:creationId xmlns="" xmlns:p14="http://schemas.microsoft.com/office/powerpoint/2010/main" val="232335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143000"/>
            <a:ext cx="2867892" cy="11430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 smtClean="0">
                <a:solidFill>
                  <a:schemeClr val="tx1"/>
                </a:solidFill>
              </a:rPr>
              <a:t>Date.h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Date class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8146" y="2362200"/>
            <a:ext cx="2895600" cy="2819400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err="1" smtClean="0">
                <a:solidFill>
                  <a:schemeClr val="tx1"/>
                </a:solidFill>
              </a:rPr>
              <a:t>Employee.h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Employee class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 Date birthday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Date </a:t>
            </a:r>
            <a:r>
              <a:rPr lang="en-US" sz="2800" b="1" dirty="0" err="1" smtClean="0">
                <a:solidFill>
                  <a:schemeClr val="tx1"/>
                </a:solidFill>
              </a:rPr>
              <a:t>hiredate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5250873"/>
            <a:ext cx="3352800" cy="1302327"/>
          </a:xfrm>
          <a:prstGeom prst="rect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Source_emp.cpp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Employee manager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5410200" y="59436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Go to program 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40596" y="1066800"/>
            <a:ext cx="2743860" cy="4641273"/>
            <a:chOff x="5340596" y="1066800"/>
            <a:chExt cx="2743860" cy="4641273"/>
          </a:xfrm>
        </p:grpSpPr>
        <p:sp>
          <p:nvSpPr>
            <p:cNvPr id="9" name="Rectangle 8"/>
            <p:cNvSpPr/>
            <p:nvPr/>
          </p:nvSpPr>
          <p:spPr>
            <a:xfrm>
              <a:off x="5340596" y="1066800"/>
              <a:ext cx="2743860" cy="46412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67886" y="1569047"/>
              <a:ext cx="1542514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firstname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22106" y="2072977"/>
              <a:ext cx="1412093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lastname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35518" y="1158577"/>
              <a:ext cx="1574882" cy="3342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manager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34200" y="2106752"/>
              <a:ext cx="990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934200" y="1575113"/>
              <a:ext cx="990600" cy="4572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486400" y="2682577"/>
            <a:ext cx="2438401" cy="1371600"/>
            <a:chOff x="5486400" y="2971800"/>
            <a:chExt cx="2438401" cy="1371600"/>
          </a:xfrm>
        </p:grpSpPr>
        <p:sp>
          <p:nvSpPr>
            <p:cNvPr id="16" name="Rectangle 15"/>
            <p:cNvSpPr/>
            <p:nvPr/>
          </p:nvSpPr>
          <p:spPr>
            <a:xfrm>
              <a:off x="5639871" y="2971800"/>
              <a:ext cx="2284930" cy="1371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07003" y="2985655"/>
              <a:ext cx="133110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birthday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20286" y="3352800"/>
              <a:ext cx="75227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day</a:t>
              </a:r>
              <a:endParaRPr lang="en-US" sz="24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618019" y="36576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month</a:t>
              </a:r>
              <a:endParaRPr lang="en-US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6400" y="39624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year</a:t>
              </a:r>
              <a:endParaRPr lang="en-US" sz="24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05600" y="33909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05600" y="36957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05600" y="40005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86400" y="4206577"/>
            <a:ext cx="2438401" cy="1371600"/>
            <a:chOff x="5486400" y="2971800"/>
            <a:chExt cx="2438401" cy="1371600"/>
          </a:xfrm>
        </p:grpSpPr>
        <p:sp>
          <p:nvSpPr>
            <p:cNvPr id="26" name="Rectangle 25"/>
            <p:cNvSpPr/>
            <p:nvPr/>
          </p:nvSpPr>
          <p:spPr>
            <a:xfrm>
              <a:off x="5639871" y="2971800"/>
              <a:ext cx="2284930" cy="1371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707003" y="2985655"/>
              <a:ext cx="1331106" cy="457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>
                  <a:solidFill>
                    <a:schemeClr val="tx1"/>
                  </a:solidFill>
                </a:rPr>
                <a:t>hireday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20286" y="3352800"/>
              <a:ext cx="75227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day</a:t>
              </a:r>
              <a:endParaRPr lang="en-US" sz="2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18019" y="36576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month</a:t>
              </a:r>
              <a:endParaRPr lang="en-US" sz="2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86400" y="3962400"/>
              <a:ext cx="1087581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year</a:t>
              </a:r>
              <a:endParaRPr lang="en-US" sz="2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705600" y="33909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705600" y="36957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05600" y="4000500"/>
              <a:ext cx="990600" cy="2667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7391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8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enables programmers to control the allocation and </a:t>
            </a:r>
            <a:r>
              <a:rPr lang="en-US" dirty="0" err="1"/>
              <a:t>deallocation</a:t>
            </a:r>
            <a:r>
              <a:rPr lang="en-US" dirty="0"/>
              <a:t> of memory in a program for any built-in or user-defined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Performed </a:t>
            </a:r>
            <a:r>
              <a:rPr lang="en-US" dirty="0"/>
              <a:t>with </a:t>
            </a:r>
            <a:r>
              <a:rPr lang="en-US" dirty="0" smtClean="0"/>
              <a:t>operators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new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delete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551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/>
              <a:t>Objects as Function Arguments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914400"/>
            <a:ext cx="4800600" cy="5940088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class </a:t>
            </a:r>
            <a:r>
              <a:rPr lang="en-US" sz="2000" b="1" dirty="0" smtClean="0">
                <a:latin typeface="Calibri" pitchFamily="34" charset="0"/>
              </a:rPr>
              <a:t>Distance {    </a:t>
            </a:r>
            <a:r>
              <a:rPr lang="en-US" sz="2000" b="1" dirty="0">
                <a:solidFill>
                  <a:srgbClr val="00B0F0"/>
                </a:solidFill>
                <a:latin typeface="Calibri" pitchFamily="34" charset="0"/>
              </a:rPr>
              <a:t>//Distance </a:t>
            </a:r>
            <a:r>
              <a:rPr lang="en-US" sz="2000" b="1" dirty="0" smtClean="0">
                <a:solidFill>
                  <a:srgbClr val="00B0F0"/>
                </a:solidFill>
                <a:latin typeface="Calibri" pitchFamily="34" charset="0"/>
              </a:rPr>
              <a:t>class</a:t>
            </a:r>
            <a:endParaRPr lang="en-US" sz="2000" b="1" dirty="0">
              <a:latin typeface="Calibri" pitchFamily="34" charset="0"/>
            </a:endParaRPr>
          </a:p>
          <a:p>
            <a:pPr marL="234950" lvl="1"/>
            <a:r>
              <a:rPr lang="en-US" sz="2000" b="1" dirty="0">
                <a:latin typeface="Calibri" pitchFamily="34" charset="0"/>
              </a:rPr>
              <a:t>private:</a:t>
            </a:r>
          </a:p>
          <a:p>
            <a:pPr marL="346075" lvl="2"/>
            <a:r>
              <a:rPr lang="en-US" sz="2000" b="1" dirty="0" err="1">
                <a:latin typeface="Calibri" pitchFamily="34" charset="0"/>
              </a:rPr>
              <a:t>int</a:t>
            </a:r>
            <a:r>
              <a:rPr lang="en-US" sz="2000" b="1" dirty="0">
                <a:latin typeface="Calibri" pitchFamily="34" charset="0"/>
              </a:rPr>
              <a:t> feet;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float inches;</a:t>
            </a:r>
          </a:p>
          <a:p>
            <a:pPr marL="234950" lvl="1"/>
            <a:r>
              <a:rPr lang="en-US" sz="2000" b="1" dirty="0">
                <a:latin typeface="Calibri" pitchFamily="34" charset="0"/>
              </a:rPr>
              <a:t>p</a:t>
            </a:r>
            <a:r>
              <a:rPr lang="en-US" sz="2000" b="1" dirty="0" smtClean="0">
                <a:latin typeface="Calibri" pitchFamily="34" charset="0"/>
              </a:rPr>
              <a:t>ublic</a:t>
            </a:r>
            <a:r>
              <a:rPr lang="en-US" sz="2000" b="1" dirty="0">
                <a:latin typeface="Calibri" pitchFamily="34" charset="0"/>
              </a:rPr>
              <a:t>: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Distance() : feet(0), inches(0.0)</a:t>
            </a:r>
            <a:endParaRPr lang="en-US" sz="2000" b="1" dirty="0">
              <a:solidFill>
                <a:srgbClr val="00B0F0"/>
              </a:solidFill>
              <a:latin typeface="Calibri" pitchFamily="34" charset="0"/>
            </a:endParaRP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 smtClean="0">
                <a:latin typeface="Calibri" pitchFamily="34" charset="0"/>
              </a:rPr>
              <a:t>Distance(</a:t>
            </a:r>
            <a:r>
              <a:rPr lang="en-US" sz="2000" b="1" dirty="0" err="1" smtClean="0">
                <a:latin typeface="Calibri" pitchFamily="34" charset="0"/>
              </a:rPr>
              <a:t>int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, float in) : feet(</a:t>
            </a:r>
            <a:r>
              <a:rPr lang="en-US" sz="2000" b="1" dirty="0" err="1">
                <a:latin typeface="Calibri" pitchFamily="34" charset="0"/>
              </a:rPr>
              <a:t>ft</a:t>
            </a:r>
            <a:r>
              <a:rPr lang="en-US" sz="2000" b="1" dirty="0">
                <a:latin typeface="Calibri" pitchFamily="34" charset="0"/>
              </a:rPr>
              <a:t>), inches(in)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{ 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getdist</a:t>
            </a:r>
            <a:r>
              <a:rPr lang="en-US" sz="2000" b="1" dirty="0" smtClean="0">
                <a:latin typeface="Calibri" pitchFamily="34" charset="0"/>
              </a:rPr>
              <a:t>(){ 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“\</a:t>
            </a:r>
            <a:r>
              <a:rPr lang="en-US" sz="2000" b="1" dirty="0" err="1">
                <a:latin typeface="Calibri" pitchFamily="34" charset="0"/>
              </a:rPr>
              <a:t>nEnter</a:t>
            </a:r>
            <a:r>
              <a:rPr lang="en-US" sz="2000" b="1" dirty="0">
                <a:latin typeface="Calibri" pitchFamily="34" charset="0"/>
              </a:rPr>
              <a:t> feet: “; </a:t>
            </a:r>
            <a:r>
              <a:rPr lang="en-US" sz="2000" b="1" dirty="0" err="1">
                <a:latin typeface="Calibri" pitchFamily="34" charset="0"/>
              </a:rPr>
              <a:t>cin</a:t>
            </a:r>
            <a:r>
              <a:rPr lang="en-US" sz="2000" b="1" dirty="0">
                <a:latin typeface="Calibri" pitchFamily="34" charset="0"/>
              </a:rPr>
              <a:t> &gt;&gt; feet;</a:t>
            </a:r>
          </a:p>
          <a:p>
            <a:pPr marL="346075" lvl="3"/>
            <a:r>
              <a:rPr lang="fr-FR" sz="2000" b="1" dirty="0" smtClean="0">
                <a:latin typeface="Calibri" pitchFamily="34" charset="0"/>
              </a:rPr>
              <a:t>  cout </a:t>
            </a:r>
            <a:r>
              <a:rPr lang="fr-FR" sz="2000" b="1" dirty="0">
                <a:latin typeface="Calibri" pitchFamily="34" charset="0"/>
              </a:rPr>
              <a:t>&lt;&lt; “Enter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: “; </a:t>
            </a:r>
            <a:r>
              <a:rPr lang="fr-FR" sz="2000" b="1" dirty="0" err="1">
                <a:latin typeface="Calibri" pitchFamily="34" charset="0"/>
              </a:rPr>
              <a:t>cin</a:t>
            </a:r>
            <a:r>
              <a:rPr lang="fr-FR" sz="2000" b="1" dirty="0">
                <a:latin typeface="Calibri" pitchFamily="34" charset="0"/>
              </a:rPr>
              <a:t> &gt;&gt; </a:t>
            </a:r>
            <a:r>
              <a:rPr lang="fr-FR" sz="2000" b="1" dirty="0" err="1">
                <a:latin typeface="Calibri" pitchFamily="34" charset="0"/>
              </a:rPr>
              <a:t>inches</a:t>
            </a:r>
            <a:r>
              <a:rPr lang="fr-FR" sz="2000" b="1" dirty="0">
                <a:latin typeface="Calibri" pitchFamily="34" charset="0"/>
              </a:rPr>
              <a:t>;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showdist</a:t>
            </a:r>
            <a:r>
              <a:rPr lang="en-US" sz="2000" b="1" dirty="0" smtClean="0">
                <a:latin typeface="Calibri" pitchFamily="34" charset="0"/>
              </a:rPr>
              <a:t>(){ </a:t>
            </a:r>
            <a:endParaRPr lang="en-US" sz="2000" b="1" dirty="0">
              <a:latin typeface="Calibri" pitchFamily="34" charset="0"/>
            </a:endParaRPr>
          </a:p>
          <a:p>
            <a:pPr marL="346075" lvl="3"/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cout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&lt;&lt; feet &lt;&lt; “:” &lt;&lt; </a:t>
            </a:r>
            <a:r>
              <a:rPr lang="en-US" sz="2000" b="1" dirty="0" smtClean="0">
                <a:latin typeface="Calibri" pitchFamily="34" charset="0"/>
              </a:rPr>
              <a:t>inches&lt;&lt;</a:t>
            </a:r>
            <a:r>
              <a:rPr lang="en-US" sz="2000" b="1" dirty="0" err="1" smtClean="0">
                <a:latin typeface="Calibri" pitchFamily="34" charset="0"/>
              </a:rPr>
              <a:t>endl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; 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346075" lvl="2"/>
            <a:r>
              <a:rPr lang="en-US" sz="2000" b="1" dirty="0">
                <a:latin typeface="Calibri" pitchFamily="34" charset="0"/>
              </a:rPr>
              <a:t>void </a:t>
            </a:r>
            <a:r>
              <a:rPr lang="en-US" sz="2000" b="1" dirty="0" err="1">
                <a:latin typeface="Calibri" pitchFamily="34" charset="0"/>
              </a:rPr>
              <a:t>add_dist</a:t>
            </a:r>
            <a:r>
              <a:rPr lang="en-US" sz="2000" b="1" dirty="0">
                <a:latin typeface="Calibri" pitchFamily="34" charset="0"/>
              </a:rPr>
              <a:t>( Distance, Distance ); </a:t>
            </a:r>
          </a:p>
          <a:p>
            <a:r>
              <a:rPr lang="en-US" sz="2000" b="1" dirty="0">
                <a:latin typeface="Calibri" pitchFamily="34" charset="0"/>
              </a:rPr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916991"/>
            <a:ext cx="3810000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void Distance::</a:t>
            </a:r>
            <a:r>
              <a:rPr lang="en-US" b="1" dirty="0" err="1">
                <a:latin typeface="+mn-lt"/>
                <a:cs typeface="+mn-cs"/>
              </a:rPr>
              <a:t>add_dist</a:t>
            </a:r>
            <a:r>
              <a:rPr lang="en-US" b="1" dirty="0">
                <a:latin typeface="+mn-lt"/>
                <a:cs typeface="+mn-cs"/>
              </a:rPr>
              <a:t>(Distance d2, Distance d3</a:t>
            </a:r>
            <a:r>
              <a:rPr lang="en-US" b="1" dirty="0" smtClean="0">
                <a:latin typeface="+mn-lt"/>
                <a:cs typeface="+mn-cs"/>
              </a:rPr>
              <a:t>) {</a:t>
            </a:r>
            <a:endParaRPr lang="en-US" b="1" dirty="0">
              <a:latin typeface="+mn-lt"/>
              <a:cs typeface="+mn-cs"/>
            </a:endParaRP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= d2.inches + d3.inches;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= 0;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if(inches &gt;= 12.0</a:t>
            </a:r>
            <a:r>
              <a:rPr lang="en-US" b="1" dirty="0" smtClean="0">
                <a:latin typeface="+mn-lt"/>
                <a:cs typeface="+mn-cs"/>
              </a:rPr>
              <a:t>) {</a:t>
            </a:r>
            <a:endParaRPr lang="en-US" b="1" dirty="0">
              <a:latin typeface="+mn-lt"/>
              <a:cs typeface="+mn-cs"/>
            </a:endParaRP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inches -= 12.0; </a:t>
            </a:r>
          </a:p>
          <a:p>
            <a:pPr marL="69215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feet++;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 </a:t>
            </a:r>
          </a:p>
          <a:p>
            <a:pPr marL="234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feet += d2.feet + d3.feet;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5030065" y="3924300"/>
            <a:ext cx="3857625" cy="286232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main()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{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dist1, dist3;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Distance dist2(11, </a:t>
            </a:r>
            <a:r>
              <a:rPr lang="en-US" b="1" dirty="0" smtClean="0">
                <a:latin typeface="+mn-lt"/>
                <a:cs typeface="+mn-cs"/>
              </a:rPr>
              <a:t>6.5</a:t>
            </a:r>
            <a:r>
              <a:rPr lang="en-US" b="1" dirty="0">
                <a:latin typeface="+mn-lt"/>
                <a:cs typeface="+mn-cs"/>
              </a:rPr>
              <a:t>);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dist1.getdist();                  </a:t>
            </a:r>
            <a:endParaRPr lang="en-US" b="1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latin typeface="+mn-lt"/>
                <a:cs typeface="+mn-cs"/>
              </a:rPr>
              <a:t>dist3.add_dist(dist1, dist2); </a:t>
            </a:r>
            <a:endParaRPr lang="de-DE" b="1" dirty="0" smtClean="0">
              <a:latin typeface="+mn-lt"/>
              <a:cs typeface="+mn-cs"/>
            </a:endParaRP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 smtClean="0">
                <a:latin typeface="+mn-lt"/>
                <a:cs typeface="+mn-cs"/>
              </a:rPr>
              <a:t>cout</a:t>
            </a:r>
            <a:r>
              <a:rPr lang="en-US" b="1" dirty="0" smtClean="0">
                <a:latin typeface="+mn-lt"/>
                <a:cs typeface="+mn-cs"/>
              </a:rPr>
              <a:t> </a:t>
            </a:r>
            <a:r>
              <a:rPr lang="en-US" b="1" dirty="0">
                <a:latin typeface="+mn-lt"/>
                <a:cs typeface="+mn-cs"/>
              </a:rPr>
              <a:t>&lt;&lt; “\ndist1 = “; dist1.showdist();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“\ndist2 = “; dist2.showdist();</a:t>
            </a:r>
          </a:p>
          <a:p>
            <a:pPr marL="1174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+mn-lt"/>
                <a:cs typeface="+mn-cs"/>
              </a:rPr>
              <a:t>cout</a:t>
            </a:r>
            <a:r>
              <a:rPr lang="en-US" b="1" dirty="0">
                <a:latin typeface="+mn-lt"/>
                <a:cs typeface="+mn-cs"/>
              </a:rPr>
              <a:t> &lt;&lt; “\ndist3 = “; dist3.showdist();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06430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Overloaded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/>
              <a:t>It’s convenient to be able to give variables of type Distance a value when they are first created</a:t>
            </a:r>
          </a:p>
          <a:p>
            <a:pPr lvl="1">
              <a:buNone/>
              <a:defRPr/>
            </a:pPr>
            <a:r>
              <a:rPr lang="en-US" sz="3000" dirty="0"/>
              <a:t>			</a:t>
            </a:r>
            <a:r>
              <a:rPr lang="en-US" sz="3000" b="1" dirty="0"/>
              <a:t>Distance dist2(11, 6.25);</a:t>
            </a:r>
          </a:p>
          <a:p>
            <a:pPr>
              <a:defRPr/>
            </a:pPr>
            <a:r>
              <a:rPr lang="en-US" sz="3000" dirty="0"/>
              <a:t>which defines an object, and initializes it to a value of 11 for feet and 6.25 for inches.</a:t>
            </a:r>
          </a:p>
          <a:p>
            <a:pPr>
              <a:defRPr/>
            </a:pPr>
            <a:r>
              <a:rPr lang="en-US" sz="3000" dirty="0"/>
              <a:t>Distance dist1, dist2; then No-argument constructor is called/invoked (the </a:t>
            </a:r>
            <a:r>
              <a:rPr lang="en-US" sz="3000" i="1" dirty="0"/>
              <a:t>default constructor)</a:t>
            </a:r>
          </a:p>
          <a:p>
            <a:pPr>
              <a:defRPr/>
            </a:pPr>
            <a:r>
              <a:rPr lang="en-US" dirty="0"/>
              <a:t>Since there are now two constructors with the same name, Distance(), we say the constructor is </a:t>
            </a:r>
            <a:r>
              <a:rPr lang="en-US" i="1" dirty="0"/>
              <a:t>overloaded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10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Member Functions Defined Outside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Such functions, needs to have a prototype/declaration within the class</a:t>
            </a:r>
          </a:p>
          <a:p>
            <a:r>
              <a:rPr lang="en-US" dirty="0"/>
              <a:t>The function name, </a:t>
            </a:r>
            <a:r>
              <a:rPr lang="en-US" dirty="0" err="1"/>
              <a:t>add_dist</a:t>
            </a:r>
            <a:r>
              <a:rPr lang="en-US" dirty="0"/>
              <a:t>(), is </a:t>
            </a:r>
            <a:r>
              <a:rPr lang="en-US" dirty="0" smtClean="0"/>
              <a:t>preceded </a:t>
            </a:r>
            <a:r>
              <a:rPr lang="en-US" dirty="0"/>
              <a:t>by the class name, Distance, and a new symbol—the double colon (::). This symbol is called the </a:t>
            </a:r>
            <a:r>
              <a:rPr lang="en-US" i="1" dirty="0"/>
              <a:t>scope resolution operator.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a way of specifying what class something is associated </a:t>
            </a:r>
            <a:r>
              <a:rPr lang="en-US" dirty="0" smtClean="0"/>
              <a:t>with</a:t>
            </a:r>
          </a:p>
          <a:p>
            <a:r>
              <a:rPr lang="en-US" dirty="0" smtClean="0"/>
              <a:t>In </a:t>
            </a:r>
            <a:r>
              <a:rPr lang="en-US" dirty="0"/>
              <a:t>this situation, Distance::</a:t>
            </a:r>
            <a:r>
              <a:rPr lang="en-US" dirty="0" err="1"/>
              <a:t>add_dist</a:t>
            </a:r>
            <a:r>
              <a:rPr lang="en-US" dirty="0"/>
              <a:t>() means “the </a:t>
            </a:r>
            <a:r>
              <a:rPr lang="en-US" dirty="0" err="1"/>
              <a:t>add_dist</a:t>
            </a:r>
            <a:r>
              <a:rPr lang="en-US" dirty="0"/>
              <a:t>() member function of the Distance class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7800" y="3733800"/>
            <a:ext cx="6705600" cy="461665"/>
          </a:xfrm>
          <a:prstGeom prst="rect">
            <a:avLst/>
          </a:prstGeom>
          <a:solidFill>
            <a:srgbClr val="FFFF00">
              <a:alpha val="39999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void Distance::</a:t>
            </a:r>
            <a:r>
              <a:rPr lang="en-US" sz="2400" dirty="0" err="1" smtClean="0">
                <a:latin typeface="Calibri" pitchFamily="34" charset="0"/>
              </a:rPr>
              <a:t>add_dist</a:t>
            </a:r>
            <a:r>
              <a:rPr lang="en-US" sz="2400" dirty="0" smtClean="0">
                <a:latin typeface="Calibri" pitchFamily="34" charset="0"/>
              </a:rPr>
              <a:t>(Distance d2, Distance d3)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19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structures as a way to group data and classes as a way to group both data and functions</a:t>
            </a:r>
          </a:p>
          <a:p>
            <a:r>
              <a:rPr lang="en-US" dirty="0"/>
              <a:t>In fact, you can use structures in almost exactly the same way that you use classes</a:t>
            </a:r>
          </a:p>
          <a:p>
            <a:r>
              <a:rPr lang="en-US" dirty="0"/>
              <a:t>The only formal difference between class and </a:t>
            </a:r>
            <a:r>
              <a:rPr lang="en-US" dirty="0" err="1"/>
              <a:t>struct</a:t>
            </a:r>
            <a:r>
              <a:rPr lang="en-US" dirty="0"/>
              <a:t> is that in a class the members are private by default, while in a structure they are public by default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28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/>
              <a:t>Classes, Objects, and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27764"/>
            <a:ext cx="5486400" cy="586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225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(constant)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objects need to be modifiable and some do </a:t>
            </a:r>
            <a:r>
              <a:rPr lang="en-US" dirty="0" smtClean="0"/>
              <a:t>not</a:t>
            </a:r>
          </a:p>
          <a:p>
            <a:r>
              <a:rPr lang="en-US" dirty="0"/>
              <a:t>K</a:t>
            </a:r>
            <a:r>
              <a:rPr lang="en-US" dirty="0" smtClean="0"/>
              <a:t>eyword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const</a:t>
            </a:r>
            <a:r>
              <a:rPr lang="en-US" dirty="0"/>
              <a:t> </a:t>
            </a:r>
            <a:r>
              <a:rPr lang="en-US" dirty="0" smtClean="0"/>
              <a:t>is used to </a:t>
            </a:r>
            <a:r>
              <a:rPr lang="en-US" dirty="0"/>
              <a:t>specify that an object is not </a:t>
            </a:r>
            <a:r>
              <a:rPr lang="en-US" dirty="0" smtClean="0"/>
              <a:t>modifiable</a:t>
            </a:r>
          </a:p>
          <a:p>
            <a:r>
              <a:rPr lang="en-US" dirty="0" smtClean="0"/>
              <a:t>Any </a:t>
            </a:r>
            <a:r>
              <a:rPr lang="en-US" dirty="0"/>
              <a:t>attempt to modify the object should result in a compilation error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declares a </a:t>
            </a:r>
            <a:r>
              <a:rPr lang="en-US" dirty="0" err="1"/>
              <a:t>const</a:t>
            </a:r>
            <a:r>
              <a:rPr lang="en-US" dirty="0"/>
              <a:t> object noon of class Time and initializes it to 12 noon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36916"/>
            <a:ext cx="4821378" cy="31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197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8811</TotalTime>
  <Words>1741</Words>
  <Application>Microsoft Office PowerPoint</Application>
  <PresentationFormat>On-screen Show (4:3)</PresentationFormat>
  <Paragraphs>321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myPresentation1</vt:lpstr>
      <vt:lpstr>CSC241: Object Oriented Programming</vt:lpstr>
      <vt:lpstr>Previous Lecture</vt:lpstr>
      <vt:lpstr>Today’s Lecture</vt:lpstr>
      <vt:lpstr>Objects as Function Arguments</vt:lpstr>
      <vt:lpstr>Overloaded Constructors</vt:lpstr>
      <vt:lpstr>Member Functions Defined Outside the Class</vt:lpstr>
      <vt:lpstr>Structures and Classes</vt:lpstr>
      <vt:lpstr>Classes, Objects, and Memory</vt:lpstr>
      <vt:lpstr>const (constant) object</vt:lpstr>
      <vt:lpstr>const (constant) member function</vt:lpstr>
      <vt:lpstr>Example – Time class</vt:lpstr>
      <vt:lpstr>const Objects as Function Arguments</vt:lpstr>
      <vt:lpstr>Cont.</vt:lpstr>
      <vt:lpstr>Initializing a const Data Member</vt:lpstr>
      <vt:lpstr>Example </vt:lpstr>
      <vt:lpstr>Common errors while using const</vt:lpstr>
      <vt:lpstr>friend Functions</vt:lpstr>
      <vt:lpstr>Cont.</vt:lpstr>
      <vt:lpstr>Example – Count class</vt:lpstr>
      <vt:lpstr>Using this pointer</vt:lpstr>
      <vt:lpstr>Cont.</vt:lpstr>
      <vt:lpstr>Type of this pointer</vt:lpstr>
      <vt:lpstr>Implicitly and Explicitly Use this Pointer </vt:lpstr>
      <vt:lpstr>Cascading function calls using this pointer </vt:lpstr>
      <vt:lpstr>Cont.</vt:lpstr>
      <vt:lpstr>static Data Members</vt:lpstr>
      <vt:lpstr>Cont.</vt:lpstr>
      <vt:lpstr>Uses of static data member</vt:lpstr>
      <vt:lpstr>Example – Race class</vt:lpstr>
      <vt:lpstr>Composition – Objects as Members of Classes</vt:lpstr>
      <vt:lpstr>Example program</vt:lpstr>
      <vt:lpstr>Slide 32</vt:lpstr>
      <vt:lpstr>Dynamic Memory Management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480</cp:revision>
  <dcterms:created xsi:type="dcterms:W3CDTF">2006-08-16T00:00:00Z</dcterms:created>
  <dcterms:modified xsi:type="dcterms:W3CDTF">2012-09-28T11:15:46Z</dcterms:modified>
</cp:coreProperties>
</file>