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445" r:id="rId2"/>
    <p:sldId id="837" r:id="rId3"/>
    <p:sldId id="876" r:id="rId4"/>
    <p:sldId id="901" r:id="rId5"/>
    <p:sldId id="902" r:id="rId6"/>
    <p:sldId id="903" r:id="rId7"/>
    <p:sldId id="908" r:id="rId8"/>
    <p:sldId id="904" r:id="rId9"/>
    <p:sldId id="869" r:id="rId10"/>
    <p:sldId id="877" r:id="rId11"/>
    <p:sldId id="870" r:id="rId12"/>
    <p:sldId id="871" r:id="rId13"/>
    <p:sldId id="874" r:id="rId14"/>
    <p:sldId id="879" r:id="rId15"/>
    <p:sldId id="884" r:id="rId16"/>
    <p:sldId id="896" r:id="rId17"/>
    <p:sldId id="905" r:id="rId18"/>
    <p:sldId id="906" r:id="rId19"/>
    <p:sldId id="888" r:id="rId20"/>
    <p:sldId id="8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6980" autoAdjust="0"/>
  </p:normalViewPr>
  <p:slideViewPr>
    <p:cSldViewPr>
      <p:cViewPr>
        <p:scale>
          <a:sx n="40" d="100"/>
          <a:sy n="40" d="100"/>
        </p:scale>
        <p:origin x="-1738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gram/Time%20-%20cascading%20using%20this/Time.cp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program/dynamic%20memory%20simple%20example.cp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program/Time%20new%20delete/Time.cp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program/Composition%20(Date,%20Employee)/source_emp.cp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program/Test%20-%20this%20pointer/Test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05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Cascading function calls using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en-US" dirty="0"/>
              <a:t> pointer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cascaded member-function </a:t>
            </a:r>
            <a:r>
              <a:rPr lang="en-US" dirty="0" smtClean="0"/>
              <a:t>calls invoked </a:t>
            </a:r>
            <a:r>
              <a:rPr lang="en-US" dirty="0"/>
              <a:t>multiple functions </a:t>
            </a:r>
            <a:r>
              <a:rPr lang="en-US" dirty="0" smtClean="0"/>
              <a:t>in </a:t>
            </a:r>
            <a:r>
              <a:rPr lang="en-US" dirty="0"/>
              <a:t>the same statement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8902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1894487" y="2627584"/>
            <a:ext cx="381002" cy="213623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4038600"/>
            <a:ext cx="2438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(Ref. of object t)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532" y="4114800"/>
            <a:ext cx="4914143" cy="32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eft Brace 7"/>
          <p:cNvSpPr/>
          <p:nvPr/>
        </p:nvSpPr>
        <p:spPr>
          <a:xfrm rot="16200000">
            <a:off x="3047999" y="2438399"/>
            <a:ext cx="381002" cy="43434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25868" y="4905702"/>
            <a:ext cx="2438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(Ref. of object t)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53000"/>
            <a:ext cx="24098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2670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</a:t>
            </a:r>
            <a:r>
              <a:rPr lang="en-US" dirty="0" smtClean="0">
                <a:latin typeface="Agency FB" pitchFamily="34" charset="0"/>
              </a:rPr>
              <a:t>Time</a:t>
            </a:r>
            <a:r>
              <a:rPr lang="en-US" dirty="0" smtClean="0"/>
              <a:t> class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772400" cy="56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8957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92563"/>
          </a:xfrm>
        </p:spPr>
        <p:txBody>
          <a:bodyPr>
            <a:noAutofit/>
          </a:bodyPr>
          <a:lstStyle/>
          <a:p>
            <a:r>
              <a:rPr lang="en-US" sz="2800" dirty="0"/>
              <a:t>Why does the technique of returning *this as a reference work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The dot operator (.) associates from left to </a:t>
            </a:r>
            <a:r>
              <a:rPr lang="en-US" sz="2800" dirty="0" smtClean="0"/>
              <a:t>right</a:t>
            </a:r>
          </a:p>
          <a:p>
            <a:r>
              <a:rPr lang="en-US" sz="2800" dirty="0" smtClean="0"/>
              <a:t>first it evaluates </a:t>
            </a:r>
            <a:r>
              <a:rPr lang="en-US" sz="2800" dirty="0" err="1"/>
              <a:t>t.setHour</a:t>
            </a:r>
            <a:r>
              <a:rPr lang="en-US" sz="2800" dirty="0"/>
              <a:t>( 18 ) then returns a reference to object </a:t>
            </a:r>
            <a:r>
              <a:rPr lang="en-US" sz="2800" dirty="0" smtClean="0"/>
              <a:t>t</a:t>
            </a:r>
          </a:p>
          <a:p>
            <a:r>
              <a:rPr lang="en-US" sz="2800" dirty="0"/>
              <a:t>The remaining expression is then interpreted as</a:t>
            </a:r>
          </a:p>
          <a:p>
            <a:pPr lvl="1"/>
            <a:r>
              <a:rPr lang="en-US" sz="2400" dirty="0" err="1"/>
              <a:t>t.setMinute</a:t>
            </a:r>
            <a:r>
              <a:rPr lang="en-US" sz="2400" dirty="0"/>
              <a:t>( 30 ).</a:t>
            </a:r>
            <a:r>
              <a:rPr lang="en-US" sz="2400" dirty="0" err="1"/>
              <a:t>setSecond</a:t>
            </a:r>
            <a:r>
              <a:rPr lang="en-US" sz="2400" dirty="0"/>
              <a:t>( 22 ); </a:t>
            </a:r>
          </a:p>
          <a:p>
            <a:r>
              <a:rPr lang="en-US" sz="2800" dirty="0" err="1"/>
              <a:t>t.setMinute</a:t>
            </a:r>
            <a:r>
              <a:rPr lang="en-US" sz="2800" dirty="0"/>
              <a:t>( 30 ) call executes and returns a reference to the object t. </a:t>
            </a:r>
          </a:p>
          <a:p>
            <a:pPr lvl="1"/>
            <a:r>
              <a:rPr lang="en-US" sz="2400" dirty="0" err="1"/>
              <a:t>t.setSecond</a:t>
            </a:r>
            <a:r>
              <a:rPr lang="en-US" sz="2400" dirty="0"/>
              <a:t>( 22 );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68902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5562600" y="6096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01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C++ enables programmers to control the allocation and </a:t>
            </a:r>
            <a:r>
              <a:rPr lang="en-US" dirty="0" smtClean="0"/>
              <a:t>de-allocation </a:t>
            </a:r>
            <a:r>
              <a:rPr lang="en-US" dirty="0"/>
              <a:t>of memory in a program for any built-in or user-defined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Performed </a:t>
            </a:r>
            <a:r>
              <a:rPr lang="en-US" dirty="0"/>
              <a:t>with </a:t>
            </a:r>
            <a:r>
              <a:rPr lang="en-US" dirty="0" smtClean="0"/>
              <a:t>operators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new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delete</a:t>
            </a:r>
          </a:p>
          <a:p>
            <a:r>
              <a:rPr lang="en-US" dirty="0" smtClean="0"/>
              <a:t>E.g. in Employee class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   char array  </a:t>
            </a:r>
          </a:p>
          <a:p>
            <a:pPr lvl="1"/>
            <a:r>
              <a:rPr lang="en-US" dirty="0" smtClean="0"/>
              <a:t>It has some size e.g. 25</a:t>
            </a:r>
          </a:p>
          <a:p>
            <a:r>
              <a:rPr lang="en-US" dirty="0" smtClean="0"/>
              <a:t>Through dynamic memory we can allocate array space same as the number of character in name </a:t>
            </a:r>
          </a:p>
        </p:txBody>
      </p:sp>
    </p:spTree>
    <p:extLst>
      <p:ext uri="{BB962C8B-B14F-4D97-AF65-F5344CB8AC3E}">
        <p14:creationId xmlns:p14="http://schemas.microsoft.com/office/powerpoint/2010/main" xmlns="" val="3355513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Dynamically allocating memory in this fashion causes an array </a:t>
            </a:r>
            <a:r>
              <a:rPr lang="en-US" dirty="0" smtClean="0"/>
              <a:t>to </a:t>
            </a:r>
            <a:r>
              <a:rPr lang="en-US" dirty="0"/>
              <a:t>be created in the </a:t>
            </a:r>
            <a:r>
              <a:rPr lang="en-US" b="1" dirty="0"/>
              <a:t>free store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heap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Heap is a </a:t>
            </a:r>
            <a:r>
              <a:rPr lang="en-US" dirty="0"/>
              <a:t>region of memory assigned to each program for storing objects created at execution </a:t>
            </a:r>
            <a:r>
              <a:rPr lang="en-US" dirty="0" smtClean="0"/>
              <a:t>time</a:t>
            </a:r>
          </a:p>
          <a:p>
            <a:r>
              <a:rPr lang="en-US" dirty="0"/>
              <a:t>Once the memory </a:t>
            </a:r>
            <a:r>
              <a:rPr lang="en-US" dirty="0" smtClean="0"/>
              <a:t>is </a:t>
            </a:r>
            <a:r>
              <a:rPr lang="en-US" dirty="0"/>
              <a:t>allocated in the free store</a:t>
            </a:r>
            <a:r>
              <a:rPr lang="en-US" dirty="0" smtClean="0"/>
              <a:t>, pointer points to the first byte of that allocated memory</a:t>
            </a:r>
          </a:p>
          <a:p>
            <a:r>
              <a:rPr lang="en-US" dirty="0" smtClean="0"/>
              <a:t>After used, memory can be return to heap by using delete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005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– </a:t>
            </a:r>
            <a:r>
              <a:rPr lang="en-US" dirty="0" smtClean="0"/>
              <a:t>basic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allows you to provide an initializer for a newly created fundamental-type </a:t>
            </a:r>
            <a:r>
              <a:rPr lang="en-US" dirty="0" smtClean="0"/>
              <a:t>variable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delete 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6705600" cy="40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828800" y="4191000"/>
            <a:ext cx="1877291" cy="471055"/>
            <a:chOff x="1828800" y="4191000"/>
            <a:chExt cx="1877291" cy="471055"/>
          </a:xfrm>
        </p:grpSpPr>
        <p:sp>
          <p:nvSpPr>
            <p:cNvPr id="6" name="Rectangle 5"/>
            <p:cNvSpPr/>
            <p:nvPr/>
          </p:nvSpPr>
          <p:spPr>
            <a:xfrm>
              <a:off x="2563091" y="4204855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4191000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>
                  <a:solidFill>
                    <a:schemeClr val="tx1"/>
                  </a:solidFill>
                </a:rPr>
                <a:t>p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tr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 7"/>
          <p:cNvSpPr/>
          <p:nvPr/>
        </p:nvSpPr>
        <p:spPr>
          <a:xfrm>
            <a:off x="3546764" y="3247485"/>
            <a:ext cx="2169805" cy="1102842"/>
          </a:xfrm>
          <a:custGeom>
            <a:avLst/>
            <a:gdLst>
              <a:gd name="connsiteX0" fmla="*/ 0 w 2169805"/>
              <a:gd name="connsiteY0" fmla="*/ 1102842 h 1102842"/>
              <a:gd name="connsiteX1" fmla="*/ 540327 w 2169805"/>
              <a:gd name="connsiteY1" fmla="*/ 493242 h 1102842"/>
              <a:gd name="connsiteX2" fmla="*/ 1316181 w 2169805"/>
              <a:gd name="connsiteY2" fmla="*/ 119170 h 1102842"/>
              <a:gd name="connsiteX3" fmla="*/ 2133600 w 2169805"/>
              <a:gd name="connsiteY3" fmla="*/ 22188 h 1102842"/>
              <a:gd name="connsiteX4" fmla="*/ 2036618 w 2169805"/>
              <a:gd name="connsiteY4" fmla="*/ 493242 h 1102842"/>
              <a:gd name="connsiteX5" fmla="*/ 2036618 w 2169805"/>
              <a:gd name="connsiteY5" fmla="*/ 493242 h 1102842"/>
              <a:gd name="connsiteX6" fmla="*/ 2036618 w 2169805"/>
              <a:gd name="connsiteY6" fmla="*/ 493242 h 110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805" h="1102842">
                <a:moveTo>
                  <a:pt x="0" y="1102842"/>
                </a:moveTo>
                <a:cubicBezTo>
                  <a:pt x="160481" y="880014"/>
                  <a:pt x="320963" y="657187"/>
                  <a:pt x="540327" y="493242"/>
                </a:cubicBezTo>
                <a:cubicBezTo>
                  <a:pt x="759691" y="329297"/>
                  <a:pt x="1050636" y="197679"/>
                  <a:pt x="1316181" y="119170"/>
                </a:cubicBezTo>
                <a:cubicBezTo>
                  <a:pt x="1581727" y="40661"/>
                  <a:pt x="2013527" y="-40157"/>
                  <a:pt x="2133600" y="22188"/>
                </a:cubicBezTo>
                <a:cubicBezTo>
                  <a:pt x="2253673" y="84533"/>
                  <a:pt x="2036618" y="493242"/>
                  <a:pt x="2036618" y="493242"/>
                </a:cubicBezTo>
                <a:lnTo>
                  <a:pt x="2036618" y="493242"/>
                </a:lnTo>
                <a:lnTo>
                  <a:pt x="2036618" y="493242"/>
                </a:lnTo>
              </a:path>
            </a:pathLst>
          </a:custGeom>
          <a:ln w="4762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0200" y="3754583"/>
            <a:ext cx="17526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3.14159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0279" y="4222532"/>
            <a:ext cx="94581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704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3988" y="4191000"/>
            <a:ext cx="94581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704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558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–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new</a:t>
            </a:r>
            <a:r>
              <a:rPr lang="en-US" dirty="0"/>
              <a:t> operator can be used to allocate arrays dynamically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" y="4253345"/>
            <a:ext cx="2590800" cy="471055"/>
            <a:chOff x="1828800" y="4191000"/>
            <a:chExt cx="2590800" cy="471055"/>
          </a:xfrm>
        </p:grpSpPr>
        <p:sp>
          <p:nvSpPr>
            <p:cNvPr id="6" name="Rectangle 5"/>
            <p:cNvSpPr/>
            <p:nvPr/>
          </p:nvSpPr>
          <p:spPr>
            <a:xfrm>
              <a:off x="3505200" y="4204855"/>
              <a:ext cx="9144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4191000"/>
              <a:ext cx="1828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gradeArray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667000"/>
            <a:ext cx="6858000" cy="44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362200" y="4267200"/>
            <a:ext cx="79353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704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58510" y="3570161"/>
            <a:ext cx="1422226" cy="765356"/>
          </a:xfrm>
          <a:custGeom>
            <a:avLst/>
            <a:gdLst>
              <a:gd name="connsiteX0" fmla="*/ 0 w 1422226"/>
              <a:gd name="connsiteY0" fmla="*/ 765356 h 765356"/>
              <a:gd name="connsiteX1" fmla="*/ 409904 w 1422226"/>
              <a:gd name="connsiteY1" fmla="*/ 418515 h 765356"/>
              <a:gd name="connsiteX2" fmla="*/ 1087821 w 1422226"/>
              <a:gd name="connsiteY2" fmla="*/ 8611 h 765356"/>
              <a:gd name="connsiteX3" fmla="*/ 1418897 w 1422226"/>
              <a:gd name="connsiteY3" fmla="*/ 182032 h 765356"/>
              <a:gd name="connsiteX4" fmla="*/ 1229711 w 1422226"/>
              <a:gd name="connsiteY4" fmla="*/ 670763 h 76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226" h="765356">
                <a:moveTo>
                  <a:pt x="0" y="765356"/>
                </a:moveTo>
                <a:cubicBezTo>
                  <a:pt x="114300" y="654997"/>
                  <a:pt x="228601" y="544639"/>
                  <a:pt x="409904" y="418515"/>
                </a:cubicBezTo>
                <a:cubicBezTo>
                  <a:pt x="591207" y="292391"/>
                  <a:pt x="919656" y="48025"/>
                  <a:pt x="1087821" y="8611"/>
                </a:cubicBezTo>
                <a:cubicBezTo>
                  <a:pt x="1255986" y="-30803"/>
                  <a:pt x="1395249" y="71673"/>
                  <a:pt x="1418897" y="182032"/>
                </a:cubicBezTo>
                <a:cubicBezTo>
                  <a:pt x="1442545" y="292391"/>
                  <a:pt x="1336128" y="481577"/>
                  <a:pt x="1229711" y="670763"/>
                </a:cubicBezTo>
              </a:path>
            </a:pathLst>
          </a:custGeom>
          <a:ln w="4762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5759" y="5715000"/>
            <a:ext cx="436033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886196" y="4233758"/>
            <a:ext cx="5030517" cy="871642"/>
            <a:chOff x="3886196" y="4233758"/>
            <a:chExt cx="5030517" cy="871642"/>
          </a:xfrm>
        </p:grpSpPr>
        <p:sp>
          <p:nvSpPr>
            <p:cNvPr id="9" name="Rectangle 8"/>
            <p:cNvSpPr/>
            <p:nvPr/>
          </p:nvSpPr>
          <p:spPr>
            <a:xfrm>
              <a:off x="4191000" y="4233758"/>
              <a:ext cx="948558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32989" y="4235668"/>
              <a:ext cx="948558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78921" y="4238298"/>
              <a:ext cx="948558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20910" y="4240208"/>
              <a:ext cx="948558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968155" y="4238298"/>
              <a:ext cx="948558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86196" y="4635056"/>
              <a:ext cx="668721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704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93879" y="4648200"/>
              <a:ext cx="668721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708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84479" y="4648200"/>
              <a:ext cx="668721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712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798879" y="4648200"/>
              <a:ext cx="668721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716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13279" y="4648200"/>
              <a:ext cx="668721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720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70315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char pointer</a:t>
            </a:r>
          </a:p>
          <a:p>
            <a:pPr lvl="1"/>
            <a:r>
              <a:rPr lang="en-US" dirty="0" smtClean="0"/>
              <a:t>Allocate dynamic memory using new operator </a:t>
            </a:r>
          </a:p>
          <a:p>
            <a:pPr lvl="1"/>
            <a:r>
              <a:rPr lang="en-US" dirty="0" smtClean="0"/>
              <a:t>Write string and display it </a:t>
            </a:r>
          </a:p>
          <a:p>
            <a:pPr lvl="1"/>
            <a:r>
              <a:rPr lang="en-US" dirty="0" smtClean="0"/>
              <a:t>Delete the dynamic memory using delete operator</a:t>
            </a:r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definition</a:t>
            </a:r>
          </a:p>
          <a:p>
            <a:pPr lvl="1"/>
            <a:r>
              <a:rPr lang="en-US" dirty="0" smtClean="0"/>
              <a:t>Allocate dynamic memory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Write string and display </a:t>
            </a:r>
            <a:r>
              <a:rPr lang="en-US" dirty="0" smtClean="0"/>
              <a:t>structure contents</a:t>
            </a:r>
          </a:p>
          <a:p>
            <a:pPr lvl="1"/>
            <a:r>
              <a:rPr lang="en-US" dirty="0"/>
              <a:t>Delete the dynamic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860475" y="6096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040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memory –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declaration and statement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091" y="2455107"/>
            <a:ext cx="3657600" cy="69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486400" y="3810000"/>
            <a:ext cx="2667000" cy="1676400"/>
            <a:chOff x="4953000" y="3733800"/>
            <a:chExt cx="2667000" cy="1676400"/>
          </a:xfrm>
        </p:grpSpPr>
        <p:sp>
          <p:nvSpPr>
            <p:cNvPr id="4" name="Rectangle 3"/>
            <p:cNvSpPr/>
            <p:nvPr/>
          </p:nvSpPr>
          <p:spPr>
            <a:xfrm>
              <a:off x="4953000" y="3733800"/>
              <a:ext cx="2667000" cy="167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400800" y="38100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00800" y="43434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00800" y="48768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9200" y="38100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</a:t>
              </a:r>
              <a:r>
                <a:rPr lang="en-US" sz="2400" b="1" dirty="0" smtClean="0"/>
                <a:t>ours 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29200" y="43434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minutes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29200" y="48768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seconds</a:t>
              </a:r>
              <a:endParaRPr lang="en-US" sz="24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91495" y="4267200"/>
            <a:ext cx="2514596" cy="471055"/>
            <a:chOff x="1191495" y="4191000"/>
            <a:chExt cx="2514596" cy="471055"/>
          </a:xfrm>
        </p:grpSpPr>
        <p:sp>
          <p:nvSpPr>
            <p:cNvPr id="14" name="Rectangle 13"/>
            <p:cNvSpPr/>
            <p:nvPr/>
          </p:nvSpPr>
          <p:spPr>
            <a:xfrm>
              <a:off x="2563091" y="4204855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91495" y="41910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timePtr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Freeform 12"/>
          <p:cNvSpPr/>
          <p:nvPr/>
        </p:nvSpPr>
        <p:spPr>
          <a:xfrm>
            <a:off x="3546764" y="3323685"/>
            <a:ext cx="2169805" cy="1102842"/>
          </a:xfrm>
          <a:custGeom>
            <a:avLst/>
            <a:gdLst>
              <a:gd name="connsiteX0" fmla="*/ 0 w 2169805"/>
              <a:gd name="connsiteY0" fmla="*/ 1102842 h 1102842"/>
              <a:gd name="connsiteX1" fmla="*/ 540327 w 2169805"/>
              <a:gd name="connsiteY1" fmla="*/ 493242 h 1102842"/>
              <a:gd name="connsiteX2" fmla="*/ 1316181 w 2169805"/>
              <a:gd name="connsiteY2" fmla="*/ 119170 h 1102842"/>
              <a:gd name="connsiteX3" fmla="*/ 2133600 w 2169805"/>
              <a:gd name="connsiteY3" fmla="*/ 22188 h 1102842"/>
              <a:gd name="connsiteX4" fmla="*/ 2036618 w 2169805"/>
              <a:gd name="connsiteY4" fmla="*/ 493242 h 1102842"/>
              <a:gd name="connsiteX5" fmla="*/ 2036618 w 2169805"/>
              <a:gd name="connsiteY5" fmla="*/ 493242 h 1102842"/>
              <a:gd name="connsiteX6" fmla="*/ 2036618 w 2169805"/>
              <a:gd name="connsiteY6" fmla="*/ 493242 h 110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805" h="1102842">
                <a:moveTo>
                  <a:pt x="0" y="1102842"/>
                </a:moveTo>
                <a:cubicBezTo>
                  <a:pt x="160481" y="880014"/>
                  <a:pt x="320963" y="657187"/>
                  <a:pt x="540327" y="493242"/>
                </a:cubicBezTo>
                <a:cubicBezTo>
                  <a:pt x="759691" y="329297"/>
                  <a:pt x="1050636" y="197679"/>
                  <a:pt x="1316181" y="119170"/>
                </a:cubicBezTo>
                <a:cubicBezTo>
                  <a:pt x="1581727" y="40661"/>
                  <a:pt x="2013527" y="-40157"/>
                  <a:pt x="2133600" y="22188"/>
                </a:cubicBezTo>
                <a:cubicBezTo>
                  <a:pt x="2253673" y="84533"/>
                  <a:pt x="2036618" y="493242"/>
                  <a:pt x="2036618" y="493242"/>
                </a:cubicBezTo>
                <a:lnTo>
                  <a:pt x="2036618" y="493242"/>
                </a:lnTo>
                <a:lnTo>
                  <a:pt x="2036618" y="493242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091" y="5791200"/>
            <a:ext cx="302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>
            <a:hlinkClick r:id="rId4" action="ppaction://hlinkfile"/>
          </p:cNvPr>
          <p:cNvSpPr/>
          <p:nvPr/>
        </p:nvSpPr>
        <p:spPr>
          <a:xfrm>
            <a:off x="5860475" y="5867400"/>
            <a:ext cx="244532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456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 – </a:t>
            </a:r>
            <a:r>
              <a:rPr lang="en-US" sz="3600" dirty="0" smtClean="0"/>
              <a:t>Objects </a:t>
            </a:r>
            <a:r>
              <a:rPr lang="en-US" sz="3600" dirty="0"/>
              <a:t>as Members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>
                <a:latin typeface="Agency FB" pitchFamily="34" charset="0"/>
              </a:rPr>
              <a:t>AlarmClock</a:t>
            </a:r>
            <a:r>
              <a:rPr lang="en-US" dirty="0"/>
              <a:t> object needs to know when it is supposed to sound its </a:t>
            </a:r>
            <a:r>
              <a:rPr lang="en-US" dirty="0" smtClean="0"/>
              <a:t>alarm</a:t>
            </a:r>
          </a:p>
          <a:p>
            <a:r>
              <a:rPr lang="en-US" dirty="0" smtClean="0"/>
              <a:t>So </a:t>
            </a:r>
            <a:r>
              <a:rPr lang="en-US" dirty="0"/>
              <a:t>why not include a </a:t>
            </a:r>
            <a:r>
              <a:rPr lang="en-US" dirty="0">
                <a:latin typeface="Agency FB" pitchFamily="34" charset="0"/>
              </a:rPr>
              <a:t>Time</a:t>
            </a:r>
            <a:r>
              <a:rPr lang="en-US" dirty="0"/>
              <a:t> object as a member of the </a:t>
            </a:r>
            <a:r>
              <a:rPr lang="en-US" dirty="0" err="1" smtClean="0">
                <a:latin typeface="Agency FB" pitchFamily="34" charset="0"/>
              </a:rPr>
              <a:t>AlarmClock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It is refer as </a:t>
            </a:r>
            <a:r>
              <a:rPr lang="en-US" i="1" dirty="0" smtClean="0"/>
              <a:t>has-a relationship</a:t>
            </a:r>
          </a:p>
          <a:p>
            <a:r>
              <a:rPr lang="en-US" dirty="0" smtClean="0"/>
              <a:t>We will see how </a:t>
            </a:r>
            <a:r>
              <a:rPr lang="en-US" dirty="0"/>
              <a:t>an object's constructor can pass arguments to member-object constructors</a:t>
            </a:r>
          </a:p>
        </p:txBody>
      </p:sp>
    </p:spTree>
    <p:extLst>
      <p:ext uri="{BB962C8B-B14F-4D97-AF65-F5344CB8AC3E}">
        <p14:creationId xmlns:p14="http://schemas.microsoft.com/office/powerpoint/2010/main" xmlns="" val="768889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Overloaded function </a:t>
            </a:r>
          </a:p>
          <a:p>
            <a:pPr lvl="1"/>
            <a:r>
              <a:rPr lang="en-US" dirty="0" smtClean="0"/>
              <a:t>Constructor</a:t>
            </a:r>
          </a:p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const</a:t>
            </a:r>
            <a:r>
              <a:rPr lang="en-US" dirty="0" smtClean="0"/>
              <a:t> (constant) 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member function</a:t>
            </a:r>
          </a:p>
          <a:p>
            <a:pPr lvl="1"/>
            <a:r>
              <a:rPr lang="en-US" dirty="0" smtClean="0"/>
              <a:t>data member</a:t>
            </a:r>
          </a:p>
          <a:p>
            <a:pPr lvl="1"/>
            <a:r>
              <a:rPr lang="en-US" dirty="0" smtClean="0"/>
              <a:t>object as function argument 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riend</a:t>
            </a:r>
            <a:r>
              <a:rPr lang="en-US" dirty="0" smtClean="0"/>
              <a:t> </a:t>
            </a:r>
            <a:r>
              <a:rPr lang="en-US" dirty="0"/>
              <a:t>function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 smtClean="0"/>
              <a:t>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703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3352800" cy="1143000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 smtClean="0">
                <a:solidFill>
                  <a:schemeClr val="tx1"/>
                </a:solidFill>
              </a:rPr>
              <a:t>Date.h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Date class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8146" y="2362200"/>
            <a:ext cx="3366654" cy="2819400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 smtClean="0">
                <a:solidFill>
                  <a:schemeClr val="tx1"/>
                </a:solidFill>
              </a:rPr>
              <a:t>Employee.h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Employee class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Date birthday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Date </a:t>
            </a:r>
            <a:r>
              <a:rPr lang="en-US" sz="2800" b="1" dirty="0" err="1" smtClean="0">
                <a:solidFill>
                  <a:schemeClr val="tx1"/>
                </a:solidFill>
              </a:rPr>
              <a:t>hiredate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250873"/>
            <a:ext cx="3352800" cy="1302327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Source_emp.cpp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Employee manager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rId2" action="ppaction://hlinkfile"/>
          </p:cNvPr>
          <p:cNvSpPr/>
          <p:nvPr/>
        </p:nvSpPr>
        <p:spPr>
          <a:xfrm>
            <a:off x="5410200" y="5943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40596" y="1066800"/>
            <a:ext cx="2743860" cy="4641273"/>
            <a:chOff x="5340596" y="1066800"/>
            <a:chExt cx="2743860" cy="4641273"/>
          </a:xfrm>
        </p:grpSpPr>
        <p:sp>
          <p:nvSpPr>
            <p:cNvPr id="9" name="Rectangle 8"/>
            <p:cNvSpPr/>
            <p:nvPr/>
          </p:nvSpPr>
          <p:spPr>
            <a:xfrm>
              <a:off x="5340596" y="1066800"/>
              <a:ext cx="2743860" cy="4641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67886" y="1569047"/>
              <a:ext cx="1542514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firstname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22106" y="2072977"/>
              <a:ext cx="1412093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lastname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35518" y="1158577"/>
              <a:ext cx="1574882" cy="3342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manager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34200" y="2106752"/>
              <a:ext cx="990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34200" y="1575113"/>
              <a:ext cx="990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486400" y="2682577"/>
            <a:ext cx="2438401" cy="1371600"/>
            <a:chOff x="5486400" y="2971800"/>
            <a:chExt cx="2438401" cy="1371600"/>
          </a:xfrm>
        </p:grpSpPr>
        <p:sp>
          <p:nvSpPr>
            <p:cNvPr id="16" name="Rectangle 15"/>
            <p:cNvSpPr/>
            <p:nvPr/>
          </p:nvSpPr>
          <p:spPr>
            <a:xfrm>
              <a:off x="5639871" y="2971800"/>
              <a:ext cx="2284930" cy="1371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7003" y="2985655"/>
              <a:ext cx="133110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birthday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20286" y="3352800"/>
              <a:ext cx="75227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day</a:t>
              </a:r>
              <a:endParaRPr lang="en-US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18019" y="36576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month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86400" y="39624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year</a:t>
              </a:r>
              <a:endParaRPr lang="en-US" sz="24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05600" y="33909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05600" y="36957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05600" y="40005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86400" y="4206577"/>
            <a:ext cx="2438401" cy="1371600"/>
            <a:chOff x="5486400" y="2971800"/>
            <a:chExt cx="2438401" cy="1371600"/>
          </a:xfrm>
        </p:grpSpPr>
        <p:sp>
          <p:nvSpPr>
            <p:cNvPr id="26" name="Rectangle 25"/>
            <p:cNvSpPr/>
            <p:nvPr/>
          </p:nvSpPr>
          <p:spPr>
            <a:xfrm>
              <a:off x="5639871" y="2971800"/>
              <a:ext cx="2284930" cy="1371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07003" y="2985655"/>
              <a:ext cx="133110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hireday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20286" y="3352800"/>
              <a:ext cx="75227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day</a:t>
              </a:r>
              <a:endParaRPr lang="en-US" sz="2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18019" y="36576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month</a:t>
              </a:r>
              <a:endParaRPr lang="en-US" sz="2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86400" y="39624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year</a:t>
              </a:r>
              <a:endParaRPr lang="en-US" sz="2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05600" y="33909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05600" y="36957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05600" y="40005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15249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variable</a:t>
            </a:r>
          </a:p>
          <a:p>
            <a:r>
              <a:rPr lang="en-US" dirty="0" smtClean="0"/>
              <a:t>this pointer</a:t>
            </a:r>
          </a:p>
          <a:p>
            <a:pPr lvl="1"/>
            <a:r>
              <a:rPr lang="en-US" dirty="0" smtClean="0"/>
              <a:t>Cascading function calls</a:t>
            </a:r>
          </a:p>
          <a:p>
            <a:r>
              <a:rPr lang="en-US" dirty="0" smtClean="0"/>
              <a:t>Dynamic memory allocation</a:t>
            </a:r>
          </a:p>
          <a:p>
            <a:r>
              <a:rPr lang="en-US" dirty="0" smtClean="0"/>
              <a:t>static class member</a:t>
            </a:r>
          </a:p>
          <a:p>
            <a:pPr lvl="1"/>
            <a:r>
              <a:rPr lang="en-US" dirty="0" smtClean="0"/>
              <a:t>static functions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 data member</a:t>
            </a:r>
          </a:p>
          <a:p>
            <a:r>
              <a:rPr lang="en-US" dirty="0" err="1" smtClean="0"/>
              <a:t>sdaf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83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Reference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references allow you to create a second name for </a:t>
            </a:r>
            <a:r>
              <a:rPr lang="en-US" dirty="0" smtClean="0"/>
              <a:t>a memory location </a:t>
            </a:r>
            <a:r>
              <a:rPr lang="en-US" dirty="0"/>
              <a:t>that you can use to read or modify the original data stored in </a:t>
            </a:r>
            <a:r>
              <a:rPr lang="en-US" dirty="0" smtClean="0"/>
              <a:t>that location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&amp; foo = </a:t>
            </a:r>
            <a:r>
              <a:rPr lang="en-US" dirty="0" smtClean="0"/>
              <a:t>....;</a:t>
            </a:r>
          </a:p>
          <a:p>
            <a:pPr lvl="1"/>
            <a:r>
              <a:rPr lang="en-US" dirty="0"/>
              <a:t>reference to an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When a reference is created, you must tell it which variable it will become an alias </a:t>
            </a:r>
            <a:r>
              <a:rPr lang="en-US" dirty="0" smtClean="0"/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xmlns="" val="33019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int</a:t>
            </a:r>
            <a:r>
              <a:rPr lang="en-US" dirty="0"/>
              <a:t> x;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&amp; </a:t>
            </a:r>
            <a:r>
              <a:rPr lang="en-US" dirty="0" smtClean="0"/>
              <a:t>y </a:t>
            </a:r>
            <a:r>
              <a:rPr lang="en-US" dirty="0"/>
              <a:t>= 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y = 50; 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&lt;&lt;x;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&lt;&lt;y;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95800" y="1219200"/>
            <a:ext cx="1539766" cy="1066800"/>
            <a:chOff x="4648200" y="3124200"/>
            <a:chExt cx="1539766" cy="1066800"/>
          </a:xfrm>
        </p:grpSpPr>
        <p:sp>
          <p:nvSpPr>
            <p:cNvPr id="5" name="Rectangle 4"/>
            <p:cNvSpPr/>
            <p:nvPr/>
          </p:nvSpPr>
          <p:spPr>
            <a:xfrm>
              <a:off x="4740166" y="3657600"/>
              <a:ext cx="1447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3124200"/>
              <a:ext cx="457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854466" y="1219200"/>
            <a:ext cx="45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752600"/>
            <a:ext cx="914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50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810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variable –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take reference parameters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4114800" cy="438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394434" y="2590800"/>
            <a:ext cx="1539766" cy="1066800"/>
            <a:chOff x="4648200" y="3124200"/>
            <a:chExt cx="1539766" cy="1066800"/>
          </a:xfrm>
        </p:grpSpPr>
        <p:sp>
          <p:nvSpPr>
            <p:cNvPr id="6" name="Rectangle 5"/>
            <p:cNvSpPr/>
            <p:nvPr/>
          </p:nvSpPr>
          <p:spPr>
            <a:xfrm>
              <a:off x="4740166" y="3657600"/>
              <a:ext cx="1447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3124200"/>
              <a:ext cx="457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5699234" y="3124200"/>
            <a:ext cx="914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1</a:t>
            </a:r>
            <a:r>
              <a:rPr lang="en-US" sz="4000" b="1" dirty="0" smtClean="0">
                <a:solidFill>
                  <a:srgbClr val="FFFF00"/>
                </a:solidFill>
              </a:rPr>
              <a:t>0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2590800"/>
            <a:ext cx="45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10048" y="5029200"/>
            <a:ext cx="2643352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= y + 10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2448" y="5500852"/>
            <a:ext cx="2643352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= 10 + 10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6834" y="5930464"/>
            <a:ext cx="1873468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= 20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2372" y="3124200"/>
            <a:ext cx="914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20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881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r>
              <a:rPr lang="en-US" dirty="0" smtClean="0"/>
              <a:t> Objects </a:t>
            </a:r>
            <a:r>
              <a:rPr lang="en-US" dirty="0"/>
              <a:t>as Function Arguments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914400"/>
            <a:ext cx="5105400" cy="5632311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class </a:t>
            </a:r>
            <a:r>
              <a:rPr lang="en-US" sz="2000" b="1" dirty="0" smtClean="0">
                <a:latin typeface="Calibri" pitchFamily="34" charset="0"/>
              </a:rPr>
              <a:t>Distance {    </a:t>
            </a:r>
            <a:r>
              <a:rPr lang="en-US" sz="2000" b="1" dirty="0">
                <a:solidFill>
                  <a:srgbClr val="00B0F0"/>
                </a:solidFill>
                <a:latin typeface="Calibri" pitchFamily="34" charset="0"/>
              </a:rPr>
              <a:t>//Distance </a:t>
            </a:r>
            <a:r>
              <a:rPr lang="en-US" sz="2000" b="1" dirty="0" smtClean="0">
                <a:solidFill>
                  <a:srgbClr val="00B0F0"/>
                </a:solidFill>
                <a:latin typeface="Calibri" pitchFamily="34" charset="0"/>
              </a:rPr>
              <a:t>class</a:t>
            </a:r>
            <a:endParaRPr lang="en-US" sz="2000" b="1" dirty="0">
              <a:latin typeface="Calibri" pitchFamily="34" charset="0"/>
            </a:endParaRPr>
          </a:p>
          <a:p>
            <a:pPr marL="234950" lvl="1"/>
            <a:r>
              <a:rPr lang="en-US" sz="2000" b="1" dirty="0">
                <a:latin typeface="Calibri" pitchFamily="34" charset="0"/>
              </a:rPr>
              <a:t>private:</a:t>
            </a:r>
          </a:p>
          <a:p>
            <a:pPr marL="346075" lvl="2"/>
            <a:r>
              <a:rPr lang="en-US" sz="2000" b="1" dirty="0" err="1">
                <a:latin typeface="Calibri" pitchFamily="34" charset="0"/>
              </a:rPr>
              <a:t>int</a:t>
            </a:r>
            <a:r>
              <a:rPr lang="en-US" sz="2000" b="1" dirty="0">
                <a:latin typeface="Calibri" pitchFamily="34" charset="0"/>
              </a:rPr>
              <a:t> feet;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float inches;</a:t>
            </a:r>
          </a:p>
          <a:p>
            <a:pPr marL="234950" lvl="1"/>
            <a:r>
              <a:rPr lang="en-US" sz="2000" b="1" dirty="0">
                <a:latin typeface="Calibri" pitchFamily="34" charset="0"/>
              </a:rPr>
              <a:t>p</a:t>
            </a:r>
            <a:r>
              <a:rPr lang="en-US" sz="2000" b="1" dirty="0" smtClean="0">
                <a:latin typeface="Calibri" pitchFamily="34" charset="0"/>
              </a:rPr>
              <a:t>ublic</a:t>
            </a:r>
            <a:r>
              <a:rPr lang="en-US" sz="2000" b="1" dirty="0">
                <a:latin typeface="Calibri" pitchFamily="34" charset="0"/>
              </a:rPr>
              <a:t>: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Distance() : feet(0), inches(0.0)</a:t>
            </a:r>
            <a:endParaRPr lang="en-US" sz="20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Distance(</a:t>
            </a:r>
            <a:r>
              <a:rPr lang="en-US" sz="2000" b="1" dirty="0" err="1" smtClean="0">
                <a:latin typeface="Calibri" pitchFamily="34" charset="0"/>
              </a:rPr>
              <a:t>int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, float in) : feet(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), inches(in)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getdist</a:t>
            </a:r>
            <a:r>
              <a:rPr lang="en-US" sz="2000" b="1" dirty="0" smtClean="0">
                <a:latin typeface="Calibri" pitchFamily="34" charset="0"/>
              </a:rPr>
              <a:t>(){ 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“\</a:t>
            </a:r>
            <a:r>
              <a:rPr lang="en-US" sz="2000" b="1" dirty="0" err="1">
                <a:latin typeface="Calibri" pitchFamily="34" charset="0"/>
              </a:rPr>
              <a:t>nEnter</a:t>
            </a:r>
            <a:r>
              <a:rPr lang="en-US" sz="2000" b="1" dirty="0">
                <a:latin typeface="Calibri" pitchFamily="34" charset="0"/>
              </a:rPr>
              <a:t> feet: “; </a:t>
            </a:r>
            <a:r>
              <a:rPr lang="en-US" sz="2000" b="1" dirty="0" err="1">
                <a:latin typeface="Calibri" pitchFamily="34" charset="0"/>
              </a:rPr>
              <a:t>cin</a:t>
            </a:r>
            <a:r>
              <a:rPr lang="en-US" sz="2000" b="1" dirty="0">
                <a:latin typeface="Calibri" pitchFamily="34" charset="0"/>
              </a:rPr>
              <a:t> &gt;&gt; feet;</a:t>
            </a:r>
          </a:p>
          <a:p>
            <a:pPr marL="346075" lvl="3"/>
            <a:r>
              <a:rPr lang="fr-FR" sz="2000" b="1" dirty="0" smtClean="0">
                <a:latin typeface="Calibri" pitchFamily="34" charset="0"/>
              </a:rPr>
              <a:t>  cout </a:t>
            </a:r>
            <a:r>
              <a:rPr lang="fr-FR" sz="2000" b="1" dirty="0">
                <a:latin typeface="Calibri" pitchFamily="34" charset="0"/>
              </a:rPr>
              <a:t>&lt;&lt; “Enter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: “; </a:t>
            </a:r>
            <a:r>
              <a:rPr lang="fr-FR" sz="2000" b="1" dirty="0" err="1">
                <a:latin typeface="Calibri" pitchFamily="34" charset="0"/>
              </a:rPr>
              <a:t>cin</a:t>
            </a:r>
            <a:r>
              <a:rPr lang="fr-FR" sz="2000" b="1" dirty="0">
                <a:latin typeface="Calibri" pitchFamily="34" charset="0"/>
              </a:rPr>
              <a:t> &gt;&gt;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showdist</a:t>
            </a:r>
            <a:r>
              <a:rPr lang="en-US" sz="2000" b="1" dirty="0" smtClean="0">
                <a:latin typeface="Calibri" pitchFamily="34" charset="0"/>
              </a:rPr>
              <a:t>(){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feet &lt;&lt; “:” &lt;&lt; </a:t>
            </a:r>
            <a:r>
              <a:rPr lang="en-US" sz="2000" b="1" dirty="0" smtClean="0">
                <a:latin typeface="Calibri" pitchFamily="34" charset="0"/>
              </a:rPr>
              <a:t>inches&lt;&lt;</a:t>
            </a:r>
            <a:r>
              <a:rPr lang="en-US" sz="2000" b="1" dirty="0" err="1" smtClean="0">
                <a:latin typeface="Calibri" pitchFamily="34" charset="0"/>
              </a:rPr>
              <a:t>endl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Distance </a:t>
            </a:r>
            <a:r>
              <a:rPr lang="en-US" sz="2000" b="1" dirty="0" err="1">
                <a:latin typeface="Calibri" pitchFamily="34" charset="0"/>
              </a:rPr>
              <a:t>add_dist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dirty="0" err="1">
                <a:latin typeface="Calibri" pitchFamily="34" charset="0"/>
              </a:rPr>
              <a:t>const</a:t>
            </a:r>
            <a:r>
              <a:rPr lang="en-US" sz="2000" b="1" dirty="0">
                <a:latin typeface="Calibri" pitchFamily="34" charset="0"/>
              </a:rPr>
              <a:t> Distance&amp;) </a:t>
            </a:r>
            <a:r>
              <a:rPr lang="en-US" sz="2000" b="1" dirty="0" err="1">
                <a:latin typeface="Calibri" pitchFamily="34" charset="0"/>
              </a:rPr>
              <a:t>const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r>
              <a:rPr lang="en-US" sz="2000" b="1" dirty="0">
                <a:latin typeface="Calibri" pitchFamily="34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7020" y="914400"/>
            <a:ext cx="3810000" cy="369331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Distance Distance::</a:t>
            </a:r>
            <a:r>
              <a:rPr lang="en-US" b="1" dirty="0" err="1"/>
              <a:t>add_dist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Distance&amp; d2) </a:t>
            </a:r>
            <a:r>
              <a:rPr lang="en-US" b="1" dirty="0" err="1"/>
              <a:t>const</a:t>
            </a: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Distance </a:t>
            </a:r>
            <a:r>
              <a:rPr lang="en-US" b="1" dirty="0"/>
              <a:t>temp;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inches </a:t>
            </a:r>
            <a:r>
              <a:rPr lang="en-US" b="1" dirty="0"/>
              <a:t>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</a:t>
            </a:r>
            <a:r>
              <a:rPr lang="en-US" b="1" dirty="0" err="1" smtClean="0"/>
              <a:t>temp.inches</a:t>
            </a:r>
            <a:r>
              <a:rPr lang="en-US" b="1" dirty="0" smtClean="0"/>
              <a:t> </a:t>
            </a:r>
            <a:r>
              <a:rPr lang="en-US" b="1" dirty="0"/>
              <a:t>= inches + d2.inches;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if(</a:t>
            </a:r>
            <a:r>
              <a:rPr lang="en-US" b="1" dirty="0" err="1" smtClean="0"/>
              <a:t>temp.inches</a:t>
            </a:r>
            <a:r>
              <a:rPr lang="en-US" b="1" dirty="0" smtClean="0"/>
              <a:t> </a:t>
            </a:r>
            <a:r>
              <a:rPr lang="en-US" b="1" dirty="0"/>
              <a:t>&gt;= 12.0)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   </a:t>
            </a:r>
            <a:r>
              <a:rPr lang="en-US" b="1" dirty="0" err="1"/>
              <a:t>temp.inches</a:t>
            </a:r>
            <a:r>
              <a:rPr lang="en-US" b="1" dirty="0"/>
              <a:t> -= 12.0;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   </a:t>
            </a:r>
            <a:r>
              <a:rPr lang="en-US" b="1" dirty="0" err="1"/>
              <a:t>temp.feet</a:t>
            </a:r>
            <a:r>
              <a:rPr lang="en-US" b="1" dirty="0"/>
              <a:t> = 1;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} </a:t>
            </a: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</a:t>
            </a:r>
            <a:r>
              <a:rPr lang="en-US" b="1" dirty="0" err="1" smtClean="0"/>
              <a:t>temp.feet</a:t>
            </a:r>
            <a:r>
              <a:rPr lang="en-US" b="1" dirty="0" smtClean="0"/>
              <a:t> </a:t>
            </a:r>
            <a:r>
              <a:rPr lang="en-US" b="1" dirty="0"/>
              <a:t>+= feet + d2.feet;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return </a:t>
            </a:r>
            <a:r>
              <a:rPr lang="en-US" b="1" dirty="0"/>
              <a:t>temp;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}</a:t>
            </a:r>
            <a:endParaRPr lang="en-US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8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, -&gt; and dot operator with structure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86200" y="1676400"/>
            <a:ext cx="2149366" cy="609600"/>
            <a:chOff x="3886200" y="1676400"/>
            <a:chExt cx="2149366" cy="609600"/>
          </a:xfrm>
        </p:grpSpPr>
        <p:sp>
          <p:nvSpPr>
            <p:cNvPr id="6" name="Rectangle 5"/>
            <p:cNvSpPr/>
            <p:nvPr/>
          </p:nvSpPr>
          <p:spPr>
            <a:xfrm>
              <a:off x="4587766" y="1752600"/>
              <a:ext cx="1447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86200" y="1676400"/>
              <a:ext cx="815866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*p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76800" y="3231932"/>
            <a:ext cx="3733800" cy="1187668"/>
            <a:chOff x="4876800" y="3231932"/>
            <a:chExt cx="3733800" cy="1187668"/>
          </a:xfrm>
        </p:grpSpPr>
        <p:sp>
          <p:nvSpPr>
            <p:cNvPr id="8" name="Rectangle 7"/>
            <p:cNvSpPr/>
            <p:nvPr/>
          </p:nvSpPr>
          <p:spPr>
            <a:xfrm>
              <a:off x="5562600" y="3231932"/>
              <a:ext cx="3048000" cy="6279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2600" y="3294996"/>
              <a:ext cx="1524000" cy="533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86600" y="3276600"/>
              <a:ext cx="1524000" cy="533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6800" y="3276600"/>
              <a:ext cx="815866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s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30508" y="3886200"/>
              <a:ext cx="1120666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7550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889734" y="3276600"/>
            <a:ext cx="81586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000" y="3276600"/>
            <a:ext cx="129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3.75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98" y="4488715"/>
            <a:ext cx="3682891" cy="35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804134" y="4419600"/>
            <a:ext cx="188266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10   3.75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81099"/>
            <a:ext cx="3352800" cy="329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822934" y="1752600"/>
            <a:ext cx="112066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7550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407675" y="2096814"/>
            <a:ext cx="1662612" cy="1135117"/>
          </a:xfrm>
          <a:custGeom>
            <a:avLst/>
            <a:gdLst>
              <a:gd name="connsiteX0" fmla="*/ 321980 w 1662612"/>
              <a:gd name="connsiteY0" fmla="*/ 0 h 1135117"/>
              <a:gd name="connsiteX1" fmla="*/ 85497 w 1662612"/>
              <a:gd name="connsiteY1" fmla="*/ 457200 h 1135117"/>
              <a:gd name="connsiteX2" fmla="*/ 1598987 w 1662612"/>
              <a:gd name="connsiteY2" fmla="*/ 409903 h 1135117"/>
              <a:gd name="connsiteX3" fmla="*/ 1236380 w 1662612"/>
              <a:gd name="connsiteY3" fmla="*/ 1135117 h 113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612" h="1135117">
                <a:moveTo>
                  <a:pt x="321980" y="0"/>
                </a:moveTo>
                <a:cubicBezTo>
                  <a:pt x="97321" y="194441"/>
                  <a:pt x="-127338" y="388883"/>
                  <a:pt x="85497" y="457200"/>
                </a:cubicBezTo>
                <a:cubicBezTo>
                  <a:pt x="298332" y="525517"/>
                  <a:pt x="1407173" y="296917"/>
                  <a:pt x="1598987" y="409903"/>
                </a:cubicBezTo>
                <a:cubicBezTo>
                  <a:pt x="1790801" y="522889"/>
                  <a:pt x="1513590" y="829003"/>
                  <a:pt x="1236380" y="1135117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98" y="4879855"/>
            <a:ext cx="4430166" cy="40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797566" y="4800600"/>
            <a:ext cx="188266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10   3.75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98" y="5334000"/>
            <a:ext cx="3305502" cy="29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804134" y="5257800"/>
            <a:ext cx="188266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10   3.75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089" y="5715000"/>
            <a:ext cx="4594892" cy="38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441" y="6096000"/>
            <a:ext cx="534629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6797566" y="5715000"/>
            <a:ext cx="188266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10   3.75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97566" y="6119656"/>
            <a:ext cx="188266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10   3.75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426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  <p:bldP spid="14" grpId="0" animBg="1"/>
      <p:bldP spid="23" grpId="0"/>
      <p:bldP spid="25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Implicitly and Explicitly </a:t>
            </a:r>
            <a:r>
              <a:rPr lang="en-US" dirty="0" smtClean="0"/>
              <a:t>Use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n-US" dirty="0"/>
              <a:t>Pointer </a:t>
            </a:r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5562600" y="6096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899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63938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9303</TotalTime>
  <Words>789</Words>
  <Application>Microsoft Office PowerPoint</Application>
  <PresentationFormat>On-screen Show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myPresentation1</vt:lpstr>
      <vt:lpstr>CSC241: Object Oriented Programming</vt:lpstr>
      <vt:lpstr>Previous Lecture</vt:lpstr>
      <vt:lpstr>Today’s Lecture</vt:lpstr>
      <vt:lpstr>C++ Reference variable </vt:lpstr>
      <vt:lpstr>Cont.</vt:lpstr>
      <vt:lpstr>Reference variable – functions</vt:lpstr>
      <vt:lpstr>const Objects as Function Arguments</vt:lpstr>
      <vt:lpstr>* , -&gt; and dot operator with structure</vt:lpstr>
      <vt:lpstr>Implicitly and Explicitly Use this Pointer </vt:lpstr>
      <vt:lpstr>Cascading function calls using this pointer </vt:lpstr>
      <vt:lpstr>Example – Time class</vt:lpstr>
      <vt:lpstr>Cont.</vt:lpstr>
      <vt:lpstr>Dynamic Memory Management </vt:lpstr>
      <vt:lpstr>Cont.</vt:lpstr>
      <vt:lpstr>Dynamic memory – basic types</vt:lpstr>
      <vt:lpstr>Dynamic memory – array</vt:lpstr>
      <vt:lpstr>Simple example</vt:lpstr>
      <vt:lpstr>Dynamic memory – objects</vt:lpstr>
      <vt:lpstr>Composition – Objects as Members of Classes</vt:lpstr>
      <vt:lpstr>Example program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529</cp:revision>
  <dcterms:created xsi:type="dcterms:W3CDTF">2006-08-16T00:00:00Z</dcterms:created>
  <dcterms:modified xsi:type="dcterms:W3CDTF">2012-10-03T11:55:14Z</dcterms:modified>
</cp:coreProperties>
</file>