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445" r:id="rId2"/>
    <p:sldId id="837" r:id="rId3"/>
    <p:sldId id="876" r:id="rId4"/>
    <p:sldId id="885" r:id="rId5"/>
    <p:sldId id="908" r:id="rId6"/>
    <p:sldId id="886" r:id="rId7"/>
    <p:sldId id="887" r:id="rId8"/>
    <p:sldId id="857" r:id="rId9"/>
    <p:sldId id="907" r:id="rId10"/>
    <p:sldId id="895" r:id="rId11"/>
    <p:sldId id="894" r:id="rId12"/>
    <p:sldId id="875" r:id="rId13"/>
    <p:sldId id="890" r:id="rId14"/>
    <p:sldId id="912" r:id="rId15"/>
    <p:sldId id="891" r:id="rId16"/>
    <p:sldId id="8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6980" autoAdjust="0"/>
  </p:normalViewPr>
  <p:slideViewPr>
    <p:cSldViewPr>
      <p:cViewPr>
        <p:scale>
          <a:sx n="40" d="100"/>
          <a:sy n="40" d="100"/>
        </p:scale>
        <p:origin x="-1512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program/Employee%20-%20static%20member/Employee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rogram/Distance%20static%20library/Distance_Project.de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06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data member – access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public static data member can be access using any object of the class or class name</a:t>
            </a:r>
          </a:p>
          <a:p>
            <a:pPr lvl="1"/>
            <a:r>
              <a:rPr lang="en-US" dirty="0" smtClean="0"/>
              <a:t>[Object Name].[name of static variable]</a:t>
            </a:r>
          </a:p>
          <a:p>
            <a:pPr lvl="2"/>
            <a:r>
              <a:rPr lang="en-US" sz="2800" dirty="0" smtClean="0"/>
              <a:t>e1.count;</a:t>
            </a:r>
          </a:p>
          <a:p>
            <a:pPr lvl="1"/>
            <a:r>
              <a:rPr lang="en-US" dirty="0" smtClean="0"/>
              <a:t>[Class Name] :: [name of static variable]</a:t>
            </a:r>
          </a:p>
          <a:p>
            <a:pPr lvl="2"/>
            <a:r>
              <a:rPr lang="en-US" sz="2800" dirty="0" smtClean="0"/>
              <a:t>Employee ::count;   </a:t>
            </a:r>
          </a:p>
          <a:p>
            <a:r>
              <a:rPr lang="en-US" dirty="0" smtClean="0"/>
              <a:t>A private static member can be access using a public member function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objectName</a:t>
            </a:r>
            <a:r>
              <a:rPr lang="en-US" dirty="0" smtClean="0"/>
              <a:t>].[public member function]</a:t>
            </a:r>
          </a:p>
          <a:p>
            <a:pPr lvl="2"/>
            <a:r>
              <a:rPr lang="en-US" sz="2800" dirty="0" smtClean="0"/>
              <a:t>e1.getCount();</a:t>
            </a:r>
          </a:p>
          <a:p>
            <a:pPr lvl="1"/>
            <a:r>
              <a:rPr lang="en-US" dirty="0" smtClean="0"/>
              <a:t>[Class name]::[public </a:t>
            </a:r>
            <a:r>
              <a:rPr lang="en-US" dirty="0"/>
              <a:t>member function</a:t>
            </a:r>
            <a:r>
              <a:rPr lang="en-US" dirty="0" smtClean="0"/>
              <a:t>]</a:t>
            </a:r>
          </a:p>
          <a:p>
            <a:pPr lvl="2"/>
            <a:r>
              <a:rPr lang="en-US" sz="2800" dirty="0" smtClean="0"/>
              <a:t>Employee::</a:t>
            </a:r>
            <a:r>
              <a:rPr lang="en-US" sz="2800" dirty="0" err="1" smtClean="0"/>
              <a:t>getCount</a:t>
            </a:r>
            <a:r>
              <a:rPr lang="en-US" sz="2800" dirty="0" smtClean="0"/>
              <a:t>();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2057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tatic member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should be static if it only access static member of class</a:t>
            </a:r>
          </a:p>
          <a:p>
            <a:r>
              <a:rPr lang="en-US" dirty="0" smtClean="0"/>
              <a:t>A call to a static function does not need an object as handler, it needs a class name</a:t>
            </a:r>
          </a:p>
          <a:p>
            <a:r>
              <a:rPr lang="en-US" dirty="0" smtClean="0"/>
              <a:t>A static function </a:t>
            </a:r>
          </a:p>
          <a:p>
            <a:pPr lvl="1"/>
            <a:r>
              <a:rPr lang="en-US" dirty="0" smtClean="0"/>
              <a:t>cannot access non static member function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oes not have 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dirty="0" smtClean="0"/>
              <a:t>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498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– </a:t>
            </a:r>
            <a:r>
              <a:rPr lang="en-US" sz="3200" dirty="0">
                <a:latin typeface="Agency FB" pitchFamily="34" charset="0"/>
                <a:ea typeface="+mn-ea"/>
                <a:cs typeface="+mn-cs"/>
              </a:rPr>
              <a:t>Employee</a:t>
            </a:r>
            <a:r>
              <a:rPr lang="en-US" dirty="0" smtClean="0"/>
              <a:t> class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310" y="1447800"/>
            <a:ext cx="8634258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3186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63342"/>
            <a:ext cx="8229600" cy="4754563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8B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*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pointer to a character</a:t>
            </a:r>
          </a:p>
          <a:p>
            <a:pPr marL="457200" lvl="1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solidFill>
                  <a:srgbClr val="00008B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008B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Pointer to a constant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character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09749" y="2597624"/>
            <a:ext cx="1371600" cy="858672"/>
            <a:chOff x="3509749" y="2597624"/>
            <a:chExt cx="1371600" cy="858672"/>
          </a:xfrm>
        </p:grpSpPr>
        <p:sp>
          <p:nvSpPr>
            <p:cNvPr id="4" name="Rectangle 3"/>
            <p:cNvSpPr/>
            <p:nvPr/>
          </p:nvSpPr>
          <p:spPr>
            <a:xfrm>
              <a:off x="3966949" y="2597624"/>
              <a:ext cx="914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/>
                <a:t>f</a:t>
              </a:r>
              <a:endParaRPr lang="en-US" sz="36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9749" y="2999096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705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43400" y="3283424"/>
            <a:ext cx="1372737" cy="845024"/>
            <a:chOff x="4343400" y="3283424"/>
            <a:chExt cx="1372737" cy="845024"/>
          </a:xfrm>
        </p:grpSpPr>
        <p:sp>
          <p:nvSpPr>
            <p:cNvPr id="6" name="Rectangle 5"/>
            <p:cNvSpPr/>
            <p:nvPr/>
          </p:nvSpPr>
          <p:spPr>
            <a:xfrm>
              <a:off x="4801737" y="3283424"/>
              <a:ext cx="914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</a:rPr>
                <a:t>m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343400" y="3671248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874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68104" y="3048000"/>
            <a:ext cx="1626358" cy="464024"/>
            <a:chOff x="1295400" y="3048000"/>
            <a:chExt cx="1626358" cy="464024"/>
          </a:xfrm>
        </p:grpSpPr>
        <p:sp>
          <p:nvSpPr>
            <p:cNvPr id="5" name="Rectangle 4"/>
            <p:cNvSpPr/>
            <p:nvPr/>
          </p:nvSpPr>
          <p:spPr>
            <a:xfrm>
              <a:off x="2007358" y="3054824"/>
              <a:ext cx="9144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5400" y="3048000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*p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932296" y="3040039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705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784143" y="2797791"/>
            <a:ext cx="1187356" cy="354842"/>
          </a:xfrm>
          <a:custGeom>
            <a:avLst/>
            <a:gdLst>
              <a:gd name="connsiteX0" fmla="*/ 0 w 1187356"/>
              <a:gd name="connsiteY0" fmla="*/ 354842 h 354842"/>
              <a:gd name="connsiteX1" fmla="*/ 300251 w 1187356"/>
              <a:gd name="connsiteY1" fmla="*/ 68239 h 354842"/>
              <a:gd name="connsiteX2" fmla="*/ 1187356 w 1187356"/>
              <a:gd name="connsiteY2" fmla="*/ 0 h 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7356" h="354842">
                <a:moveTo>
                  <a:pt x="0" y="354842"/>
                </a:moveTo>
                <a:cubicBezTo>
                  <a:pt x="51179" y="241110"/>
                  <a:pt x="102358" y="127379"/>
                  <a:pt x="300251" y="68239"/>
                </a:cubicBezTo>
                <a:cubicBezTo>
                  <a:pt x="498144" y="9099"/>
                  <a:pt x="842750" y="4549"/>
                  <a:pt x="1187356" y="0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6949" y="2597624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en-US" sz="3600" b="1" dirty="0"/>
          </a:p>
        </p:txBody>
      </p:sp>
      <p:sp>
        <p:nvSpPr>
          <p:cNvPr id="15" name="Rectangle 14"/>
          <p:cNvSpPr/>
          <p:nvPr/>
        </p:nvSpPr>
        <p:spPr>
          <a:xfrm>
            <a:off x="1993710" y="3040039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874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2770496" y="3411940"/>
            <a:ext cx="2033516" cy="355223"/>
          </a:xfrm>
          <a:custGeom>
            <a:avLst/>
            <a:gdLst>
              <a:gd name="connsiteX0" fmla="*/ 0 w 2033516"/>
              <a:gd name="connsiteY0" fmla="*/ 0 h 355223"/>
              <a:gd name="connsiteX1" fmla="*/ 272955 w 2033516"/>
              <a:gd name="connsiteY1" fmla="*/ 327547 h 355223"/>
              <a:gd name="connsiteX2" fmla="*/ 1064525 w 2033516"/>
              <a:gd name="connsiteY2" fmla="*/ 313899 h 355223"/>
              <a:gd name="connsiteX3" fmla="*/ 2033516 w 2033516"/>
              <a:gd name="connsiteY3" fmla="*/ 122830 h 3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3516" h="355223">
                <a:moveTo>
                  <a:pt x="0" y="0"/>
                </a:moveTo>
                <a:cubicBezTo>
                  <a:pt x="47767" y="137615"/>
                  <a:pt x="95534" y="275231"/>
                  <a:pt x="272955" y="327547"/>
                </a:cubicBezTo>
                <a:cubicBezTo>
                  <a:pt x="450376" y="379864"/>
                  <a:pt x="771098" y="348019"/>
                  <a:pt x="1064525" y="313899"/>
                </a:cubicBezTo>
                <a:cubicBezTo>
                  <a:pt x="1357952" y="279780"/>
                  <a:pt x="1695734" y="201305"/>
                  <a:pt x="2033516" y="122830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3537045" y="5174776"/>
            <a:ext cx="1371600" cy="858672"/>
            <a:chOff x="3509749" y="2597624"/>
            <a:chExt cx="1371600" cy="858672"/>
          </a:xfrm>
        </p:grpSpPr>
        <p:sp>
          <p:nvSpPr>
            <p:cNvPr id="30" name="Rectangle 29"/>
            <p:cNvSpPr/>
            <p:nvPr/>
          </p:nvSpPr>
          <p:spPr>
            <a:xfrm>
              <a:off x="3966949" y="2597624"/>
              <a:ext cx="914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/>
                <a:t>f</a:t>
              </a:r>
              <a:endParaRPr lang="en-US" sz="36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9749" y="2999096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705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370696" y="5860576"/>
            <a:ext cx="1372737" cy="845024"/>
            <a:chOff x="4343400" y="3283424"/>
            <a:chExt cx="1372737" cy="845024"/>
          </a:xfrm>
        </p:grpSpPr>
        <p:sp>
          <p:nvSpPr>
            <p:cNvPr id="33" name="Rectangle 32"/>
            <p:cNvSpPr/>
            <p:nvPr/>
          </p:nvSpPr>
          <p:spPr>
            <a:xfrm>
              <a:off x="4801737" y="3283424"/>
              <a:ext cx="914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</a:rPr>
                <a:t>m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343400" y="3671248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874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295400" y="5625152"/>
            <a:ext cx="1626358" cy="464024"/>
            <a:chOff x="1295400" y="3048000"/>
            <a:chExt cx="1626358" cy="464024"/>
          </a:xfrm>
        </p:grpSpPr>
        <p:sp>
          <p:nvSpPr>
            <p:cNvPr id="36" name="Rectangle 35"/>
            <p:cNvSpPr/>
            <p:nvPr/>
          </p:nvSpPr>
          <p:spPr>
            <a:xfrm>
              <a:off x="2007358" y="3054824"/>
              <a:ext cx="9144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295400" y="3048000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*p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1959592" y="5617191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705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2811439" y="5374943"/>
            <a:ext cx="1187356" cy="354842"/>
          </a:xfrm>
          <a:custGeom>
            <a:avLst/>
            <a:gdLst>
              <a:gd name="connsiteX0" fmla="*/ 0 w 1187356"/>
              <a:gd name="connsiteY0" fmla="*/ 354842 h 354842"/>
              <a:gd name="connsiteX1" fmla="*/ 300251 w 1187356"/>
              <a:gd name="connsiteY1" fmla="*/ 68239 h 354842"/>
              <a:gd name="connsiteX2" fmla="*/ 1187356 w 1187356"/>
              <a:gd name="connsiteY2" fmla="*/ 0 h 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7356" h="354842">
                <a:moveTo>
                  <a:pt x="0" y="354842"/>
                </a:moveTo>
                <a:cubicBezTo>
                  <a:pt x="51179" y="241110"/>
                  <a:pt x="102358" y="127379"/>
                  <a:pt x="300251" y="68239"/>
                </a:cubicBezTo>
                <a:cubicBezTo>
                  <a:pt x="498144" y="9099"/>
                  <a:pt x="842750" y="4549"/>
                  <a:pt x="1187356" y="0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994245" y="5174776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en-US" sz="3600" b="1" dirty="0"/>
          </a:p>
        </p:txBody>
      </p:sp>
      <p:sp>
        <p:nvSpPr>
          <p:cNvPr id="41" name="Rectangle 40"/>
          <p:cNvSpPr/>
          <p:nvPr/>
        </p:nvSpPr>
        <p:spPr>
          <a:xfrm>
            <a:off x="2021006" y="5617191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874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797792" y="5989092"/>
            <a:ext cx="2033516" cy="355223"/>
          </a:xfrm>
          <a:custGeom>
            <a:avLst/>
            <a:gdLst>
              <a:gd name="connsiteX0" fmla="*/ 0 w 2033516"/>
              <a:gd name="connsiteY0" fmla="*/ 0 h 355223"/>
              <a:gd name="connsiteX1" fmla="*/ 272955 w 2033516"/>
              <a:gd name="connsiteY1" fmla="*/ 327547 h 355223"/>
              <a:gd name="connsiteX2" fmla="*/ 1064525 w 2033516"/>
              <a:gd name="connsiteY2" fmla="*/ 313899 h 355223"/>
              <a:gd name="connsiteX3" fmla="*/ 2033516 w 2033516"/>
              <a:gd name="connsiteY3" fmla="*/ 122830 h 3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3516" h="355223">
                <a:moveTo>
                  <a:pt x="0" y="0"/>
                </a:moveTo>
                <a:cubicBezTo>
                  <a:pt x="47767" y="137615"/>
                  <a:pt x="95534" y="275231"/>
                  <a:pt x="272955" y="327547"/>
                </a:cubicBezTo>
                <a:cubicBezTo>
                  <a:pt x="450376" y="379864"/>
                  <a:pt x="771098" y="348019"/>
                  <a:pt x="1064525" y="313899"/>
                </a:cubicBezTo>
                <a:cubicBezTo>
                  <a:pt x="1357952" y="279780"/>
                  <a:pt x="1695734" y="201305"/>
                  <a:pt x="2033516" y="122830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4039737" y="5174776"/>
            <a:ext cx="762000" cy="457200"/>
            <a:chOff x="7315200" y="5174776"/>
            <a:chExt cx="762000" cy="457200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7315200" y="5174776"/>
              <a:ext cx="762000" cy="457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315200" y="5174776"/>
              <a:ext cx="762000" cy="442415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47477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 animBg="1"/>
      <p:bldP spid="13" grpId="1" animBg="1"/>
      <p:bldP spid="14" grpId="0" animBg="1"/>
      <p:bldP spid="15" grpId="0"/>
      <p:bldP spid="16" grpId="0" animBg="1"/>
      <p:bldP spid="38" grpId="0"/>
      <p:bldP spid="38" grpId="1"/>
      <p:bldP spid="39" grpId="0" animBg="1"/>
      <p:bldP spid="39" grpId="1" animBg="1"/>
      <p:bldP spid="40" grpId="0" animBg="1"/>
      <p:bldP spid="40" grpId="1" animBg="1"/>
      <p:bldP spid="41" grpId="0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008B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solidFill>
                  <a:srgbClr val="00008B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Constant pointer to 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character</a:t>
            </a:r>
          </a:p>
          <a:p>
            <a:pPr marL="457200" lvl="1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err="1">
                <a:solidFill>
                  <a:srgbClr val="00008B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solidFill>
                  <a:srgbClr val="00008B"/>
                </a:solidFill>
                <a:latin typeface="Consolas" pitchFamily="49" charset="0"/>
                <a:cs typeface="Consolas" pitchFamily="49" charset="0"/>
              </a:rPr>
              <a:t> char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solidFill>
                  <a:srgbClr val="00008B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Constant pointer to a constant character 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37045" y="2514600"/>
            <a:ext cx="1371600" cy="858672"/>
            <a:chOff x="3509749" y="2597624"/>
            <a:chExt cx="1371600" cy="858672"/>
          </a:xfrm>
        </p:grpSpPr>
        <p:sp>
          <p:nvSpPr>
            <p:cNvPr id="5" name="Rectangle 4"/>
            <p:cNvSpPr/>
            <p:nvPr/>
          </p:nvSpPr>
          <p:spPr>
            <a:xfrm>
              <a:off x="3966949" y="2597624"/>
              <a:ext cx="914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/>
                <a:t>f</a:t>
              </a:r>
              <a:endParaRPr lang="en-US" sz="36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9749" y="2999096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705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384344" y="3151496"/>
            <a:ext cx="1372737" cy="845024"/>
            <a:chOff x="4343400" y="3283424"/>
            <a:chExt cx="1372737" cy="845024"/>
          </a:xfrm>
        </p:grpSpPr>
        <p:sp>
          <p:nvSpPr>
            <p:cNvPr id="8" name="Rectangle 7"/>
            <p:cNvSpPr/>
            <p:nvPr/>
          </p:nvSpPr>
          <p:spPr>
            <a:xfrm>
              <a:off x="4801737" y="3283424"/>
              <a:ext cx="914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</a:rPr>
                <a:t>m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3400" y="3671248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874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95400" y="2964976"/>
            <a:ext cx="1626358" cy="464024"/>
            <a:chOff x="1295400" y="3048000"/>
            <a:chExt cx="1626358" cy="464024"/>
          </a:xfrm>
        </p:grpSpPr>
        <p:sp>
          <p:nvSpPr>
            <p:cNvPr id="11" name="Rectangle 10"/>
            <p:cNvSpPr/>
            <p:nvPr/>
          </p:nvSpPr>
          <p:spPr>
            <a:xfrm>
              <a:off x="2007358" y="3054824"/>
              <a:ext cx="9144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95400" y="3048000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*p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59592" y="2957015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705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811439" y="2714767"/>
            <a:ext cx="1187356" cy="354842"/>
          </a:xfrm>
          <a:custGeom>
            <a:avLst/>
            <a:gdLst>
              <a:gd name="connsiteX0" fmla="*/ 0 w 1187356"/>
              <a:gd name="connsiteY0" fmla="*/ 354842 h 354842"/>
              <a:gd name="connsiteX1" fmla="*/ 300251 w 1187356"/>
              <a:gd name="connsiteY1" fmla="*/ 68239 h 354842"/>
              <a:gd name="connsiteX2" fmla="*/ 1187356 w 1187356"/>
              <a:gd name="connsiteY2" fmla="*/ 0 h 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7356" h="354842">
                <a:moveTo>
                  <a:pt x="0" y="354842"/>
                </a:moveTo>
                <a:cubicBezTo>
                  <a:pt x="51179" y="241110"/>
                  <a:pt x="102358" y="127379"/>
                  <a:pt x="300251" y="68239"/>
                </a:cubicBezTo>
                <a:cubicBezTo>
                  <a:pt x="498144" y="9099"/>
                  <a:pt x="842750" y="4549"/>
                  <a:pt x="1187356" y="0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94245" y="2514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en-US" sz="3600" b="1" dirty="0"/>
          </a:p>
        </p:txBody>
      </p:sp>
      <p:sp>
        <p:nvSpPr>
          <p:cNvPr id="16" name="Rectangle 15"/>
          <p:cNvSpPr/>
          <p:nvPr/>
        </p:nvSpPr>
        <p:spPr>
          <a:xfrm>
            <a:off x="1980062" y="297635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874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797792" y="3328916"/>
            <a:ext cx="2033516" cy="355223"/>
          </a:xfrm>
          <a:custGeom>
            <a:avLst/>
            <a:gdLst>
              <a:gd name="connsiteX0" fmla="*/ 0 w 2033516"/>
              <a:gd name="connsiteY0" fmla="*/ 0 h 355223"/>
              <a:gd name="connsiteX1" fmla="*/ 272955 w 2033516"/>
              <a:gd name="connsiteY1" fmla="*/ 327547 h 355223"/>
              <a:gd name="connsiteX2" fmla="*/ 1064525 w 2033516"/>
              <a:gd name="connsiteY2" fmla="*/ 313899 h 355223"/>
              <a:gd name="connsiteX3" fmla="*/ 2033516 w 2033516"/>
              <a:gd name="connsiteY3" fmla="*/ 122830 h 3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3516" h="355223">
                <a:moveTo>
                  <a:pt x="0" y="0"/>
                </a:moveTo>
                <a:cubicBezTo>
                  <a:pt x="47767" y="137615"/>
                  <a:pt x="95534" y="275231"/>
                  <a:pt x="272955" y="327547"/>
                </a:cubicBezTo>
                <a:cubicBezTo>
                  <a:pt x="450376" y="379864"/>
                  <a:pt x="771098" y="348019"/>
                  <a:pt x="1064525" y="313899"/>
                </a:cubicBezTo>
                <a:cubicBezTo>
                  <a:pt x="1357952" y="279780"/>
                  <a:pt x="1695734" y="201305"/>
                  <a:pt x="2033516" y="122830"/>
                </a:cubicBezTo>
              </a:path>
            </a:pathLst>
          </a:custGeom>
          <a:ln w="38100">
            <a:solidFill>
              <a:srgbClr val="FF0000"/>
            </a:solidFill>
            <a:prstDash val="sys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092657" y="2964976"/>
            <a:ext cx="762000" cy="457200"/>
            <a:chOff x="7315200" y="5174776"/>
            <a:chExt cx="762000" cy="457200"/>
          </a:xfrm>
        </p:grpSpPr>
        <p:cxnSp>
          <p:nvCxnSpPr>
            <p:cNvPr id="19" name="Straight Connector 18"/>
            <p:cNvCxnSpPr/>
            <p:nvPr/>
          </p:nvCxnSpPr>
          <p:spPr>
            <a:xfrm flipH="1">
              <a:off x="7315200" y="5174776"/>
              <a:ext cx="762000" cy="457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15200" y="5174776"/>
              <a:ext cx="762000" cy="442415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997122" y="29718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705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854657" y="2698845"/>
            <a:ext cx="1187356" cy="354842"/>
          </a:xfrm>
          <a:custGeom>
            <a:avLst/>
            <a:gdLst>
              <a:gd name="connsiteX0" fmla="*/ 0 w 1187356"/>
              <a:gd name="connsiteY0" fmla="*/ 354842 h 354842"/>
              <a:gd name="connsiteX1" fmla="*/ 300251 w 1187356"/>
              <a:gd name="connsiteY1" fmla="*/ 68239 h 354842"/>
              <a:gd name="connsiteX2" fmla="*/ 1187356 w 1187356"/>
              <a:gd name="connsiteY2" fmla="*/ 0 h 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7356" h="354842">
                <a:moveTo>
                  <a:pt x="0" y="354842"/>
                </a:moveTo>
                <a:cubicBezTo>
                  <a:pt x="51179" y="241110"/>
                  <a:pt x="102358" y="127379"/>
                  <a:pt x="300251" y="68239"/>
                </a:cubicBezTo>
                <a:cubicBezTo>
                  <a:pt x="498144" y="9099"/>
                  <a:pt x="842750" y="4549"/>
                  <a:pt x="1187356" y="0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537045" y="5181600"/>
            <a:ext cx="1371600" cy="858672"/>
            <a:chOff x="3509749" y="2597624"/>
            <a:chExt cx="1371600" cy="858672"/>
          </a:xfrm>
        </p:grpSpPr>
        <p:sp>
          <p:nvSpPr>
            <p:cNvPr id="25" name="Rectangle 24"/>
            <p:cNvSpPr/>
            <p:nvPr/>
          </p:nvSpPr>
          <p:spPr>
            <a:xfrm>
              <a:off x="3966949" y="2597624"/>
              <a:ext cx="914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/>
                <a:t>f</a:t>
              </a:r>
              <a:endParaRPr lang="en-US" sz="36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09749" y="2999096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705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384344" y="5818496"/>
            <a:ext cx="1372737" cy="845024"/>
            <a:chOff x="4343400" y="3283424"/>
            <a:chExt cx="1372737" cy="845024"/>
          </a:xfrm>
        </p:grpSpPr>
        <p:sp>
          <p:nvSpPr>
            <p:cNvPr id="28" name="Rectangle 27"/>
            <p:cNvSpPr/>
            <p:nvPr/>
          </p:nvSpPr>
          <p:spPr>
            <a:xfrm>
              <a:off x="4801737" y="3283424"/>
              <a:ext cx="914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</a:rPr>
                <a:t>m</a:t>
              </a:r>
              <a:endParaRPr 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343400" y="3671248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874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295400" y="5631976"/>
            <a:ext cx="1626358" cy="464024"/>
            <a:chOff x="1295400" y="3048000"/>
            <a:chExt cx="1626358" cy="464024"/>
          </a:xfrm>
        </p:grpSpPr>
        <p:sp>
          <p:nvSpPr>
            <p:cNvPr id="31" name="Rectangle 30"/>
            <p:cNvSpPr/>
            <p:nvPr/>
          </p:nvSpPr>
          <p:spPr>
            <a:xfrm>
              <a:off x="2007358" y="3054824"/>
              <a:ext cx="914400" cy="4572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295400" y="3048000"/>
              <a:ext cx="914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*p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1959592" y="5624015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705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2811439" y="5381767"/>
            <a:ext cx="1187356" cy="354842"/>
          </a:xfrm>
          <a:custGeom>
            <a:avLst/>
            <a:gdLst>
              <a:gd name="connsiteX0" fmla="*/ 0 w 1187356"/>
              <a:gd name="connsiteY0" fmla="*/ 354842 h 354842"/>
              <a:gd name="connsiteX1" fmla="*/ 300251 w 1187356"/>
              <a:gd name="connsiteY1" fmla="*/ 68239 h 354842"/>
              <a:gd name="connsiteX2" fmla="*/ 1187356 w 1187356"/>
              <a:gd name="connsiteY2" fmla="*/ 0 h 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7356" h="354842">
                <a:moveTo>
                  <a:pt x="0" y="354842"/>
                </a:moveTo>
                <a:cubicBezTo>
                  <a:pt x="51179" y="241110"/>
                  <a:pt x="102358" y="127379"/>
                  <a:pt x="300251" y="68239"/>
                </a:cubicBezTo>
                <a:cubicBezTo>
                  <a:pt x="498144" y="9099"/>
                  <a:pt x="842750" y="4549"/>
                  <a:pt x="1187356" y="0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84008" y="51816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</a:t>
            </a:r>
            <a:endParaRPr lang="en-US" sz="3600" b="1" dirty="0"/>
          </a:p>
        </p:txBody>
      </p:sp>
      <p:sp>
        <p:nvSpPr>
          <p:cNvPr id="36" name="Rectangle 35"/>
          <p:cNvSpPr/>
          <p:nvPr/>
        </p:nvSpPr>
        <p:spPr>
          <a:xfrm>
            <a:off x="1980062" y="564335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874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797792" y="5995916"/>
            <a:ext cx="2033516" cy="355223"/>
          </a:xfrm>
          <a:custGeom>
            <a:avLst/>
            <a:gdLst>
              <a:gd name="connsiteX0" fmla="*/ 0 w 2033516"/>
              <a:gd name="connsiteY0" fmla="*/ 0 h 355223"/>
              <a:gd name="connsiteX1" fmla="*/ 272955 w 2033516"/>
              <a:gd name="connsiteY1" fmla="*/ 327547 h 355223"/>
              <a:gd name="connsiteX2" fmla="*/ 1064525 w 2033516"/>
              <a:gd name="connsiteY2" fmla="*/ 313899 h 355223"/>
              <a:gd name="connsiteX3" fmla="*/ 2033516 w 2033516"/>
              <a:gd name="connsiteY3" fmla="*/ 122830 h 35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3516" h="355223">
                <a:moveTo>
                  <a:pt x="0" y="0"/>
                </a:moveTo>
                <a:cubicBezTo>
                  <a:pt x="47767" y="137615"/>
                  <a:pt x="95534" y="275231"/>
                  <a:pt x="272955" y="327547"/>
                </a:cubicBezTo>
                <a:cubicBezTo>
                  <a:pt x="450376" y="379864"/>
                  <a:pt x="771098" y="348019"/>
                  <a:pt x="1064525" y="313899"/>
                </a:cubicBezTo>
                <a:cubicBezTo>
                  <a:pt x="1357952" y="279780"/>
                  <a:pt x="1695734" y="201305"/>
                  <a:pt x="2033516" y="122830"/>
                </a:cubicBezTo>
              </a:path>
            </a:pathLst>
          </a:custGeom>
          <a:ln w="38100">
            <a:solidFill>
              <a:srgbClr val="FF0000"/>
            </a:solidFill>
            <a:prstDash val="sys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2092657" y="5631976"/>
            <a:ext cx="762000" cy="457200"/>
            <a:chOff x="7315200" y="5174776"/>
            <a:chExt cx="762000" cy="45720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7315200" y="5174776"/>
              <a:ext cx="762000" cy="457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315200" y="5174776"/>
              <a:ext cx="762000" cy="442415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1997122" y="5638800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705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854657" y="5365845"/>
            <a:ext cx="1187356" cy="354842"/>
          </a:xfrm>
          <a:custGeom>
            <a:avLst/>
            <a:gdLst>
              <a:gd name="connsiteX0" fmla="*/ 0 w 1187356"/>
              <a:gd name="connsiteY0" fmla="*/ 354842 h 354842"/>
              <a:gd name="connsiteX1" fmla="*/ 300251 w 1187356"/>
              <a:gd name="connsiteY1" fmla="*/ 68239 h 354842"/>
              <a:gd name="connsiteX2" fmla="*/ 1187356 w 1187356"/>
              <a:gd name="connsiteY2" fmla="*/ 0 h 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7356" h="354842">
                <a:moveTo>
                  <a:pt x="0" y="354842"/>
                </a:moveTo>
                <a:cubicBezTo>
                  <a:pt x="51179" y="241110"/>
                  <a:pt x="102358" y="127379"/>
                  <a:pt x="300251" y="68239"/>
                </a:cubicBezTo>
                <a:cubicBezTo>
                  <a:pt x="498144" y="9099"/>
                  <a:pt x="842750" y="4549"/>
                  <a:pt x="1187356" y="0"/>
                </a:cubicBezTo>
              </a:path>
            </a:pathLst>
          </a:cu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4042013" y="5188425"/>
            <a:ext cx="762000" cy="457200"/>
            <a:chOff x="7315200" y="5174776"/>
            <a:chExt cx="762000" cy="457200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7315200" y="5174776"/>
              <a:ext cx="762000" cy="457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315200" y="5174776"/>
              <a:ext cx="762000" cy="442415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2685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4" grpId="1" animBg="1"/>
      <p:bldP spid="15" grpId="0" animBg="1"/>
      <p:bldP spid="16" grpId="0"/>
      <p:bldP spid="16" grpId="1"/>
      <p:bldP spid="17" grpId="0" animBg="1"/>
      <p:bldP spid="17" grpId="1" animBg="1"/>
      <p:bldP spid="22" grpId="0"/>
      <p:bldP spid="23" grpId="0" animBg="1"/>
      <p:bldP spid="33" grpId="0"/>
      <p:bldP spid="33" grpId="1"/>
      <p:bldP spid="34" grpId="0" animBg="1"/>
      <p:bldP spid="34" grpId="1" animBg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41" grpId="0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const</a:t>
            </a:r>
            <a:r>
              <a:rPr lang="en-US" dirty="0" smtClean="0"/>
              <a:t> char * as return type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But return type </a:t>
            </a:r>
            <a:r>
              <a:rPr lang="en-US" sz="3000" dirty="0"/>
              <a:t>of </a:t>
            </a:r>
            <a:r>
              <a:rPr lang="en-US" sz="3000" dirty="0" err="1"/>
              <a:t>getFirstName</a:t>
            </a:r>
            <a:r>
              <a:rPr lang="en-US" sz="3000" dirty="0"/>
              <a:t>() and </a:t>
            </a:r>
            <a:r>
              <a:rPr lang="en-US" sz="3000" dirty="0" err="1" smtClean="0"/>
              <a:t>getLastName</a:t>
            </a:r>
            <a:r>
              <a:rPr lang="en-US" sz="3000" dirty="0" smtClean="0"/>
              <a:t>() are </a:t>
            </a:r>
            <a:r>
              <a:rPr lang="en-US" sz="3000" dirty="0" err="1" smtClean="0"/>
              <a:t>const</a:t>
            </a:r>
            <a:r>
              <a:rPr lang="en-US" sz="3000" dirty="0" smtClean="0"/>
              <a:t> char *</a:t>
            </a:r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If return type char * is non constant pointer mean one can change the content  </a:t>
            </a:r>
          </a:p>
          <a:p>
            <a:r>
              <a:rPr lang="en-US" sz="3000" dirty="0" err="1" smtClean="0"/>
              <a:t>const</a:t>
            </a:r>
            <a:r>
              <a:rPr lang="en-US" sz="3000" dirty="0" smtClean="0"/>
              <a:t> char * means content cannot be changed  </a:t>
            </a:r>
            <a:endParaRPr lang="en-US" sz="3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694710" y="3505200"/>
            <a:ext cx="3248890" cy="1101435"/>
            <a:chOff x="5181600" y="4308765"/>
            <a:chExt cx="3248890" cy="1101435"/>
          </a:xfrm>
        </p:grpSpPr>
        <p:sp>
          <p:nvSpPr>
            <p:cNvPr id="5" name="Rectangle 4"/>
            <p:cNvSpPr/>
            <p:nvPr/>
          </p:nvSpPr>
          <p:spPr>
            <a:xfrm>
              <a:off x="5486400" y="4308765"/>
              <a:ext cx="2944090" cy="6580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86400" y="4367645"/>
              <a:ext cx="1510145" cy="55764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Ahmad</a:t>
              </a:r>
              <a:endParaRPr lang="en-US" sz="28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58890" y="4367645"/>
              <a:ext cx="1295400" cy="55764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Ali</a:t>
              </a:r>
              <a:endParaRPr lang="en-US" sz="28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4953000"/>
              <a:ext cx="11430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6000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>
            <a:hlinkClick r:id="rId3" action="ppaction://hlinkfile"/>
          </p:cNvPr>
          <p:cNvSpPr/>
          <p:nvPr/>
        </p:nvSpPr>
        <p:spPr>
          <a:xfrm>
            <a:off x="5867400" y="60960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33525"/>
            <a:ext cx="673586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0045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normally hides its implementation details from its </a:t>
            </a:r>
            <a:r>
              <a:rPr lang="en-US" dirty="0" smtClean="0"/>
              <a:t>clients</a:t>
            </a:r>
          </a:p>
          <a:p>
            <a:r>
              <a:rPr lang="en-US" dirty="0" smtClean="0"/>
              <a:t>For example, </a:t>
            </a:r>
          </a:p>
          <a:p>
            <a:pPr lvl="1"/>
            <a:r>
              <a:rPr lang="en-US" dirty="0" smtClean="0"/>
              <a:t>a library contains classes, compile form is given to users</a:t>
            </a:r>
          </a:p>
          <a:p>
            <a:pPr lvl="1"/>
            <a:r>
              <a:rPr lang="en-US" dirty="0" smtClean="0"/>
              <a:t>Users includes header file in </a:t>
            </a:r>
            <a:r>
              <a:rPr lang="en-US" dirty="0" err="1" smtClean="0"/>
              <a:t>cpp</a:t>
            </a:r>
            <a:r>
              <a:rPr lang="en-US" dirty="0" smtClean="0"/>
              <a:t> file contain main function and set library path</a:t>
            </a:r>
          </a:p>
          <a:p>
            <a:pPr lvl="1"/>
            <a:r>
              <a:rPr lang="en-US" dirty="0" smtClean="0"/>
              <a:t>Compile the file and use library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715000" y="59436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3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 </a:t>
            </a:r>
            <a:r>
              <a:rPr lang="en-US" dirty="0" smtClean="0"/>
              <a:t>variable</a:t>
            </a:r>
          </a:p>
          <a:p>
            <a:r>
              <a:rPr lang="en-US" dirty="0" smtClean="0"/>
              <a:t>Why object pass to a function by reference</a:t>
            </a:r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const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smtClean="0"/>
              <a:t>object</a:t>
            </a:r>
            <a:endParaRPr lang="en-US" dirty="0"/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dirty="0"/>
              <a:t> pointer</a:t>
            </a:r>
          </a:p>
          <a:p>
            <a:pPr lvl="1"/>
            <a:r>
              <a:rPr lang="en-US" dirty="0" smtClean="0"/>
              <a:t>Type of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dirty="0" smtClean="0"/>
              <a:t> pointer</a:t>
            </a:r>
          </a:p>
          <a:p>
            <a:pPr lvl="1"/>
            <a:r>
              <a:rPr lang="en-US" dirty="0" smtClean="0"/>
              <a:t>Cascading </a:t>
            </a:r>
            <a:r>
              <a:rPr lang="en-US" dirty="0"/>
              <a:t>function </a:t>
            </a:r>
            <a:r>
              <a:rPr lang="en-US" dirty="0" smtClean="0"/>
              <a:t>calls</a:t>
            </a:r>
          </a:p>
          <a:p>
            <a:r>
              <a:rPr lang="en-US" dirty="0" smtClean="0"/>
              <a:t>Dynamic </a:t>
            </a:r>
            <a:r>
              <a:rPr lang="en-US" dirty="0"/>
              <a:t>memory </a:t>
            </a:r>
            <a:r>
              <a:rPr lang="en-US" dirty="0" smtClean="0"/>
              <a:t>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7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static</a:t>
            </a:r>
            <a:r>
              <a:rPr lang="en-US" dirty="0" smtClean="0"/>
              <a:t> class member</a:t>
            </a:r>
          </a:p>
          <a:p>
            <a:r>
              <a:rPr lang="en-US" dirty="0" smtClean="0"/>
              <a:t>Information hiding</a:t>
            </a:r>
          </a:p>
          <a:p>
            <a:r>
              <a:rPr lang="en-US" dirty="0" smtClean="0"/>
              <a:t>Abstract data type (ADT)</a:t>
            </a:r>
          </a:p>
          <a:p>
            <a:r>
              <a:rPr lang="en-US" dirty="0" smtClean="0"/>
              <a:t>Container classes</a:t>
            </a:r>
          </a:p>
          <a:p>
            <a:r>
              <a:rPr lang="en-US" dirty="0" smtClean="0"/>
              <a:t>Proxy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483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Object’s data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/>
              <a:t>object of a class has its own copy of all the data members of the </a:t>
            </a:r>
            <a:r>
              <a:rPr lang="en-US" dirty="0" smtClean="0"/>
              <a:t>class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992504" y="2354240"/>
            <a:ext cx="2819400" cy="2057400"/>
            <a:chOff x="5257800" y="2362200"/>
            <a:chExt cx="2819400" cy="2057400"/>
          </a:xfrm>
        </p:grpSpPr>
        <p:sp>
          <p:nvSpPr>
            <p:cNvPr id="5" name="Rectangle 4"/>
            <p:cNvSpPr/>
            <p:nvPr/>
          </p:nvSpPr>
          <p:spPr>
            <a:xfrm>
              <a:off x="5410200" y="2362200"/>
              <a:ext cx="26670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0" y="2819400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12</a:t>
              </a:r>
              <a:endParaRPr lang="en-US" sz="28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3352800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0</a:t>
              </a:r>
              <a:endParaRPr lang="en-US" sz="28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858000" y="3886200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0</a:t>
              </a:r>
              <a:endParaRPr lang="en-US" sz="28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28194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</a:t>
              </a:r>
              <a:r>
                <a:rPr lang="en-US" sz="2400" b="1" dirty="0" smtClean="0"/>
                <a:t>ours </a:t>
              </a:r>
              <a:endParaRPr lang="en-US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33528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minutes</a:t>
              </a:r>
              <a:endParaRPr lang="en-US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86400" y="38862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seconds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57800" y="23622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noon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278934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12163"/>
            <a:ext cx="5394276" cy="45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507" y="5448300"/>
            <a:ext cx="4552293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6003876" y="4495800"/>
            <a:ext cx="2819400" cy="2057400"/>
            <a:chOff x="5257800" y="2362200"/>
            <a:chExt cx="2819400" cy="2057400"/>
          </a:xfrm>
        </p:grpSpPr>
        <p:sp>
          <p:nvSpPr>
            <p:cNvPr id="18" name="Rectangle 17"/>
            <p:cNvSpPr/>
            <p:nvPr/>
          </p:nvSpPr>
          <p:spPr>
            <a:xfrm>
              <a:off x="5410200" y="2362200"/>
              <a:ext cx="26670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58000" y="2819400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5</a:t>
              </a:r>
              <a:endParaRPr lang="en-US" sz="28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58000" y="3352800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50</a:t>
              </a:r>
              <a:endParaRPr lang="en-US" sz="28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58000" y="3886200"/>
              <a:ext cx="1143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0</a:t>
              </a:r>
              <a:endParaRPr lang="en-US" sz="28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86400" y="28194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h</a:t>
              </a:r>
              <a:r>
                <a:rPr lang="en-US" sz="2400" b="1" dirty="0" smtClean="0"/>
                <a:t>ours </a:t>
              </a:r>
              <a:endParaRPr lang="en-US" sz="24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86400" y="33528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minutes</a:t>
              </a:r>
              <a:endParaRPr lang="en-US" sz="24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86400" y="3886200"/>
              <a:ext cx="12954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seconds</a:t>
              </a:r>
              <a:endParaRPr lang="en-US" sz="24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257800" y="2362200"/>
              <a:ext cx="1844724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wakeup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902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static</a:t>
            </a:r>
            <a:r>
              <a:rPr lang="en-US" dirty="0"/>
              <a:t> Data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743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In certain cases, only one copy of a variable </a:t>
            </a:r>
            <a:r>
              <a:rPr lang="en-US" sz="2800" dirty="0" smtClean="0"/>
              <a:t>can </a:t>
            </a:r>
            <a:r>
              <a:rPr lang="en-US" sz="2800" dirty="0"/>
              <a:t>be shared by all objects of a class</a:t>
            </a:r>
          </a:p>
          <a:p>
            <a:r>
              <a:rPr lang="en-US" sz="2800" dirty="0"/>
              <a:t>A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static</a:t>
            </a:r>
            <a:r>
              <a:rPr lang="en-US" sz="2800" b="1" dirty="0"/>
              <a:t> </a:t>
            </a:r>
            <a:r>
              <a:rPr lang="en-US" sz="2800" dirty="0"/>
              <a:t>data member is used</a:t>
            </a:r>
          </a:p>
          <a:p>
            <a:r>
              <a:rPr lang="en-US" sz="2800" dirty="0"/>
              <a:t>If a data item in a class is declared as static, only one such item is created for the entire class, no matter how many objects are created</a:t>
            </a:r>
          </a:p>
          <a:p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181100" y="5219700"/>
            <a:ext cx="1905000" cy="1447800"/>
            <a:chOff x="5410200" y="2362200"/>
            <a:chExt cx="1905000" cy="1447800"/>
          </a:xfrm>
        </p:grpSpPr>
        <p:sp>
          <p:nvSpPr>
            <p:cNvPr id="5" name="Rectangle 4"/>
            <p:cNvSpPr/>
            <p:nvPr/>
          </p:nvSpPr>
          <p:spPr>
            <a:xfrm>
              <a:off x="5410200" y="2362200"/>
              <a:ext cx="19050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477000" y="2819400"/>
              <a:ext cx="762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77000" y="3352800"/>
              <a:ext cx="762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2819400"/>
              <a:ext cx="9906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data1</a:t>
              </a:r>
              <a:endParaRPr lang="en-US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3352800"/>
              <a:ext cx="9906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data2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2362200"/>
              <a:ext cx="16002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Object 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48569" y="4006755"/>
            <a:ext cx="2438400" cy="484495"/>
            <a:chOff x="3505200" y="4249003"/>
            <a:chExt cx="2438400" cy="484495"/>
          </a:xfrm>
        </p:grpSpPr>
        <p:sp>
          <p:nvSpPr>
            <p:cNvPr id="13" name="Rectangle 12"/>
            <p:cNvSpPr/>
            <p:nvPr/>
          </p:nvSpPr>
          <p:spPr>
            <a:xfrm>
              <a:off x="5115636" y="4276298"/>
              <a:ext cx="827964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0</a:t>
              </a:r>
              <a:endParaRPr lang="en-US" sz="28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4249003"/>
              <a:ext cx="1691754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static data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33800" y="5219700"/>
            <a:ext cx="1905000" cy="1447800"/>
            <a:chOff x="5410200" y="2362200"/>
            <a:chExt cx="1905000" cy="1447800"/>
          </a:xfrm>
        </p:grpSpPr>
        <p:sp>
          <p:nvSpPr>
            <p:cNvPr id="16" name="Rectangle 15"/>
            <p:cNvSpPr/>
            <p:nvPr/>
          </p:nvSpPr>
          <p:spPr>
            <a:xfrm>
              <a:off x="5410200" y="2362200"/>
              <a:ext cx="19050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7000" y="2819400"/>
              <a:ext cx="762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77000" y="3352800"/>
              <a:ext cx="762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15</a:t>
              </a:r>
              <a:endParaRPr lang="en-US" sz="2800" b="1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86400" y="2819400"/>
              <a:ext cx="9906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data1</a:t>
              </a:r>
              <a:endParaRPr lang="en-US" sz="24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86400" y="3352800"/>
              <a:ext cx="9906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data2</a:t>
              </a:r>
              <a:endParaRPr lang="en-US" sz="2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2362200"/>
              <a:ext cx="16002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Object 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304697" y="5219700"/>
            <a:ext cx="1905000" cy="1447800"/>
            <a:chOff x="5410200" y="2362200"/>
            <a:chExt cx="1905000" cy="1447800"/>
          </a:xfrm>
        </p:grpSpPr>
        <p:sp>
          <p:nvSpPr>
            <p:cNvPr id="23" name="Rectangle 22"/>
            <p:cNvSpPr/>
            <p:nvPr/>
          </p:nvSpPr>
          <p:spPr>
            <a:xfrm>
              <a:off x="5410200" y="2362200"/>
              <a:ext cx="1905000" cy="1447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77000" y="2819400"/>
              <a:ext cx="762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9</a:t>
              </a:r>
              <a:endParaRPr lang="en-US" sz="28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77000" y="3352800"/>
              <a:ext cx="762000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486400" y="2819400"/>
              <a:ext cx="9906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data1</a:t>
              </a:r>
              <a:endParaRPr lang="en-US" sz="24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86400" y="3352800"/>
              <a:ext cx="9906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data2</a:t>
              </a:r>
              <a:endParaRPr lang="en-US" sz="24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10200" y="2362200"/>
              <a:ext cx="16002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Object 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>
            <a:stCxn id="5" idx="0"/>
          </p:cNvCxnSpPr>
          <p:nvPr/>
        </p:nvCxnSpPr>
        <p:spPr>
          <a:xfrm flipV="1">
            <a:off x="2133600" y="4491250"/>
            <a:ext cx="2525405" cy="7284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6" idx="0"/>
            <a:endCxn id="13" idx="2"/>
          </p:cNvCxnSpPr>
          <p:nvPr/>
        </p:nvCxnSpPr>
        <p:spPr>
          <a:xfrm flipV="1">
            <a:off x="4686300" y="4491250"/>
            <a:ext cx="386687" cy="7284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3" idx="0"/>
          </p:cNvCxnSpPr>
          <p:nvPr/>
        </p:nvCxnSpPr>
        <p:spPr>
          <a:xfrm flipH="1" flipV="1">
            <a:off x="5486969" y="4491250"/>
            <a:ext cx="1770228" cy="7284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416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member static variable is </a:t>
            </a:r>
            <a:r>
              <a:rPr lang="en-US" dirty="0"/>
              <a:t>visible only within the class, but its lifetime is the entire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 smtClean="0"/>
              <a:t>They seems like global variables</a:t>
            </a:r>
          </a:p>
          <a:p>
            <a:r>
              <a:rPr lang="en-US" dirty="0" smtClean="0"/>
              <a:t>It </a:t>
            </a:r>
            <a:r>
              <a:rPr lang="en-US" dirty="0"/>
              <a:t>continues to exist even if there are no objects of the class</a:t>
            </a:r>
          </a:p>
          <a:p>
            <a:r>
              <a:rPr lang="en-US" dirty="0"/>
              <a:t>A static data item is useful when all objects of the same class must share a common item of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172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static</a:t>
            </a:r>
            <a:r>
              <a:rPr lang="en-US" dirty="0"/>
              <a:t> data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Suppose an object needed to know how many other objects of its class were in the program </a:t>
            </a:r>
          </a:p>
          <a:p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in </a:t>
            </a:r>
            <a:r>
              <a:rPr lang="en-US" dirty="0"/>
              <a:t>road-racing </a:t>
            </a:r>
            <a:r>
              <a:rPr lang="en-US" dirty="0" smtClean="0"/>
              <a:t>game a car </a:t>
            </a:r>
            <a:r>
              <a:rPr lang="en-US" dirty="0"/>
              <a:t>might want to know how many other cars are still in the race</a:t>
            </a:r>
          </a:p>
          <a:p>
            <a:r>
              <a:rPr lang="en-US" dirty="0"/>
              <a:t>In this case a static variable count could be included as a member of the class</a:t>
            </a:r>
          </a:p>
          <a:p>
            <a:r>
              <a:rPr lang="en-US" dirty="0"/>
              <a:t>All the objects would have access to this variable</a:t>
            </a:r>
          </a:p>
        </p:txBody>
      </p:sp>
    </p:spTree>
    <p:extLst>
      <p:ext uri="{BB962C8B-B14F-4D97-AF65-F5344CB8AC3E}">
        <p14:creationId xmlns:p14="http://schemas.microsoft.com/office/powerpoint/2010/main" xmlns="" val="251667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28600"/>
            <a:ext cx="45720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Example – </a:t>
            </a:r>
            <a:r>
              <a:rPr lang="en-US" sz="3200" dirty="0">
                <a:latin typeface="Agency FB" pitchFamily="34" charset="0"/>
                <a:ea typeface="+mn-ea"/>
                <a:cs typeface="+mn-cs"/>
              </a:rPr>
              <a:t>Race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388" y="76200"/>
            <a:ext cx="4367212" cy="67403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class Race</a:t>
            </a:r>
          </a:p>
          <a:p>
            <a:pPr>
              <a:defRPr/>
            </a:pPr>
            <a:r>
              <a:rPr lang="en-US" b="1" dirty="0"/>
              <a:t>{</a:t>
            </a:r>
          </a:p>
          <a:p>
            <a:pPr>
              <a:defRPr/>
            </a:pPr>
            <a:r>
              <a:rPr lang="en-US" b="1" dirty="0"/>
              <a:t>    private:</a:t>
            </a:r>
          </a:p>
          <a:p>
            <a:pPr>
              <a:defRPr/>
            </a:pPr>
            <a:r>
              <a:rPr lang="en-US" b="1" dirty="0"/>
              <a:t>       static </a:t>
            </a:r>
            <a:r>
              <a:rPr lang="en-US" b="1" dirty="0" err="1"/>
              <a:t>int</a:t>
            </a:r>
            <a:r>
              <a:rPr lang="en-US" b="1" dirty="0"/>
              <a:t> count; 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carNo</a:t>
            </a:r>
            <a:r>
              <a:rPr lang="en-US" b="1" dirty="0"/>
              <a:t>;</a:t>
            </a: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	</a:t>
            </a:r>
          </a:p>
          <a:p>
            <a:pPr>
              <a:defRPr/>
            </a:pPr>
            <a:r>
              <a:rPr lang="en-US" b="1" dirty="0"/>
              <a:t>    public:</a:t>
            </a:r>
          </a:p>
          <a:p>
            <a:pPr>
              <a:defRPr/>
            </a:pPr>
            <a:r>
              <a:rPr lang="en-US" b="1" dirty="0"/>
              <a:t>       Race</a:t>
            </a:r>
            <a:r>
              <a:rPr lang="en-US" b="1" dirty="0" smtClean="0"/>
              <a:t>()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n-US" b="1" dirty="0"/>
              <a:t>      </a:t>
            </a:r>
            <a:r>
              <a:rPr lang="en-US" b="1" dirty="0" smtClean="0"/>
              <a:t>   </a:t>
            </a:r>
            <a:r>
              <a:rPr lang="en-US" b="1" dirty="0"/>
              <a:t>{ count++; </a:t>
            </a:r>
            <a:r>
              <a:rPr lang="en-US" b="1" dirty="0" err="1"/>
              <a:t>carNo</a:t>
            </a:r>
            <a:r>
              <a:rPr lang="en-US" b="1" dirty="0"/>
              <a:t>=0; }</a:t>
            </a:r>
          </a:p>
          <a:p>
            <a:pPr>
              <a:defRPr/>
            </a:pPr>
            <a:r>
              <a:rPr lang="en-US" b="1" dirty="0"/>
              <a:t>       void </a:t>
            </a:r>
            <a:r>
              <a:rPr lang="en-US" b="1" dirty="0" err="1"/>
              <a:t>setCarNo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no)</a:t>
            </a:r>
          </a:p>
          <a:p>
            <a:pPr>
              <a:defRPr/>
            </a:pPr>
            <a:r>
              <a:rPr lang="en-US" b="1" dirty="0"/>
              <a:t>      </a:t>
            </a:r>
            <a:r>
              <a:rPr lang="en-US" b="1" dirty="0" smtClean="0"/>
              <a:t>   </a:t>
            </a:r>
            <a:r>
              <a:rPr lang="en-US" b="1" dirty="0"/>
              <a:t>{  </a:t>
            </a:r>
            <a:r>
              <a:rPr lang="en-US" b="1" dirty="0" err="1"/>
              <a:t>carNo</a:t>
            </a:r>
            <a:r>
              <a:rPr lang="en-US" b="1" dirty="0"/>
              <a:t> = no;  } 	</a:t>
            </a:r>
          </a:p>
          <a:p>
            <a:pPr>
              <a:defRPr/>
            </a:pPr>
            <a:r>
              <a:rPr lang="en-US" b="1" dirty="0"/>
              <a:t>       void </a:t>
            </a:r>
            <a:r>
              <a:rPr lang="en-US" b="1" dirty="0" err="1"/>
              <a:t>printData</a:t>
            </a:r>
            <a:r>
              <a:rPr lang="en-US" b="1" dirty="0"/>
              <a:t>() </a:t>
            </a:r>
            <a:r>
              <a:rPr lang="en-US" b="1" dirty="0" smtClean="0"/>
              <a:t>{ </a:t>
            </a:r>
          </a:p>
          <a:p>
            <a:pPr>
              <a:defRPr/>
            </a:pPr>
            <a:r>
              <a:rPr lang="en-US" b="1" dirty="0"/>
              <a:t> </a:t>
            </a:r>
            <a:r>
              <a:rPr lang="en-US" b="1" dirty="0" smtClean="0"/>
              <a:t>          </a:t>
            </a:r>
            <a:r>
              <a:rPr lang="en-US" b="1" dirty="0" err="1" smtClean="0"/>
              <a:t>cout</a:t>
            </a:r>
            <a:r>
              <a:rPr lang="en-US" b="1" dirty="0"/>
              <a:t>&lt;&lt;“Total car = ”&lt;&lt; count;</a:t>
            </a:r>
          </a:p>
          <a:p>
            <a:pPr>
              <a:defRPr/>
            </a:pPr>
            <a:r>
              <a:rPr lang="en-US" b="1" dirty="0"/>
              <a:t>         </a:t>
            </a:r>
            <a:r>
              <a:rPr lang="en-US" b="1" dirty="0" smtClean="0"/>
              <a:t>  </a:t>
            </a:r>
            <a:r>
              <a:rPr lang="en-US" b="1" dirty="0" err="1" smtClean="0"/>
              <a:t>cout</a:t>
            </a:r>
            <a:r>
              <a:rPr lang="en-US" b="1" dirty="0"/>
              <a:t>&lt;&lt;“,Car No.   = ”&lt;&lt;</a:t>
            </a:r>
            <a:r>
              <a:rPr lang="en-US" b="1" dirty="0" err="1"/>
              <a:t>carNo</a:t>
            </a:r>
            <a:r>
              <a:rPr lang="en-US" b="1" dirty="0"/>
              <a:t>&lt;&lt;</a:t>
            </a:r>
            <a:r>
              <a:rPr lang="en-US" b="1" dirty="0" err="1"/>
              <a:t>endl</a:t>
            </a:r>
            <a:r>
              <a:rPr lang="en-US" b="1" dirty="0" smtClean="0"/>
              <a:t>;</a:t>
            </a:r>
          </a:p>
          <a:p>
            <a:pPr>
              <a:defRPr/>
            </a:pPr>
            <a:r>
              <a:rPr lang="en-US" b="1" dirty="0"/>
              <a:t> </a:t>
            </a:r>
            <a:r>
              <a:rPr lang="en-US" b="1" dirty="0" smtClean="0"/>
              <a:t>      }</a:t>
            </a:r>
            <a:endParaRPr lang="en-US" b="1" dirty="0"/>
          </a:p>
          <a:p>
            <a:pPr>
              <a:defRPr/>
            </a:pPr>
            <a:r>
              <a:rPr lang="en-US" b="1" dirty="0"/>
              <a:t>};</a:t>
            </a:r>
          </a:p>
          <a:p>
            <a:pPr>
              <a:defRPr/>
            </a:pPr>
            <a:r>
              <a:rPr lang="en-US" b="1" dirty="0" err="1"/>
              <a:t>int</a:t>
            </a:r>
            <a:r>
              <a:rPr lang="en-US" b="1" dirty="0"/>
              <a:t> Race::count = 0; </a:t>
            </a:r>
          </a:p>
          <a:p>
            <a:pPr>
              <a:defRPr/>
            </a:pPr>
            <a:r>
              <a:rPr lang="en-US" b="1" dirty="0"/>
              <a:t>main()</a:t>
            </a:r>
          </a:p>
          <a:p>
            <a:pPr>
              <a:defRPr/>
            </a:pPr>
            <a:r>
              <a:rPr lang="en-US" b="1" dirty="0"/>
              <a:t>{</a:t>
            </a:r>
          </a:p>
          <a:p>
            <a:pPr marL="234950" lvl="1">
              <a:defRPr/>
            </a:pPr>
            <a:r>
              <a:rPr lang="en-US" b="1" dirty="0"/>
              <a:t>Race c1, c2, c3;     </a:t>
            </a: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//create three objects</a:t>
            </a:r>
          </a:p>
          <a:p>
            <a:pPr marL="234950" lvl="1">
              <a:defRPr/>
            </a:pPr>
            <a:r>
              <a:rPr lang="en-US" b="1" dirty="0"/>
              <a:t>c1.setCarNo(10);  c2.setCarNo(11);  </a:t>
            </a:r>
            <a:endParaRPr lang="en-US" b="1" dirty="0" smtClean="0"/>
          </a:p>
          <a:p>
            <a:pPr marL="234950" lvl="1">
              <a:defRPr/>
            </a:pPr>
            <a:r>
              <a:rPr lang="en-US" b="1" dirty="0" smtClean="0"/>
              <a:t>c3.setCarNo(12</a:t>
            </a:r>
            <a:r>
              <a:rPr lang="en-US" b="1" dirty="0"/>
              <a:t>); </a:t>
            </a:r>
          </a:p>
          <a:p>
            <a:pPr marL="234950" lvl="1">
              <a:defRPr/>
            </a:pPr>
            <a:r>
              <a:rPr lang="en-US" b="1" dirty="0"/>
              <a:t>c1.printData();</a:t>
            </a:r>
          </a:p>
          <a:p>
            <a:pPr marL="234950" lvl="1">
              <a:defRPr/>
            </a:pPr>
            <a:r>
              <a:rPr lang="en-US" b="1" dirty="0"/>
              <a:t>c2.printData</a:t>
            </a:r>
            <a:r>
              <a:rPr lang="en-US" b="1" dirty="0" smtClean="0"/>
              <a:t>();   c3.printData</a:t>
            </a:r>
            <a:r>
              <a:rPr lang="en-US" b="1" dirty="0"/>
              <a:t>();</a:t>
            </a:r>
          </a:p>
          <a:p>
            <a:pPr>
              <a:defRPr/>
            </a:pPr>
            <a:r>
              <a:rPr lang="en-US" b="1" dirty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876800" y="4898408"/>
            <a:ext cx="3200400" cy="46166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Total car = 3, Car No.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4876800" y="5360770"/>
            <a:ext cx="3200400" cy="46166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Total </a:t>
            </a:r>
            <a:r>
              <a:rPr lang="en-US" sz="2400" b="1" dirty="0"/>
              <a:t>car = 3, Car No. </a:t>
            </a:r>
            <a:r>
              <a:rPr lang="en-US" sz="2400" b="1" dirty="0" smtClean="0"/>
              <a:t>11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4876800" y="5821991"/>
            <a:ext cx="3200400" cy="46166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Total </a:t>
            </a:r>
            <a:r>
              <a:rPr lang="en-US" sz="2400" b="1" dirty="0"/>
              <a:t>car = 3, Car No. 12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00600" y="1293125"/>
            <a:ext cx="2743200" cy="533400"/>
            <a:chOff x="4800600" y="1293125"/>
            <a:chExt cx="2743200" cy="533400"/>
          </a:xfrm>
        </p:grpSpPr>
        <p:sp>
          <p:nvSpPr>
            <p:cNvPr id="3" name="Rectangle 2"/>
            <p:cNvSpPr/>
            <p:nvPr/>
          </p:nvSpPr>
          <p:spPr>
            <a:xfrm>
              <a:off x="6096000" y="1293125"/>
              <a:ext cx="1447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00600" y="1293125"/>
              <a:ext cx="14478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count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6132963" y="1293125"/>
            <a:ext cx="1447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877372" y="2699982"/>
            <a:ext cx="1979490" cy="924634"/>
            <a:chOff x="4877372" y="2727278"/>
            <a:chExt cx="1979490" cy="924634"/>
          </a:xfrm>
        </p:grpSpPr>
        <p:sp>
          <p:nvSpPr>
            <p:cNvPr id="16" name="Rectangle 15"/>
            <p:cNvSpPr/>
            <p:nvPr/>
          </p:nvSpPr>
          <p:spPr>
            <a:xfrm>
              <a:off x="5214581" y="2727278"/>
              <a:ext cx="1642281" cy="9246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>
                  <a:solidFill>
                    <a:schemeClr val="tx1"/>
                  </a:solidFill>
                </a:rPr>
                <a:t>c</a:t>
              </a:r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sz="3200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877372" y="3075296"/>
              <a:ext cx="1945372" cy="576616"/>
              <a:chOff x="5448300" y="4147784"/>
              <a:chExt cx="1945372" cy="57661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593572" y="4147784"/>
                <a:ext cx="800100" cy="533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448300" y="4191000"/>
                <a:ext cx="14478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1"/>
                    </a:solidFill>
                  </a:rPr>
                  <a:t>carNo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6631110" y="2721592"/>
            <a:ext cx="1979490" cy="924634"/>
            <a:chOff x="4877372" y="2727278"/>
            <a:chExt cx="1979490" cy="924634"/>
          </a:xfrm>
        </p:grpSpPr>
        <p:sp>
          <p:nvSpPr>
            <p:cNvPr id="22" name="Rectangle 21"/>
            <p:cNvSpPr/>
            <p:nvPr/>
          </p:nvSpPr>
          <p:spPr>
            <a:xfrm>
              <a:off x="5214581" y="2727278"/>
              <a:ext cx="1642281" cy="9246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</a:rPr>
                <a:t>c2</a:t>
              </a:r>
            </a:p>
            <a:p>
              <a:pPr algn="ctr"/>
              <a:endParaRPr lang="en-US" sz="32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877372" y="3036624"/>
              <a:ext cx="1945372" cy="615288"/>
              <a:chOff x="5448300" y="4109112"/>
              <a:chExt cx="1945372" cy="615288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6593572" y="4109112"/>
                <a:ext cx="800100" cy="533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448300" y="4191000"/>
                <a:ext cx="14478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1"/>
                    </a:solidFill>
                  </a:rPr>
                  <a:t>carNo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4876800" y="3733800"/>
            <a:ext cx="1979490" cy="924634"/>
            <a:chOff x="4877372" y="2727278"/>
            <a:chExt cx="1979490" cy="924634"/>
          </a:xfrm>
        </p:grpSpPr>
        <p:sp>
          <p:nvSpPr>
            <p:cNvPr id="27" name="Rectangle 26"/>
            <p:cNvSpPr/>
            <p:nvPr/>
          </p:nvSpPr>
          <p:spPr>
            <a:xfrm>
              <a:off x="5214581" y="2727278"/>
              <a:ext cx="1642281" cy="9246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</a:rPr>
                <a:t>c3</a:t>
              </a:r>
            </a:p>
            <a:p>
              <a:pPr algn="ctr"/>
              <a:endParaRPr lang="en-US" sz="3200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877372" y="3036624"/>
              <a:ext cx="1945372" cy="615288"/>
              <a:chOff x="5448300" y="4109112"/>
              <a:chExt cx="1945372" cy="615288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6593572" y="4109112"/>
                <a:ext cx="800100" cy="533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448300" y="4191000"/>
                <a:ext cx="14478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1"/>
                    </a:solidFill>
                  </a:rPr>
                  <a:t>carNo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4" name="Rectangle 33"/>
          <p:cNvSpPr/>
          <p:nvPr/>
        </p:nvSpPr>
        <p:spPr>
          <a:xfrm>
            <a:off x="6063017" y="3048000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3048000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19800" y="4038600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9800" y="3049700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89459" y="3030938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11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437763" y="1295400"/>
            <a:ext cx="9536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00800" y="1295400"/>
            <a:ext cx="9536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2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37763" y="1295400"/>
            <a:ext cx="9536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43684" y="4034051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12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98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3" grpId="0" animBg="1"/>
      <p:bldP spid="14" grpId="0"/>
      <p:bldP spid="14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8" grpId="0"/>
      <p:bldP spid="39" grpId="0"/>
      <p:bldP spid="39" grpId="1"/>
      <p:bldP spid="40" grpId="0"/>
      <p:bldP spid="40" grpId="1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388" y="76200"/>
            <a:ext cx="4367212" cy="67403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class Race</a:t>
            </a:r>
          </a:p>
          <a:p>
            <a:pPr>
              <a:defRPr/>
            </a:pPr>
            <a:r>
              <a:rPr lang="en-US" b="1" dirty="0"/>
              <a:t>{</a:t>
            </a:r>
          </a:p>
          <a:p>
            <a:pPr>
              <a:defRPr/>
            </a:pPr>
            <a:r>
              <a:rPr lang="en-US" b="1" dirty="0"/>
              <a:t>    private:</a:t>
            </a:r>
          </a:p>
          <a:p>
            <a:pPr>
              <a:defRPr/>
            </a:pPr>
            <a:r>
              <a:rPr lang="en-US" b="1" dirty="0"/>
              <a:t>       static </a:t>
            </a:r>
            <a:r>
              <a:rPr lang="en-US" b="1" dirty="0" err="1"/>
              <a:t>int</a:t>
            </a:r>
            <a:r>
              <a:rPr lang="en-US" b="1" dirty="0"/>
              <a:t> count; 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carNo</a:t>
            </a:r>
            <a:r>
              <a:rPr lang="en-US" b="1" dirty="0"/>
              <a:t>;</a:t>
            </a: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	</a:t>
            </a:r>
          </a:p>
          <a:p>
            <a:pPr>
              <a:defRPr/>
            </a:pPr>
            <a:r>
              <a:rPr lang="en-US" b="1" dirty="0"/>
              <a:t>    public:</a:t>
            </a:r>
          </a:p>
          <a:p>
            <a:pPr>
              <a:defRPr/>
            </a:pPr>
            <a:r>
              <a:rPr lang="en-US" b="1" dirty="0"/>
              <a:t>       Race</a:t>
            </a:r>
            <a:r>
              <a:rPr lang="en-US" b="1" dirty="0" smtClean="0"/>
              <a:t>()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n-US" b="1" dirty="0"/>
              <a:t>      </a:t>
            </a:r>
            <a:r>
              <a:rPr lang="en-US" b="1" dirty="0" smtClean="0"/>
              <a:t>   </a:t>
            </a:r>
            <a:r>
              <a:rPr lang="en-US" b="1" dirty="0"/>
              <a:t>{ count++; </a:t>
            </a:r>
            <a:r>
              <a:rPr lang="en-US" b="1" dirty="0" err="1"/>
              <a:t>carNo</a:t>
            </a:r>
            <a:r>
              <a:rPr lang="en-US" b="1" dirty="0"/>
              <a:t>=0; }</a:t>
            </a:r>
          </a:p>
          <a:p>
            <a:pPr>
              <a:defRPr/>
            </a:pPr>
            <a:r>
              <a:rPr lang="en-US" b="1" dirty="0"/>
              <a:t>       void </a:t>
            </a:r>
            <a:r>
              <a:rPr lang="en-US" b="1" dirty="0" err="1"/>
              <a:t>setCarNo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no)</a:t>
            </a:r>
          </a:p>
          <a:p>
            <a:pPr>
              <a:defRPr/>
            </a:pPr>
            <a:r>
              <a:rPr lang="en-US" b="1" dirty="0"/>
              <a:t>      </a:t>
            </a:r>
            <a:r>
              <a:rPr lang="en-US" b="1" dirty="0" smtClean="0"/>
              <a:t>   </a:t>
            </a:r>
            <a:r>
              <a:rPr lang="en-US" b="1" dirty="0"/>
              <a:t>{  </a:t>
            </a:r>
            <a:r>
              <a:rPr lang="en-US" b="1" dirty="0" err="1"/>
              <a:t>carNo</a:t>
            </a:r>
            <a:r>
              <a:rPr lang="en-US" b="1" dirty="0"/>
              <a:t> = no;  } 	</a:t>
            </a:r>
          </a:p>
          <a:p>
            <a:pPr>
              <a:defRPr/>
            </a:pPr>
            <a:r>
              <a:rPr lang="en-US" b="1" dirty="0"/>
              <a:t>       void </a:t>
            </a:r>
            <a:r>
              <a:rPr lang="en-US" b="1" dirty="0" err="1"/>
              <a:t>printData</a:t>
            </a:r>
            <a:r>
              <a:rPr lang="en-US" b="1" dirty="0"/>
              <a:t>() </a:t>
            </a:r>
            <a:r>
              <a:rPr lang="en-US" b="1" dirty="0" smtClean="0"/>
              <a:t>{ </a:t>
            </a:r>
          </a:p>
          <a:p>
            <a:pPr>
              <a:defRPr/>
            </a:pPr>
            <a:r>
              <a:rPr lang="en-US" b="1" dirty="0"/>
              <a:t> </a:t>
            </a:r>
            <a:r>
              <a:rPr lang="en-US" b="1" dirty="0" smtClean="0"/>
              <a:t>          </a:t>
            </a:r>
            <a:r>
              <a:rPr lang="en-US" b="1" dirty="0" err="1" smtClean="0"/>
              <a:t>cout</a:t>
            </a:r>
            <a:r>
              <a:rPr lang="en-US" b="1" dirty="0"/>
              <a:t>&lt;&lt;“Total car = ”&lt;&lt; count;</a:t>
            </a:r>
          </a:p>
          <a:p>
            <a:pPr>
              <a:defRPr/>
            </a:pPr>
            <a:r>
              <a:rPr lang="en-US" b="1" dirty="0"/>
              <a:t>         </a:t>
            </a:r>
            <a:r>
              <a:rPr lang="en-US" b="1" dirty="0" smtClean="0"/>
              <a:t>  </a:t>
            </a:r>
            <a:r>
              <a:rPr lang="en-US" b="1" dirty="0" err="1" smtClean="0"/>
              <a:t>cout</a:t>
            </a:r>
            <a:r>
              <a:rPr lang="en-US" b="1" dirty="0"/>
              <a:t>&lt;&lt;“,Car No.   = ”&lt;&lt;</a:t>
            </a:r>
            <a:r>
              <a:rPr lang="en-US" b="1" dirty="0" err="1"/>
              <a:t>carNo</a:t>
            </a:r>
            <a:r>
              <a:rPr lang="en-US" b="1" dirty="0"/>
              <a:t>&lt;&lt;</a:t>
            </a:r>
            <a:r>
              <a:rPr lang="en-US" b="1" dirty="0" err="1"/>
              <a:t>endl</a:t>
            </a:r>
            <a:r>
              <a:rPr lang="en-US" b="1" dirty="0" smtClean="0"/>
              <a:t>;</a:t>
            </a:r>
          </a:p>
          <a:p>
            <a:pPr>
              <a:defRPr/>
            </a:pPr>
            <a:r>
              <a:rPr lang="en-US" b="1" dirty="0"/>
              <a:t> </a:t>
            </a:r>
            <a:r>
              <a:rPr lang="en-US" b="1" dirty="0" smtClean="0"/>
              <a:t>      }</a:t>
            </a:r>
            <a:endParaRPr lang="en-US" b="1" dirty="0"/>
          </a:p>
          <a:p>
            <a:pPr>
              <a:defRPr/>
            </a:pPr>
            <a:r>
              <a:rPr lang="en-US" b="1" dirty="0"/>
              <a:t>};</a:t>
            </a:r>
          </a:p>
          <a:p>
            <a:pPr>
              <a:defRPr/>
            </a:pPr>
            <a:r>
              <a:rPr lang="en-US" b="1" dirty="0" err="1"/>
              <a:t>int</a:t>
            </a:r>
            <a:r>
              <a:rPr lang="en-US" b="1" dirty="0"/>
              <a:t> Race::count = 0; </a:t>
            </a:r>
          </a:p>
          <a:p>
            <a:pPr>
              <a:defRPr/>
            </a:pPr>
            <a:r>
              <a:rPr lang="en-US" b="1" dirty="0"/>
              <a:t>main()</a:t>
            </a:r>
          </a:p>
          <a:p>
            <a:pPr>
              <a:defRPr/>
            </a:pPr>
            <a:r>
              <a:rPr lang="en-US" b="1" dirty="0"/>
              <a:t>{</a:t>
            </a:r>
          </a:p>
          <a:p>
            <a:pPr marL="234950" lvl="1">
              <a:defRPr/>
            </a:pPr>
            <a:r>
              <a:rPr lang="en-US" b="1" dirty="0"/>
              <a:t>Race c1, c2;     </a:t>
            </a: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//create three objects</a:t>
            </a:r>
          </a:p>
          <a:p>
            <a:pPr marL="234950" lvl="1">
              <a:defRPr/>
            </a:pPr>
            <a:r>
              <a:rPr lang="en-US" b="1" dirty="0"/>
              <a:t>c1.setCarNo(10);  c2.setCarNo(11);  </a:t>
            </a:r>
          </a:p>
          <a:p>
            <a:pPr marL="234950" lvl="1">
              <a:defRPr/>
            </a:pPr>
            <a:r>
              <a:rPr lang="en-US" b="1" dirty="0"/>
              <a:t>c1.printData();</a:t>
            </a:r>
          </a:p>
          <a:p>
            <a:pPr marL="234950" lvl="1">
              <a:defRPr/>
            </a:pPr>
            <a:r>
              <a:rPr lang="en-US" b="1" dirty="0"/>
              <a:t>c2.printData();</a:t>
            </a:r>
          </a:p>
          <a:p>
            <a:pPr marL="234950" lvl="1">
              <a:defRPr/>
            </a:pPr>
            <a:r>
              <a:rPr lang="en-US" b="1" dirty="0"/>
              <a:t>Race c3;  c3.setCarNo(12);  c3.printData();</a:t>
            </a:r>
          </a:p>
          <a:p>
            <a:pPr>
              <a:defRPr/>
            </a:pPr>
            <a:r>
              <a:rPr lang="en-US" b="1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070142" y="4876800"/>
            <a:ext cx="3246461" cy="46166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Total car = 2, Car No. </a:t>
            </a:r>
            <a:r>
              <a:rPr lang="en-US" sz="2400" b="1" dirty="0" smtClean="0"/>
              <a:t>10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073555" y="5334000"/>
            <a:ext cx="3218596" cy="46166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Total </a:t>
            </a:r>
            <a:r>
              <a:rPr lang="en-US" sz="2400" b="1" dirty="0"/>
              <a:t>car = 2, Car No. </a:t>
            </a:r>
            <a:r>
              <a:rPr lang="en-US" sz="2400" b="1" dirty="0" smtClean="0"/>
              <a:t>11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5088908" y="5804848"/>
            <a:ext cx="3200399" cy="461665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/>
              <a:t>Total </a:t>
            </a:r>
            <a:r>
              <a:rPr lang="en-US" sz="2400" b="1" dirty="0"/>
              <a:t>car = 3, Car No. 12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800600" y="1293125"/>
            <a:ext cx="2743200" cy="533400"/>
            <a:chOff x="4800600" y="1293125"/>
            <a:chExt cx="2743200" cy="533400"/>
          </a:xfrm>
        </p:grpSpPr>
        <p:sp>
          <p:nvSpPr>
            <p:cNvPr id="9" name="Rectangle 8"/>
            <p:cNvSpPr/>
            <p:nvPr/>
          </p:nvSpPr>
          <p:spPr>
            <a:xfrm>
              <a:off x="6096000" y="1293125"/>
              <a:ext cx="14478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00600" y="1293125"/>
              <a:ext cx="14478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</a:rPr>
                <a:t>count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132963" y="1293125"/>
            <a:ext cx="1447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77372" y="2699982"/>
            <a:ext cx="1979490" cy="924634"/>
            <a:chOff x="4877372" y="2727278"/>
            <a:chExt cx="1979490" cy="924634"/>
          </a:xfrm>
        </p:grpSpPr>
        <p:sp>
          <p:nvSpPr>
            <p:cNvPr id="13" name="Rectangle 12"/>
            <p:cNvSpPr/>
            <p:nvPr/>
          </p:nvSpPr>
          <p:spPr>
            <a:xfrm>
              <a:off x="5214581" y="2727278"/>
              <a:ext cx="1642281" cy="9246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>
                  <a:solidFill>
                    <a:schemeClr val="tx1"/>
                  </a:solidFill>
                </a:rPr>
                <a:t>c</a:t>
              </a:r>
              <a:r>
                <a:rPr lang="en-US" sz="32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endParaRPr lang="en-US" sz="32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877372" y="3075296"/>
              <a:ext cx="1945372" cy="576616"/>
              <a:chOff x="5448300" y="4147784"/>
              <a:chExt cx="1945372" cy="57661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593572" y="4147784"/>
                <a:ext cx="800100" cy="533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448300" y="4191000"/>
                <a:ext cx="14478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1"/>
                    </a:solidFill>
                  </a:rPr>
                  <a:t>carNo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6631110" y="2721592"/>
            <a:ext cx="1979490" cy="924634"/>
            <a:chOff x="4877372" y="2727278"/>
            <a:chExt cx="1979490" cy="924634"/>
          </a:xfrm>
        </p:grpSpPr>
        <p:sp>
          <p:nvSpPr>
            <p:cNvPr id="18" name="Rectangle 17"/>
            <p:cNvSpPr/>
            <p:nvPr/>
          </p:nvSpPr>
          <p:spPr>
            <a:xfrm>
              <a:off x="5214581" y="2727278"/>
              <a:ext cx="1642281" cy="9246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</a:rPr>
                <a:t>c2</a:t>
              </a:r>
            </a:p>
            <a:p>
              <a:pPr algn="ctr"/>
              <a:endParaRPr lang="en-US" sz="3200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877372" y="3053686"/>
              <a:ext cx="1945372" cy="598226"/>
              <a:chOff x="5448300" y="4126174"/>
              <a:chExt cx="1945372" cy="59822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6593572" y="4126174"/>
                <a:ext cx="800100" cy="533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5448300" y="4191000"/>
                <a:ext cx="14478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1"/>
                    </a:solidFill>
                  </a:rPr>
                  <a:t>carNo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4876800" y="3733800"/>
            <a:ext cx="1979490" cy="924634"/>
            <a:chOff x="4877372" y="2727278"/>
            <a:chExt cx="1979490" cy="924634"/>
          </a:xfrm>
        </p:grpSpPr>
        <p:sp>
          <p:nvSpPr>
            <p:cNvPr id="23" name="Rectangle 22"/>
            <p:cNvSpPr/>
            <p:nvPr/>
          </p:nvSpPr>
          <p:spPr>
            <a:xfrm>
              <a:off x="5214581" y="2727278"/>
              <a:ext cx="1642281" cy="92463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</a:rPr>
                <a:t>c3</a:t>
              </a:r>
            </a:p>
            <a:p>
              <a:pPr algn="ctr"/>
              <a:endParaRPr lang="en-US" sz="32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877372" y="3036624"/>
              <a:ext cx="1945372" cy="615288"/>
              <a:chOff x="5448300" y="4109112"/>
              <a:chExt cx="1945372" cy="615288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93572" y="4109112"/>
                <a:ext cx="800100" cy="533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448300" y="4191000"/>
                <a:ext cx="1447800" cy="533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>
                    <a:solidFill>
                      <a:schemeClr val="tx1"/>
                    </a:solidFill>
                  </a:rPr>
                  <a:t>carNo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6063017" y="3048000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72400" y="3048000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19800" y="4038600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75813" y="3046862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14482" y="3048000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11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37763" y="1295400"/>
            <a:ext cx="9536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00800" y="1295400"/>
            <a:ext cx="9536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2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37763" y="1295400"/>
            <a:ext cx="953637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43684" y="4034051"/>
            <a:ext cx="7239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12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4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/>
      <p:bldP spid="11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32" grpId="0"/>
      <p:bldP spid="32" grpId="1"/>
      <p:bldP spid="33" grpId="0"/>
      <p:bldP spid="33" grpId="1"/>
      <p:bldP spid="34" grpId="0"/>
      <p:bldP spid="35" grpId="0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9614</TotalTime>
  <Words>719</Words>
  <Application>Microsoft Office PowerPoint</Application>
  <PresentationFormat>On-screen Show (4:3)</PresentationFormat>
  <Paragraphs>240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myPresentation1</vt:lpstr>
      <vt:lpstr>CSC241: Object Oriented Programming</vt:lpstr>
      <vt:lpstr>Previous Lecture</vt:lpstr>
      <vt:lpstr>Today’s Lecture</vt:lpstr>
      <vt:lpstr>Object’s data member</vt:lpstr>
      <vt:lpstr>static Data Members</vt:lpstr>
      <vt:lpstr>Cont.</vt:lpstr>
      <vt:lpstr>Uses of static data member</vt:lpstr>
      <vt:lpstr>Example – Race class</vt:lpstr>
      <vt:lpstr>Cont.</vt:lpstr>
      <vt:lpstr>Static data member – access </vt:lpstr>
      <vt:lpstr>static member function</vt:lpstr>
      <vt:lpstr>Example – Employee class</vt:lpstr>
      <vt:lpstr>Cont</vt:lpstr>
      <vt:lpstr>Cont</vt:lpstr>
      <vt:lpstr>const char * as return type </vt:lpstr>
      <vt:lpstr>Information hiding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541</cp:revision>
  <dcterms:created xsi:type="dcterms:W3CDTF">2006-08-16T00:00:00Z</dcterms:created>
  <dcterms:modified xsi:type="dcterms:W3CDTF">2012-10-04T11:37:49Z</dcterms:modified>
</cp:coreProperties>
</file>