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445" r:id="rId2"/>
    <p:sldId id="837" r:id="rId3"/>
    <p:sldId id="876" r:id="rId4"/>
    <p:sldId id="892" r:id="rId5"/>
    <p:sldId id="893" r:id="rId6"/>
    <p:sldId id="898" r:id="rId7"/>
    <p:sldId id="899" r:id="rId8"/>
    <p:sldId id="900" r:id="rId9"/>
    <p:sldId id="909" r:id="rId10"/>
    <p:sldId id="910" r:id="rId11"/>
    <p:sldId id="911" r:id="rId12"/>
    <p:sldId id="912" r:id="rId13"/>
    <p:sldId id="913" r:id="rId14"/>
    <p:sldId id="914" r:id="rId15"/>
    <p:sldId id="915" r:id="rId16"/>
    <p:sldId id="916" r:id="rId17"/>
    <p:sldId id="917" r:id="rId18"/>
    <p:sldId id="922" r:id="rId19"/>
    <p:sldId id="919" r:id="rId20"/>
    <p:sldId id="920" r:id="rId21"/>
    <p:sldId id="921" r:id="rId22"/>
    <p:sldId id="923" r:id="rId23"/>
    <p:sldId id="924" r:id="rId24"/>
    <p:sldId id="925" r:id="rId25"/>
    <p:sldId id="926" r:id="rId26"/>
    <p:sldId id="927" r:id="rId27"/>
    <p:sldId id="928" r:id="rId28"/>
    <p:sldId id="92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5263" autoAdjust="0"/>
    <p:restoredTop sz="96980" autoAdjust="0"/>
  </p:normalViewPr>
  <p:slideViewPr>
    <p:cSldViewPr>
      <p:cViewPr>
        <p:scale>
          <a:sx n="40" d="100"/>
          <a:sy n="40" d="100"/>
        </p:scale>
        <p:origin x="-538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rogram/Proxy%20class/mainFIle.cp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rogram/Proxy%20class/mainFIle.cp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07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590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Proxy </a:t>
            </a:r>
            <a:r>
              <a:rPr lang="en-US" sz="3000" b="1" dirty="0"/>
              <a:t>class</a:t>
            </a:r>
            <a:r>
              <a:rPr lang="en-US" sz="3000" dirty="0"/>
              <a:t> </a:t>
            </a:r>
            <a:r>
              <a:rPr lang="en-US" sz="3000" dirty="0" smtClean="0"/>
              <a:t>allows to </a:t>
            </a:r>
            <a:r>
              <a:rPr lang="en-US" sz="3000" dirty="0"/>
              <a:t>hide </a:t>
            </a:r>
            <a:r>
              <a:rPr lang="en-US" sz="3000" dirty="0" smtClean="0"/>
              <a:t>the </a:t>
            </a:r>
            <a:r>
              <a:rPr lang="en-US" sz="3000" dirty="0"/>
              <a:t>private </a:t>
            </a:r>
            <a:r>
              <a:rPr lang="en-US" sz="3000" dirty="0" smtClean="0"/>
              <a:t>data and other functions </a:t>
            </a:r>
            <a:r>
              <a:rPr lang="en-US" sz="3000" dirty="0"/>
              <a:t>of a class from </a:t>
            </a:r>
            <a:r>
              <a:rPr lang="en-US" sz="3000" dirty="0" smtClean="0"/>
              <a:t>clients</a:t>
            </a:r>
          </a:p>
          <a:p>
            <a:r>
              <a:rPr lang="en-US" sz="3000" dirty="0" smtClean="0"/>
              <a:t>Providing client with proxy class enables it to use your class services with know implementation detail of your class</a:t>
            </a:r>
            <a:endParaRPr lang="en-US" sz="3000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4191000"/>
            <a:ext cx="2438400" cy="1828800"/>
            <a:chOff x="457200" y="3200400"/>
            <a:chExt cx="2438400" cy="1828800"/>
          </a:xfrm>
        </p:grpSpPr>
        <p:sp>
          <p:nvSpPr>
            <p:cNvPr id="4" name="Rectangle 3"/>
            <p:cNvSpPr/>
            <p:nvPr/>
          </p:nvSpPr>
          <p:spPr>
            <a:xfrm>
              <a:off x="609600" y="3200400"/>
              <a:ext cx="2133600" cy="1828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" y="3276600"/>
              <a:ext cx="2438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Implementation class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52800" y="4191000"/>
            <a:ext cx="2438400" cy="1828800"/>
            <a:chOff x="457200" y="3200400"/>
            <a:chExt cx="2438400" cy="1828800"/>
          </a:xfrm>
        </p:grpSpPr>
        <p:sp>
          <p:nvSpPr>
            <p:cNvPr id="10" name="Rectangle 9"/>
            <p:cNvSpPr/>
            <p:nvPr/>
          </p:nvSpPr>
          <p:spPr>
            <a:xfrm>
              <a:off x="609600" y="3200400"/>
              <a:ext cx="2133600" cy="1828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3276600"/>
              <a:ext cx="2438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Interface class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96000" y="4191000"/>
            <a:ext cx="2438400" cy="1828800"/>
            <a:chOff x="457200" y="3200400"/>
            <a:chExt cx="2438400" cy="1828800"/>
          </a:xfrm>
        </p:grpSpPr>
        <p:sp>
          <p:nvSpPr>
            <p:cNvPr id="13" name="Rectangle 12"/>
            <p:cNvSpPr/>
            <p:nvPr/>
          </p:nvSpPr>
          <p:spPr>
            <a:xfrm>
              <a:off x="609600" y="3200400"/>
              <a:ext cx="2133600" cy="1828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" y="3276600"/>
              <a:ext cx="2438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Client class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4800600" y="4876800"/>
            <a:ext cx="228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057400" y="5029200"/>
            <a:ext cx="228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2" action="ppaction://hlinkfile"/>
          </p:cNvPr>
          <p:cNvSpPr/>
          <p:nvPr/>
        </p:nvSpPr>
        <p:spPr>
          <a:xfrm>
            <a:off x="5943600" y="61722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25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library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5410200" cy="4267200"/>
          </a:xfrm>
          <a:prstGeom prst="rect">
            <a:avLst/>
          </a:prstGeom>
          <a:solidFill>
            <a:srgbClr val="FFC0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15772" y="1386385"/>
            <a:ext cx="2626056" cy="1905000"/>
            <a:chOff x="421944" y="3124200"/>
            <a:chExt cx="2626056" cy="1905000"/>
          </a:xfrm>
        </p:grpSpPr>
        <p:sp>
          <p:nvSpPr>
            <p:cNvPr id="8" name="Rectangle 7"/>
            <p:cNvSpPr/>
            <p:nvPr/>
          </p:nvSpPr>
          <p:spPr>
            <a:xfrm>
              <a:off x="609600" y="3200400"/>
              <a:ext cx="24384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Contains class definition of Implementation class</a:t>
              </a:r>
              <a:endParaRPr lang="en-US" sz="20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1944" y="3124200"/>
              <a:ext cx="2626056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Implementation.h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8144" y="3352800"/>
            <a:ext cx="2626056" cy="1905000"/>
            <a:chOff x="421944" y="3124200"/>
            <a:chExt cx="2626056" cy="1905000"/>
          </a:xfrm>
        </p:grpSpPr>
        <p:sp>
          <p:nvSpPr>
            <p:cNvPr id="11" name="Rectangle 10"/>
            <p:cNvSpPr/>
            <p:nvPr/>
          </p:nvSpPr>
          <p:spPr>
            <a:xfrm>
              <a:off x="609600" y="3200400"/>
              <a:ext cx="24384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Contains class definition of interface class</a:t>
              </a:r>
              <a:endParaRPr lang="en-US" sz="20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1944" y="3124200"/>
              <a:ext cx="2626056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interface.h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12744" y="3352800"/>
            <a:ext cx="2626056" cy="1905000"/>
            <a:chOff x="421944" y="3124200"/>
            <a:chExt cx="2626056" cy="1905000"/>
          </a:xfrm>
        </p:grpSpPr>
        <p:sp>
          <p:nvSpPr>
            <p:cNvPr id="14" name="Rectangle 13"/>
            <p:cNvSpPr/>
            <p:nvPr/>
          </p:nvSpPr>
          <p:spPr>
            <a:xfrm>
              <a:off x="609600" y="3200400"/>
              <a:ext cx="24384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Contains definition of member function of interface class</a:t>
              </a:r>
              <a:endParaRPr lang="en-US" sz="20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1944" y="3124200"/>
              <a:ext cx="2626056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interface.cpp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18829" y="2322394"/>
            <a:ext cx="2438400" cy="914400"/>
            <a:chOff x="457200" y="3200400"/>
            <a:chExt cx="2438400" cy="914400"/>
          </a:xfrm>
        </p:grpSpPr>
        <p:sp>
          <p:nvSpPr>
            <p:cNvPr id="17" name="Rectangle 16"/>
            <p:cNvSpPr/>
            <p:nvPr/>
          </p:nvSpPr>
          <p:spPr>
            <a:xfrm>
              <a:off x="609600" y="3200400"/>
              <a:ext cx="2133600" cy="914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" y="3276600"/>
              <a:ext cx="2438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Library.a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179593" y="3236794"/>
            <a:ext cx="2626056" cy="1905000"/>
            <a:chOff x="421944" y="3124200"/>
            <a:chExt cx="2626056" cy="1905000"/>
          </a:xfrm>
        </p:grpSpPr>
        <p:sp>
          <p:nvSpPr>
            <p:cNvPr id="20" name="Rectangle 19"/>
            <p:cNvSpPr/>
            <p:nvPr/>
          </p:nvSpPr>
          <p:spPr>
            <a:xfrm>
              <a:off x="609600" y="3200400"/>
              <a:ext cx="24384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Contains class definition of interface class</a:t>
              </a:r>
              <a:endParaRPr lang="en-US" sz="20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1944" y="3124200"/>
              <a:ext cx="2626056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interface.h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>
            <a:hlinkClick r:id="rId2" action="ppaction://hlinkfile"/>
          </p:cNvPr>
          <p:cNvSpPr/>
          <p:nvPr/>
        </p:nvSpPr>
        <p:spPr>
          <a:xfrm>
            <a:off x="5943600" y="61722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18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Services are </a:t>
            </a:r>
            <a:r>
              <a:rPr lang="en-US" dirty="0"/>
              <a:t>obtained from objects by sending </a:t>
            </a:r>
            <a:r>
              <a:rPr lang="en-US" dirty="0" smtClean="0"/>
              <a:t>messages i.e. function call</a:t>
            </a:r>
          </a:p>
          <a:p>
            <a:r>
              <a:rPr lang="en-US" dirty="0"/>
              <a:t>This function call </a:t>
            </a:r>
            <a:r>
              <a:rPr lang="en-US" dirty="0" smtClean="0"/>
              <a:t>is </a:t>
            </a:r>
            <a:r>
              <a:rPr lang="en-US" dirty="0"/>
              <a:t>cumbersome for certain kinds of classes </a:t>
            </a:r>
            <a:r>
              <a:rPr lang="en-US" dirty="0" smtClean="0"/>
              <a:t>e.g. mathematical classes</a:t>
            </a:r>
          </a:p>
          <a:p>
            <a:r>
              <a:rPr lang="en-US" dirty="0"/>
              <a:t>For example, statements like</a:t>
            </a:r>
          </a:p>
          <a:p>
            <a:pPr lvl="1"/>
            <a:r>
              <a:rPr lang="en-US" dirty="0"/>
              <a:t>d3.addobjects(d1, d2);</a:t>
            </a:r>
          </a:p>
          <a:p>
            <a:pPr>
              <a:buFont typeface="Arial" charset="0"/>
              <a:buNone/>
            </a:pPr>
            <a:r>
              <a:rPr lang="en-US" dirty="0"/>
              <a:t>	or </a:t>
            </a:r>
          </a:p>
          <a:p>
            <a:pPr lvl="1"/>
            <a:r>
              <a:rPr lang="en-US" dirty="0"/>
              <a:t>d3 = d1.addobjects(d2);</a:t>
            </a:r>
          </a:p>
          <a:p>
            <a:r>
              <a:rPr lang="en-US" dirty="0" smtClean="0"/>
              <a:t> </a:t>
            </a:r>
            <a:r>
              <a:rPr lang="en-US" dirty="0"/>
              <a:t>can be changed to the much more readable</a:t>
            </a:r>
          </a:p>
          <a:p>
            <a:pPr lvl="1"/>
            <a:r>
              <a:rPr lang="en-US" dirty="0"/>
              <a:t>d3 = d1 + d2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21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Operator overloading refers to giving the normal C++ operators, such as +, *, &lt;=, and </a:t>
            </a:r>
            <a:r>
              <a:rPr lang="en-US" dirty="0" smtClean="0"/>
              <a:t>etc., </a:t>
            </a:r>
            <a:r>
              <a:rPr lang="en-US" dirty="0"/>
              <a:t>additional meanings when they are applied to user-defined data </a:t>
            </a:r>
            <a:r>
              <a:rPr lang="en-US" dirty="0" smtClean="0"/>
              <a:t>types</a:t>
            </a:r>
          </a:p>
          <a:p>
            <a:r>
              <a:rPr lang="en-US" dirty="0"/>
              <a:t>Operator overloading gives you the opportunity to redefine the C++ language</a:t>
            </a:r>
          </a:p>
          <a:p>
            <a:pPr lvl="1"/>
            <a:r>
              <a:rPr lang="en-US" dirty="0"/>
              <a:t>By using classes to create new kinds of variables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operator </a:t>
            </a:r>
            <a:r>
              <a:rPr lang="en-US" dirty="0"/>
              <a:t>overloading to create new definitions for </a:t>
            </a:r>
            <a:r>
              <a:rPr lang="en-US" dirty="0" smtClean="0"/>
              <a:t>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479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c++</a:t>
            </a:r>
            <a:r>
              <a:rPr lang="en-US" dirty="0" smtClean="0"/>
              <a:t> overloaded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Addition </a:t>
            </a:r>
            <a:r>
              <a:rPr lang="en-US" dirty="0"/>
              <a:t>+</a:t>
            </a:r>
            <a:r>
              <a:rPr lang="en-US" dirty="0" smtClean="0"/>
              <a:t> and subtraction</a:t>
            </a:r>
            <a:r>
              <a:rPr lang="en-US" dirty="0"/>
              <a:t> –</a:t>
            </a:r>
            <a:r>
              <a:rPr lang="en-US" dirty="0" smtClean="0"/>
              <a:t> operator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+, – operators perform differently, depending on their context in integer arithmetic, floating-point arithmetic and pointer arithmetic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Stream insertion (&lt;&lt;) and extractor (&gt;&gt;) operator  (</a:t>
            </a:r>
            <a:r>
              <a:rPr lang="en-US" dirty="0" err="1" smtClean="0"/>
              <a:t>cout</a:t>
            </a:r>
            <a:r>
              <a:rPr lang="en-US" dirty="0" smtClean="0"/>
              <a:t>&lt;&lt; and </a:t>
            </a:r>
            <a:r>
              <a:rPr lang="en-US" dirty="0" err="1" smtClean="0"/>
              <a:t>cin</a:t>
            </a:r>
            <a:r>
              <a:rPr lang="en-US" dirty="0" smtClean="0"/>
              <a:t>&gt;&gt;)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&lt;&lt; is </a:t>
            </a:r>
            <a:r>
              <a:rPr lang="en-US" dirty="0"/>
              <a:t>used both as the stream insertion operator and as the bitwise left-shift operator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&gt;&gt; </a:t>
            </a:r>
            <a:r>
              <a:rPr lang="en-US" dirty="0" smtClean="0"/>
              <a:t>is </a:t>
            </a:r>
            <a:r>
              <a:rPr lang="en-US" dirty="0"/>
              <a:t>used both as the stream extraction operator and as the bitwise right-shift </a:t>
            </a:r>
            <a:r>
              <a:rPr lang="en-US" dirty="0" smtClean="0"/>
              <a:t>operator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&lt;&lt;, &gt;&gt; are overloaded </a:t>
            </a:r>
            <a:r>
              <a:rPr lang="en-US" dirty="0"/>
              <a:t>in the C++ Standard </a:t>
            </a:r>
            <a:r>
              <a:rPr lang="en-US" dirty="0" smtClean="0"/>
              <a:t>Library </a:t>
            </a:r>
            <a:r>
              <a:rPr lang="en-US" b="1" dirty="0" err="1" smtClean="0"/>
              <a:t>std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815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Fundamentals of Operator </a:t>
            </a:r>
            <a:r>
              <a:rPr lang="en-US" dirty="0"/>
              <a:t>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Jobs </a:t>
            </a:r>
            <a:r>
              <a:rPr lang="en-US" dirty="0"/>
              <a:t>performed by overloaded operators can also be performed by explicit function </a:t>
            </a:r>
            <a:r>
              <a:rPr lang="en-US" dirty="0" smtClean="0"/>
              <a:t>calls</a:t>
            </a:r>
          </a:p>
          <a:p>
            <a:r>
              <a:rPr lang="en-US" dirty="0"/>
              <a:t>Programmers can use operators with user-defined </a:t>
            </a:r>
            <a:r>
              <a:rPr lang="en-US" dirty="0" smtClean="0"/>
              <a:t>types</a:t>
            </a:r>
          </a:p>
          <a:p>
            <a:r>
              <a:rPr lang="en-US" dirty="0"/>
              <a:t>C++ does not allow new operators to be </a:t>
            </a:r>
            <a:r>
              <a:rPr lang="en-US" dirty="0" smtClean="0"/>
              <a:t>created</a:t>
            </a:r>
          </a:p>
          <a:p>
            <a:r>
              <a:rPr lang="en-US" dirty="0" smtClean="0"/>
              <a:t>It </a:t>
            </a:r>
            <a:r>
              <a:rPr lang="en-US" dirty="0"/>
              <a:t>does allow most existing operators to be overloaded so that, when these operators are used with </a:t>
            </a:r>
            <a:r>
              <a:rPr lang="en-US" dirty="0" smtClean="0"/>
              <a:t>objects</a:t>
            </a:r>
          </a:p>
          <a:p>
            <a:r>
              <a:rPr lang="en-US" dirty="0"/>
              <a:t>This is a powerful capability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72568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operator is overloaded by writing a non-static member function definition 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/>
              <a:t>name </a:t>
            </a:r>
            <a:r>
              <a:rPr lang="en-US" dirty="0" smtClean="0"/>
              <a:t>becomes </a:t>
            </a:r>
            <a:r>
              <a:rPr lang="en-US" dirty="0"/>
              <a:t>the keyword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operator</a:t>
            </a:r>
            <a:r>
              <a:rPr lang="en-US" dirty="0"/>
              <a:t> followed by the symbol for the operator being </a:t>
            </a:r>
            <a:r>
              <a:rPr lang="en-US" dirty="0" smtClean="0"/>
              <a:t>overloaded</a:t>
            </a:r>
          </a:p>
          <a:p>
            <a:pPr lvl="1"/>
            <a:r>
              <a:rPr lang="en-US" dirty="0" smtClean="0"/>
              <a:t>E.g.    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operator</a:t>
            </a:r>
            <a:r>
              <a:rPr lang="en-US" dirty="0" smtClean="0">
                <a:latin typeface="Arial Rounded MT Bold" pitchFamily="34" charset="0"/>
              </a:rPr>
              <a:t> + () { …. }</a:t>
            </a:r>
          </a:p>
          <a:p>
            <a:r>
              <a:rPr lang="en-US" dirty="0" smtClean="0"/>
              <a:t>Function </a:t>
            </a:r>
            <a:r>
              <a:rPr lang="en-US" dirty="0"/>
              <a:t>name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operator</a:t>
            </a:r>
            <a:r>
              <a:rPr lang="en-US" dirty="0"/>
              <a:t>+ would be used to overload the addition operator </a:t>
            </a:r>
            <a:r>
              <a:rPr lang="en-US" dirty="0" smtClean="0"/>
              <a:t>(+)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 (=) may be used with every class to perform </a:t>
            </a:r>
            <a:r>
              <a:rPr lang="en-US" dirty="0" smtClean="0"/>
              <a:t>member wise </a:t>
            </a:r>
            <a:r>
              <a:rPr lang="en-US" dirty="0"/>
              <a:t>assignment of the data </a:t>
            </a:r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d1 = d2;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770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 on Operator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Operators that can be overloaded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Operators that cannot be overloaded</a:t>
            </a:r>
          </a:p>
          <a:p>
            <a:endParaRPr lang="en-US" dirty="0"/>
          </a:p>
          <a:p>
            <a:r>
              <a:rPr lang="en-US" dirty="0"/>
              <a:t>Attempting to overload a </a:t>
            </a:r>
            <a:r>
              <a:rPr lang="en-US" dirty="0" smtClean="0"/>
              <a:t>non </a:t>
            </a:r>
            <a:r>
              <a:rPr lang="en-US" dirty="0" err="1" smtClean="0"/>
              <a:t>overloadable</a:t>
            </a:r>
            <a:r>
              <a:rPr lang="en-US" dirty="0" smtClean="0"/>
              <a:t> </a:t>
            </a:r>
            <a:r>
              <a:rPr lang="en-US" dirty="0"/>
              <a:t>operator is a syntax error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81168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29351"/>
            <a:ext cx="574430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193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Precedence, Associativity </a:t>
            </a:r>
            <a:r>
              <a:rPr lang="en-US" sz="3600" dirty="0" smtClean="0"/>
              <a:t>and No. of Operands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Precedence means which operator to solve first (+, -, *, /, = )</a:t>
            </a:r>
          </a:p>
          <a:p>
            <a:r>
              <a:rPr lang="en-US" dirty="0" smtClean="0"/>
              <a:t>The </a:t>
            </a:r>
            <a:r>
              <a:rPr lang="en-US" dirty="0"/>
              <a:t>precedence of an operator cannot be changed by </a:t>
            </a:r>
            <a:r>
              <a:rPr lang="en-US" dirty="0" smtClean="0"/>
              <a:t>overloading</a:t>
            </a:r>
          </a:p>
          <a:p>
            <a:r>
              <a:rPr lang="en-US" dirty="0" smtClean="0"/>
              <a:t>The </a:t>
            </a:r>
            <a:r>
              <a:rPr lang="en-US" dirty="0"/>
              <a:t>associativity of an operator </a:t>
            </a:r>
            <a:r>
              <a:rPr lang="en-US" dirty="0" smtClean="0"/>
              <a:t>cannot </a:t>
            </a:r>
            <a:r>
              <a:rPr lang="en-US" dirty="0"/>
              <a:t>be changed by </a:t>
            </a:r>
            <a:r>
              <a:rPr lang="en-US" dirty="0" smtClean="0"/>
              <a:t>overloading</a:t>
            </a:r>
          </a:p>
          <a:p>
            <a:r>
              <a:rPr lang="en-US" dirty="0"/>
              <a:t>Overloaded unary </a:t>
            </a:r>
            <a:r>
              <a:rPr lang="en-US" dirty="0" smtClean="0"/>
              <a:t>operators (++, --) </a:t>
            </a:r>
            <a:r>
              <a:rPr lang="en-US" dirty="0"/>
              <a:t>remain unary </a:t>
            </a:r>
            <a:r>
              <a:rPr lang="en-US" dirty="0" smtClean="0"/>
              <a:t>operators</a:t>
            </a:r>
          </a:p>
          <a:p>
            <a:r>
              <a:rPr lang="en-US" dirty="0"/>
              <a:t>overloaded binary operators remain binary operators</a:t>
            </a:r>
          </a:p>
        </p:txBody>
      </p:sp>
    </p:spTree>
    <p:extLst>
      <p:ext uri="{BB962C8B-B14F-4D97-AF65-F5344CB8AC3E}">
        <p14:creationId xmlns:p14="http://schemas.microsoft.com/office/powerpoint/2010/main" xmlns="" val="259423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New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 possible to create new </a:t>
            </a:r>
            <a:r>
              <a:rPr lang="en-US" dirty="0" smtClean="0"/>
              <a:t>operators</a:t>
            </a:r>
          </a:p>
          <a:p>
            <a:r>
              <a:rPr lang="en-US" dirty="0"/>
              <a:t>only existing operators can be </a:t>
            </a:r>
            <a:r>
              <a:rPr lang="en-US" dirty="0" smtClean="0"/>
              <a:t>overloaded</a:t>
            </a:r>
          </a:p>
          <a:p>
            <a:pPr lvl="1"/>
            <a:r>
              <a:rPr lang="en-US" dirty="0" smtClean="0"/>
              <a:t>E.g. ** can be used for exponential in some programming languages </a:t>
            </a:r>
          </a:p>
          <a:p>
            <a:pPr lvl="1"/>
            <a:r>
              <a:rPr lang="en-US" dirty="0" smtClean="0"/>
              <a:t>** is not in the list od existing operator so it cannot be overloaded</a:t>
            </a:r>
          </a:p>
          <a:p>
            <a:r>
              <a:rPr lang="en-US" dirty="0" smtClean="0"/>
              <a:t>Attempting </a:t>
            </a:r>
            <a:r>
              <a:rPr lang="en-US" dirty="0"/>
              <a:t>to create new operators via operator overloading is a syntax error</a:t>
            </a:r>
          </a:p>
        </p:txBody>
      </p:sp>
    </p:spTree>
    <p:extLst>
      <p:ext uri="{BB962C8B-B14F-4D97-AF65-F5344CB8AC3E}">
        <p14:creationId xmlns:p14="http://schemas.microsoft.com/office/powerpoint/2010/main" xmlns="" val="337573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static</a:t>
            </a:r>
            <a:r>
              <a:rPr lang="en-US" dirty="0"/>
              <a:t> class </a:t>
            </a:r>
            <a:r>
              <a:rPr lang="en-US" dirty="0" smtClean="0"/>
              <a:t>member</a:t>
            </a:r>
          </a:p>
          <a:p>
            <a:pPr lvl="1"/>
            <a:r>
              <a:rPr lang="en-US" dirty="0" smtClean="0"/>
              <a:t>Data member</a:t>
            </a:r>
          </a:p>
          <a:p>
            <a:pPr lvl="1"/>
            <a:r>
              <a:rPr lang="en-US" dirty="0" smtClean="0"/>
              <a:t>Member function</a:t>
            </a:r>
            <a:endParaRPr lang="en-US" dirty="0"/>
          </a:p>
          <a:p>
            <a:r>
              <a:rPr lang="en-US" dirty="0"/>
              <a:t>Information hiding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38200" y="4114800"/>
            <a:ext cx="2438400" cy="1295400"/>
            <a:chOff x="990600" y="3657600"/>
            <a:chExt cx="2438400" cy="1295400"/>
          </a:xfrm>
        </p:grpSpPr>
        <p:sp>
          <p:nvSpPr>
            <p:cNvPr id="4" name="Rectangle 3"/>
            <p:cNvSpPr/>
            <p:nvPr/>
          </p:nvSpPr>
          <p:spPr>
            <a:xfrm>
              <a:off x="990600" y="3657600"/>
              <a:ext cx="2438400" cy="1295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143000" y="3810000"/>
              <a:ext cx="2133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err="1" smtClean="0">
                  <a:solidFill>
                    <a:srgbClr val="FF0000"/>
                  </a:solidFill>
                </a:rPr>
                <a:t>Distance.h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4343400"/>
              <a:ext cx="2133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Distance.cpp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Right Arrow 6"/>
          <p:cNvSpPr/>
          <p:nvPr/>
        </p:nvSpPr>
        <p:spPr>
          <a:xfrm rot="5400000">
            <a:off x="1652517" y="5488676"/>
            <a:ext cx="657367" cy="609600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023012" y="6199496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Distance.a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4724400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Distance.a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41910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Distance.h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57912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main.cpp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3581400"/>
            <a:ext cx="2438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Developer side</a:t>
            </a:r>
            <a:endParaRPr lang="en-US" sz="28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3581400"/>
            <a:ext cx="2438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Client side</a:t>
            </a:r>
            <a:endParaRPr lang="en-US" sz="28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873009" y="4374126"/>
            <a:ext cx="1307924" cy="1412525"/>
            <a:chOff x="5873009" y="4374126"/>
            <a:chExt cx="1307924" cy="1412525"/>
          </a:xfrm>
        </p:grpSpPr>
        <p:sp>
          <p:nvSpPr>
            <p:cNvPr id="16" name="Freeform 15"/>
            <p:cNvSpPr/>
            <p:nvPr/>
          </p:nvSpPr>
          <p:spPr>
            <a:xfrm>
              <a:off x="5873009" y="4967785"/>
              <a:ext cx="1007758" cy="818866"/>
            </a:xfrm>
            <a:custGeom>
              <a:avLst/>
              <a:gdLst>
                <a:gd name="connsiteX0" fmla="*/ 773451 w 1007758"/>
                <a:gd name="connsiteY0" fmla="*/ 0 h 818866"/>
                <a:gd name="connsiteX1" fmla="*/ 1005463 w 1007758"/>
                <a:gd name="connsiteY1" fmla="*/ 177421 h 818866"/>
                <a:gd name="connsiteX2" fmla="*/ 841690 w 1007758"/>
                <a:gd name="connsiteY2" fmla="*/ 368490 h 818866"/>
                <a:gd name="connsiteX3" fmla="*/ 118358 w 1007758"/>
                <a:gd name="connsiteY3" fmla="*/ 477672 h 818866"/>
                <a:gd name="connsiteX4" fmla="*/ 9176 w 1007758"/>
                <a:gd name="connsiteY4" fmla="*/ 818866 h 81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758" h="818866">
                  <a:moveTo>
                    <a:pt x="773451" y="0"/>
                  </a:moveTo>
                  <a:cubicBezTo>
                    <a:pt x="883770" y="58003"/>
                    <a:pt x="994090" y="116006"/>
                    <a:pt x="1005463" y="177421"/>
                  </a:cubicBezTo>
                  <a:cubicBezTo>
                    <a:pt x="1016836" y="238836"/>
                    <a:pt x="989541" y="318448"/>
                    <a:pt x="841690" y="368490"/>
                  </a:cubicBezTo>
                  <a:cubicBezTo>
                    <a:pt x="693839" y="418532"/>
                    <a:pt x="257110" y="402609"/>
                    <a:pt x="118358" y="477672"/>
                  </a:cubicBezTo>
                  <a:cubicBezTo>
                    <a:pt x="-20394" y="552735"/>
                    <a:pt x="-5609" y="685800"/>
                    <a:pt x="9176" y="818866"/>
                  </a:cubicBezTo>
                </a:path>
              </a:pathLst>
            </a:cu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851176" y="4374126"/>
              <a:ext cx="329757" cy="873457"/>
            </a:xfrm>
            <a:custGeom>
              <a:avLst/>
              <a:gdLst>
                <a:gd name="connsiteX0" fmla="*/ 13648 w 329757"/>
                <a:gd name="connsiteY0" fmla="*/ 0 h 873457"/>
                <a:gd name="connsiteX1" fmla="*/ 300251 w 329757"/>
                <a:gd name="connsiteY1" fmla="*/ 218364 h 873457"/>
                <a:gd name="connsiteX2" fmla="*/ 286603 w 329757"/>
                <a:gd name="connsiteY2" fmla="*/ 545911 h 873457"/>
                <a:gd name="connsiteX3" fmla="*/ 0 w 329757"/>
                <a:gd name="connsiteY3" fmla="*/ 873457 h 87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9757" h="873457">
                  <a:moveTo>
                    <a:pt x="13648" y="0"/>
                  </a:moveTo>
                  <a:cubicBezTo>
                    <a:pt x="134203" y="63689"/>
                    <a:pt x="254759" y="127379"/>
                    <a:pt x="300251" y="218364"/>
                  </a:cubicBezTo>
                  <a:cubicBezTo>
                    <a:pt x="345744" y="309349"/>
                    <a:pt x="336645" y="436729"/>
                    <a:pt x="286603" y="545911"/>
                  </a:cubicBezTo>
                  <a:cubicBezTo>
                    <a:pt x="236561" y="655093"/>
                    <a:pt x="118280" y="764275"/>
                    <a:pt x="0" y="873457"/>
                  </a:cubicBezTo>
                </a:path>
              </a:pathLst>
            </a:cu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0547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for Fundamental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meaning of how an operator works on </a:t>
            </a:r>
            <a:r>
              <a:rPr lang="en-US" dirty="0" smtClean="0"/>
              <a:t>fundamental </a:t>
            </a:r>
            <a:r>
              <a:rPr lang="en-US" dirty="0"/>
              <a:t>types cannot be changed by operator </a:t>
            </a:r>
            <a:r>
              <a:rPr lang="en-US" dirty="0" smtClean="0"/>
              <a:t>overloading</a:t>
            </a:r>
          </a:p>
          <a:p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programmer cannot change </a:t>
            </a:r>
            <a:r>
              <a:rPr lang="en-US" dirty="0"/>
              <a:t>the meaning of how + adds two </a:t>
            </a:r>
            <a:r>
              <a:rPr lang="en-US" dirty="0" smtClean="0"/>
              <a:t>integers</a:t>
            </a:r>
          </a:p>
          <a:p>
            <a:r>
              <a:rPr lang="en-US" dirty="0"/>
              <a:t>Operator overloading works only with </a:t>
            </a:r>
            <a:endParaRPr lang="en-US" dirty="0" smtClean="0"/>
          </a:p>
          <a:p>
            <a:pPr lvl="1"/>
            <a:r>
              <a:rPr lang="en-US" dirty="0" smtClean="0"/>
              <a:t>objects </a:t>
            </a:r>
            <a:r>
              <a:rPr lang="en-US" dirty="0"/>
              <a:t>of user-defined types or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mixture of an object of a user-defined type and an object of a fundamental type</a:t>
            </a:r>
          </a:p>
        </p:txBody>
      </p:sp>
    </p:spTree>
    <p:extLst>
      <p:ext uri="{BB962C8B-B14F-4D97-AF65-F5344CB8AC3E}">
        <p14:creationId xmlns:p14="http://schemas.microsoft.com/office/powerpoint/2010/main" xmlns="" val="88208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c1++; or c1</a:t>
            </a:r>
            <a:r>
              <a:rPr lang="en-US" sz="3600" dirty="0" smtClean="0"/>
              <a:t>--;</a:t>
            </a:r>
            <a:endParaRPr lang="en-US" dirty="0" smtClean="0"/>
          </a:p>
          <a:p>
            <a:pPr lvl="1"/>
            <a:r>
              <a:rPr lang="en-US" dirty="0" smtClean="0"/>
              <a:t>Overloading ++ and </a:t>
            </a:r>
            <a:r>
              <a:rPr lang="en-US" sz="3200" dirty="0" smtClean="0"/>
              <a:t>--</a:t>
            </a:r>
            <a:r>
              <a:rPr lang="en-US" dirty="0" smtClean="0"/>
              <a:t> unary operator</a:t>
            </a:r>
          </a:p>
          <a:p>
            <a:r>
              <a:rPr lang="en-US" dirty="0" smtClean="0"/>
              <a:t>dist3 = dist1 + dist2;</a:t>
            </a:r>
          </a:p>
          <a:p>
            <a:pPr lvl="1"/>
            <a:r>
              <a:rPr lang="en-US" dirty="0" smtClean="0"/>
              <a:t>Overloading assignment and addition binary operator</a:t>
            </a:r>
          </a:p>
          <a:p>
            <a:pPr lvl="1"/>
            <a:r>
              <a:rPr lang="en-US" dirty="0" smtClean="0"/>
              <a:t>It does not mean that += is also overloaded for Distance objects</a:t>
            </a:r>
          </a:p>
          <a:p>
            <a:r>
              <a:rPr lang="en-US" dirty="0" smtClean="0"/>
              <a:t>dist1+= dist2; or dist1</a:t>
            </a:r>
            <a:r>
              <a:rPr lang="en-US" sz="3600" dirty="0"/>
              <a:t>-</a:t>
            </a:r>
            <a:r>
              <a:rPr lang="en-US" dirty="0" smtClean="0"/>
              <a:t>=dist2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372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Overloading Unary Operators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sz="2800" dirty="0" smtClean="0"/>
              <a:t>Examples of unary operators are the increment and decrement operators ++ and --, and the unary minus, as in -33</a:t>
            </a:r>
          </a:p>
          <a:p>
            <a:r>
              <a:rPr lang="en-US" sz="2800" dirty="0" smtClean="0"/>
              <a:t>Counter class example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keep track of a count. </a:t>
            </a:r>
          </a:p>
          <a:p>
            <a:pPr lvl="1"/>
            <a:r>
              <a:rPr lang="en-US" dirty="0" smtClean="0"/>
              <a:t>Objects of that class were increment the count value by calling a member function: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			c1.inc_count();</a:t>
            </a:r>
          </a:p>
          <a:p>
            <a:r>
              <a:rPr lang="en-US" sz="2800" dirty="0" smtClean="0"/>
              <a:t>But it would be more readable if we could have used the increment operator ++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		++c1;</a:t>
            </a:r>
          </a:p>
        </p:txBody>
      </p:sp>
    </p:spTree>
    <p:extLst>
      <p:ext uri="{BB962C8B-B14F-4D97-AF65-F5344CB8AC3E}">
        <p14:creationId xmlns:p14="http://schemas.microsoft.com/office/powerpoint/2010/main" xmlns="" val="7278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477000" y="76200"/>
            <a:ext cx="2514600" cy="792163"/>
          </a:xfrm>
        </p:spPr>
        <p:txBody>
          <a:bodyPr/>
          <a:lstStyle/>
          <a:p>
            <a:r>
              <a:rPr lang="en-US" sz="4000" smtClean="0"/>
              <a:t>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802312" cy="41549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/>
              <a:t>class </a:t>
            </a:r>
            <a:r>
              <a:rPr lang="en-US" sz="2200" b="1" dirty="0" smtClean="0"/>
              <a:t>Counter{</a:t>
            </a:r>
            <a:endParaRPr lang="en-US" sz="2200" b="1" dirty="0"/>
          </a:p>
          <a:p>
            <a:pPr marL="230188" lvl="1">
              <a:defRPr/>
            </a:pPr>
            <a:r>
              <a:rPr lang="en-US" sz="2200" b="1" dirty="0"/>
              <a:t>private:</a:t>
            </a:r>
          </a:p>
          <a:p>
            <a:pPr marL="687388" lvl="2">
              <a:defRPr/>
            </a:pPr>
            <a:r>
              <a:rPr lang="en-US" sz="2200" b="1" dirty="0"/>
              <a:t>unsigned </a:t>
            </a:r>
            <a:r>
              <a:rPr lang="en-US" sz="2200" b="1" dirty="0" err="1"/>
              <a:t>int</a:t>
            </a:r>
            <a:r>
              <a:rPr lang="en-US" sz="2200" b="1" dirty="0"/>
              <a:t> count;   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//count</a:t>
            </a:r>
          </a:p>
          <a:p>
            <a:pPr marL="230188" lvl="1">
              <a:defRPr/>
            </a:pPr>
            <a:r>
              <a:rPr lang="en-US" sz="2200" b="1" dirty="0"/>
              <a:t>public:</a:t>
            </a:r>
          </a:p>
          <a:p>
            <a:pPr marL="230188" lvl="1">
              <a:defRPr/>
            </a:pPr>
            <a:r>
              <a:rPr lang="en-US" sz="2200" b="1" dirty="0" smtClean="0"/>
              <a:t>  Counter</a:t>
            </a:r>
            <a:r>
              <a:rPr lang="en-US" sz="2200" b="1" dirty="0"/>
              <a:t>() : count(0)        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//constructor</a:t>
            </a:r>
          </a:p>
          <a:p>
            <a:pPr marL="230188" lvl="1">
              <a:defRPr/>
            </a:pPr>
            <a:r>
              <a:rPr lang="en-US" sz="2200" b="1" dirty="0" smtClean="0"/>
              <a:t>  {  </a:t>
            </a:r>
            <a:r>
              <a:rPr lang="en-US" sz="2200" b="1" dirty="0"/>
              <a:t>}</a:t>
            </a:r>
          </a:p>
          <a:p>
            <a:pPr marL="230188" lvl="1">
              <a:defRPr/>
            </a:pPr>
            <a:r>
              <a:rPr lang="en-US" sz="2200" b="1" dirty="0" smtClean="0"/>
              <a:t>  unsigned </a:t>
            </a:r>
            <a:r>
              <a:rPr lang="en-US" sz="2200" b="1" dirty="0" err="1"/>
              <a:t>int</a:t>
            </a:r>
            <a:r>
              <a:rPr lang="en-US" sz="2200" b="1" dirty="0"/>
              <a:t> </a:t>
            </a:r>
            <a:r>
              <a:rPr lang="en-US" sz="2200" b="1" dirty="0" err="1"/>
              <a:t>get_count</a:t>
            </a:r>
            <a:r>
              <a:rPr lang="en-US" sz="2200" b="1" dirty="0"/>
              <a:t>() 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//return count</a:t>
            </a:r>
          </a:p>
          <a:p>
            <a:pPr marL="230188" lvl="1">
              <a:defRPr/>
            </a:pPr>
            <a:r>
              <a:rPr lang="en-US" sz="2200" b="1" dirty="0" smtClean="0"/>
              <a:t>  { </a:t>
            </a:r>
            <a:r>
              <a:rPr lang="en-US" sz="2200" b="1" dirty="0"/>
              <a:t>return count; }</a:t>
            </a:r>
          </a:p>
          <a:p>
            <a:pPr marL="230188" lvl="1">
              <a:defRPr/>
            </a:pPr>
            <a:r>
              <a:rPr lang="en-US" sz="2200" b="1" dirty="0" smtClean="0"/>
              <a:t>  void </a:t>
            </a:r>
            <a:r>
              <a:rPr lang="en-US" sz="2200" b="1" dirty="0"/>
              <a:t>operator ++ </a:t>
            </a:r>
            <a:r>
              <a:rPr lang="en-US" sz="2200" b="1" dirty="0" smtClean="0"/>
              <a:t>(){   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increment (prefix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sz="2200" b="1" dirty="0"/>
          </a:p>
          <a:p>
            <a:pPr marL="230188" lvl="1">
              <a:defRPr/>
            </a:pPr>
            <a:r>
              <a:rPr lang="en-US" sz="2200" b="1" dirty="0"/>
              <a:t>     ++count;</a:t>
            </a:r>
          </a:p>
          <a:p>
            <a:pPr marL="230188" lvl="1">
              <a:defRPr/>
            </a:pPr>
            <a:r>
              <a:rPr lang="en-US" sz="2200" b="1" dirty="0" smtClean="0"/>
              <a:t>  }</a:t>
            </a:r>
            <a:endParaRPr lang="en-US" sz="2200" b="1" dirty="0"/>
          </a:p>
          <a:p>
            <a:pPr>
              <a:defRPr/>
            </a:pPr>
            <a:r>
              <a:rPr lang="en-US" sz="2200" b="1" dirty="0" smtClean="0"/>
              <a:t>};</a:t>
            </a:r>
            <a:endParaRPr lang="en-US" sz="2200" b="1" dirty="0"/>
          </a:p>
        </p:txBody>
      </p:sp>
      <p:sp>
        <p:nvSpPr>
          <p:cNvPr id="5" name="Rectangle 4"/>
          <p:cNvSpPr/>
          <p:nvPr/>
        </p:nvSpPr>
        <p:spPr>
          <a:xfrm>
            <a:off x="6117021" y="1490008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Program </a:t>
            </a:r>
            <a:r>
              <a:rPr lang="en-US" sz="2400" b="1" dirty="0" smtClean="0"/>
              <a:t>Output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0" y="4133850"/>
            <a:ext cx="5786390" cy="280076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/>
              <a:t>main(){</a:t>
            </a:r>
            <a:endParaRPr lang="en-US" sz="2200" b="1" dirty="0"/>
          </a:p>
          <a:p>
            <a:pPr marL="230188" lvl="1">
              <a:defRPr/>
            </a:pPr>
            <a:r>
              <a:rPr lang="en-US" sz="2200" b="1" dirty="0"/>
              <a:t>Counter c1, c2; </a:t>
            </a:r>
            <a:endParaRPr lang="en-US" sz="2200" b="1" dirty="0" smtClean="0"/>
          </a:p>
          <a:p>
            <a:pPr marL="230188" lvl="1">
              <a:defRPr/>
            </a:pPr>
            <a:r>
              <a:rPr lang="en-US" sz="2200" b="1" dirty="0" err="1" smtClean="0"/>
              <a:t>cout</a:t>
            </a:r>
            <a:r>
              <a:rPr lang="en-US" sz="2200" b="1" dirty="0" smtClean="0"/>
              <a:t> </a:t>
            </a:r>
            <a:r>
              <a:rPr lang="en-US" sz="2200" b="1" dirty="0"/>
              <a:t>&lt;&lt; “\nc1=” &lt;&lt; c1.get_count(); </a:t>
            </a:r>
            <a:endParaRPr lang="en-US" sz="2200" b="1" dirty="0" smtClean="0"/>
          </a:p>
          <a:p>
            <a:pPr marL="230188" lvl="1">
              <a:defRPr/>
            </a:pPr>
            <a:r>
              <a:rPr lang="en-US" sz="2200" b="1" dirty="0" err="1" smtClean="0"/>
              <a:t>cout</a:t>
            </a:r>
            <a:r>
              <a:rPr lang="en-US" sz="2200" b="1" dirty="0" smtClean="0"/>
              <a:t> </a:t>
            </a:r>
            <a:r>
              <a:rPr lang="en-US" sz="2200" b="1" dirty="0"/>
              <a:t>&lt;&lt; “\nc2=” &lt;&lt; c2.get_count();</a:t>
            </a:r>
          </a:p>
          <a:p>
            <a:pPr marL="230188" lvl="1">
              <a:defRPr/>
            </a:pPr>
            <a:r>
              <a:rPr lang="en-US" sz="2200" b="1" dirty="0"/>
              <a:t>++c1; +</a:t>
            </a:r>
            <a:r>
              <a:rPr lang="en-US" sz="2200" b="1" dirty="0" smtClean="0"/>
              <a:t>+</a:t>
            </a:r>
            <a:r>
              <a:rPr lang="en-US" sz="2200" b="1" dirty="0"/>
              <a:t>c2; </a:t>
            </a:r>
            <a:r>
              <a:rPr lang="en-US" sz="2200" b="1" dirty="0" smtClean="0"/>
              <a:t>++</a:t>
            </a:r>
            <a:r>
              <a:rPr lang="en-US" sz="2200" b="1" dirty="0"/>
              <a:t>c2; 	</a:t>
            </a:r>
            <a:endParaRPr lang="en-US" sz="2200" b="1" dirty="0" smtClean="0"/>
          </a:p>
          <a:p>
            <a:pPr marL="230188" lvl="1">
              <a:defRPr/>
            </a:pPr>
            <a:r>
              <a:rPr lang="en-US" sz="2200" b="1" dirty="0" err="1" smtClean="0"/>
              <a:t>cout</a:t>
            </a:r>
            <a:r>
              <a:rPr lang="en-US" sz="2200" b="1" dirty="0" smtClean="0"/>
              <a:t> </a:t>
            </a:r>
            <a:r>
              <a:rPr lang="en-US" sz="2200" b="1" dirty="0"/>
              <a:t>&lt;&lt; “\nc1=” &lt;&lt; c1.get_count(); 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 lvl="1" indent="-6350">
              <a:tabLst>
                <a:tab pos="914400" algn="l"/>
              </a:tabLst>
              <a:defRPr/>
            </a:pPr>
            <a:r>
              <a:rPr lang="en-US" sz="2200" b="1" dirty="0" err="1"/>
              <a:t>cout</a:t>
            </a:r>
            <a:r>
              <a:rPr lang="en-US" sz="2200" b="1" dirty="0"/>
              <a:t> &lt;&lt; “\nc2=” &lt;&lt; c2.get_count() &lt;&lt; </a:t>
            </a:r>
            <a:r>
              <a:rPr lang="en-US" sz="2200" b="1" dirty="0" err="1"/>
              <a:t>endl</a:t>
            </a:r>
            <a:r>
              <a:rPr lang="en-US" sz="2200" b="1" dirty="0"/>
              <a:t>;</a:t>
            </a:r>
          </a:p>
          <a:p>
            <a:pPr>
              <a:defRPr/>
            </a:pPr>
            <a:r>
              <a:rPr lang="en-US" sz="2200" b="1" dirty="0" smtClean="0"/>
              <a:t>}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1766" y="2006888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c1=0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096000" y="2527736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c2=0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6096000" y="3581400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c2=2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096000" y="3048000"/>
            <a:ext cx="27432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c1=1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11062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The operator Keyword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The keyword </a:t>
            </a:r>
            <a:r>
              <a:rPr lang="en-US" b="1" dirty="0" smtClean="0"/>
              <a:t>operator</a:t>
            </a:r>
            <a:r>
              <a:rPr lang="en-US" dirty="0" smtClean="0"/>
              <a:t> is used to overload the ++ operator</a:t>
            </a:r>
          </a:p>
          <a:p>
            <a:pPr lvl="1">
              <a:buFont typeface="Arial" charset="0"/>
              <a:buNone/>
            </a:pPr>
            <a:r>
              <a:rPr lang="en-US" dirty="0" smtClean="0"/>
              <a:t>				void operator ++ ()</a:t>
            </a:r>
          </a:p>
          <a:p>
            <a:r>
              <a:rPr lang="en-US" dirty="0" smtClean="0"/>
              <a:t>The return type (</a:t>
            </a:r>
            <a:r>
              <a:rPr lang="en-US" b="1" dirty="0" smtClean="0"/>
              <a:t>void</a:t>
            </a:r>
            <a:r>
              <a:rPr lang="en-US" dirty="0" smtClean="0"/>
              <a:t> in this case) comes first, followed by the keyword </a:t>
            </a:r>
            <a:r>
              <a:rPr lang="en-US" b="1" dirty="0" smtClean="0"/>
              <a:t>operator</a:t>
            </a:r>
            <a:r>
              <a:rPr lang="en-US" dirty="0" smtClean="0"/>
              <a:t>, followed by the operator itself (</a:t>
            </a:r>
            <a:r>
              <a:rPr lang="en-US" b="1" dirty="0" smtClean="0"/>
              <a:t>++</a:t>
            </a:r>
            <a:r>
              <a:rPr lang="en-US" dirty="0" smtClean="0"/>
              <a:t>), and finally the argument list enclosed in parentheses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declarator</a:t>
            </a:r>
            <a:r>
              <a:rPr lang="en-US" dirty="0" smtClean="0"/>
              <a:t> syntax tells the compiler to call this member function whenever the ++ operator is encountered</a:t>
            </a:r>
          </a:p>
        </p:txBody>
      </p:sp>
    </p:spTree>
    <p:extLst>
      <p:ext uri="{BB962C8B-B14F-4D97-AF65-F5344CB8AC3E}">
        <p14:creationId xmlns:p14="http://schemas.microsoft.com/office/powerpoint/2010/main" xmlns="" val="363345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r"/>
            <a:r>
              <a:rPr lang="en-US" smtClean="0"/>
              <a:t>Cont.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compiler can distinguish between overloaded functions in the following ways</a:t>
            </a:r>
          </a:p>
          <a:p>
            <a:pPr lvl="1"/>
            <a:r>
              <a:rPr lang="en-US" dirty="0" smtClean="0"/>
              <a:t>data types of arguments and </a:t>
            </a:r>
          </a:p>
          <a:p>
            <a:pPr lvl="1"/>
            <a:r>
              <a:rPr lang="en-US" dirty="0" smtClean="0"/>
              <a:t>the number of their arguments</a:t>
            </a:r>
          </a:p>
          <a:p>
            <a:r>
              <a:rPr lang="en-US" dirty="0" smtClean="0"/>
              <a:t>The only way a compiler can distinguish between overloaded operators is by looking at the data type of their operands.</a:t>
            </a:r>
          </a:p>
          <a:p>
            <a:pPr lvl="1"/>
            <a:r>
              <a:rPr lang="en-US" dirty="0" smtClean="0"/>
              <a:t>If the operand is a basic type such as an </a:t>
            </a:r>
            <a:r>
              <a:rPr lang="en-US" dirty="0" err="1" smtClean="0"/>
              <a:t>int</a:t>
            </a:r>
            <a:r>
              <a:rPr lang="en-US" dirty="0" smtClean="0"/>
              <a:t> then the compiler will use its built-in routine to increment an </a:t>
            </a:r>
            <a:r>
              <a:rPr lang="en-US" dirty="0" err="1" smtClean="0"/>
              <a:t>int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138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r>
              <a:rPr lang="en-US" smtClean="0"/>
              <a:t>Operator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38713"/>
          </a:xfrm>
        </p:spPr>
        <p:txBody>
          <a:bodyPr/>
          <a:lstStyle/>
          <a:p>
            <a:r>
              <a:rPr lang="en-US" dirty="0" smtClean="0"/>
              <a:t>the ++ operator is applied to a specific object, as in the expression ++c1</a:t>
            </a:r>
          </a:p>
          <a:p>
            <a:r>
              <a:rPr lang="en-US" dirty="0" smtClean="0"/>
              <a:t>What does this operator increment? </a:t>
            </a:r>
          </a:p>
          <a:p>
            <a:r>
              <a:rPr lang="en-US" dirty="0" smtClean="0"/>
              <a:t>It increments the count data in the object of which it is a member</a:t>
            </a:r>
          </a:p>
          <a:p>
            <a:r>
              <a:rPr lang="en-US" dirty="0" smtClean="0"/>
              <a:t>Since member functions can always access the particular object for which they’ve been invoked, this operator requires no arguments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86608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mtClean="0"/>
              <a:t>Operator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sz="2800" dirty="0" smtClean="0"/>
              <a:t>The operator++() function has a defect. You will discover it if you use a statement like this in main():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		c1 = ++c2;</a:t>
            </a:r>
          </a:p>
          <a:p>
            <a:r>
              <a:rPr lang="en-US" sz="2800" dirty="0" smtClean="0"/>
              <a:t>The compiler will complain. Why</a:t>
            </a:r>
          </a:p>
          <a:p>
            <a:r>
              <a:rPr lang="en-US" sz="2800" dirty="0" smtClean="0"/>
              <a:t>Because ++ operator is defined to have a return type of void in the operator++() function, while in the assignment statement it is being asked to return a variable of type Counter</a:t>
            </a:r>
          </a:p>
          <a:p>
            <a:r>
              <a:rPr lang="en-US" sz="2800" dirty="0" smtClean="0"/>
              <a:t>The normal ++ operator, applied to basic data types such as </a:t>
            </a:r>
            <a:r>
              <a:rPr lang="en-US" sz="2800" dirty="0" err="1" smtClean="0"/>
              <a:t>int</a:t>
            </a:r>
            <a:r>
              <a:rPr lang="en-US" sz="2800" dirty="0" smtClean="0"/>
              <a:t>, would not have this problem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x,y</a:t>
            </a:r>
            <a:r>
              <a:rPr lang="en-US" sz="2800" dirty="0" smtClean="0"/>
              <a:t>; y=10; x = y ++; 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89548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data type (ADT)</a:t>
            </a:r>
          </a:p>
          <a:p>
            <a:r>
              <a:rPr lang="en-US" dirty="0" smtClean="0"/>
              <a:t>Container classes</a:t>
            </a:r>
          </a:p>
          <a:p>
            <a:r>
              <a:rPr lang="en-US" dirty="0" smtClean="0"/>
              <a:t>Proxy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Operator overloading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483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</a:t>
            </a:r>
            <a:r>
              <a:rPr lang="en-US" dirty="0"/>
              <a:t>b</a:t>
            </a:r>
            <a:r>
              <a:rPr lang="en-US" dirty="0" smtClean="0"/>
              <a:t>uilt-in </a:t>
            </a:r>
            <a:r>
              <a:rPr lang="en-US" dirty="0"/>
              <a:t>type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int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Most </a:t>
            </a:r>
            <a:r>
              <a:rPr lang="en-US" dirty="0"/>
              <a:t>people </a:t>
            </a:r>
            <a:r>
              <a:rPr lang="en-US" dirty="0" smtClean="0"/>
              <a:t>associate it with </a:t>
            </a:r>
            <a:r>
              <a:rPr lang="en-US" dirty="0"/>
              <a:t>an integer in </a:t>
            </a:r>
            <a:r>
              <a:rPr lang="en-US" dirty="0" smtClean="0"/>
              <a:t>mathematics</a:t>
            </a:r>
          </a:p>
          <a:p>
            <a:r>
              <a:rPr lang="en-US" dirty="0" smtClean="0"/>
              <a:t>Actually,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dirty="0"/>
              <a:t> is an abstract representation of an </a:t>
            </a:r>
            <a:r>
              <a:rPr lang="en-US" dirty="0" smtClean="0"/>
              <a:t>integer</a:t>
            </a:r>
          </a:p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are </a:t>
            </a:r>
            <a:r>
              <a:rPr lang="en-US" dirty="0" smtClean="0"/>
              <a:t>fixed </a:t>
            </a:r>
            <a:r>
              <a:rPr lang="en-US" dirty="0"/>
              <a:t>in </a:t>
            </a:r>
            <a:r>
              <a:rPr lang="en-US" dirty="0" smtClean="0"/>
              <a:t>size (32-bits)</a:t>
            </a:r>
          </a:p>
          <a:p>
            <a:r>
              <a:rPr lang="en-US" dirty="0" smtClean="0"/>
              <a:t>if result is out of range </a:t>
            </a:r>
          </a:p>
          <a:p>
            <a:pPr lvl="1"/>
            <a:r>
              <a:rPr lang="en-US" dirty="0" smtClean="0"/>
              <a:t>“Overflow” </a:t>
            </a:r>
            <a:r>
              <a:rPr lang="en-US" dirty="0"/>
              <a:t>error </a:t>
            </a:r>
            <a:r>
              <a:rPr lang="en-US" dirty="0" smtClean="0"/>
              <a:t>occurs</a:t>
            </a:r>
          </a:p>
          <a:p>
            <a:pPr lvl="1"/>
            <a:r>
              <a:rPr lang="en-US" dirty="0"/>
              <a:t>"quietly" produce an incorrect result</a:t>
            </a:r>
            <a:endParaRPr lang="en-US" dirty="0" smtClean="0"/>
          </a:p>
          <a:p>
            <a:r>
              <a:rPr lang="en-US" dirty="0"/>
              <a:t>Mathematical integers do not have this problem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7362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Built-in </a:t>
            </a:r>
            <a:r>
              <a:rPr lang="en-US" dirty="0"/>
              <a:t>data types </a:t>
            </a:r>
            <a:r>
              <a:rPr lang="en-US" dirty="0" smtClean="0"/>
              <a:t>are only </a:t>
            </a:r>
            <a:r>
              <a:rPr lang="en-US" dirty="0"/>
              <a:t>approximations or imperfect models of real-world </a:t>
            </a:r>
            <a:r>
              <a:rPr lang="en-US" dirty="0" smtClean="0"/>
              <a:t>concepts</a:t>
            </a:r>
          </a:p>
          <a:p>
            <a:r>
              <a:rPr lang="en-US" dirty="0"/>
              <a:t>Types like </a:t>
            </a:r>
            <a:r>
              <a:rPr lang="en-US" sz="3000" b="1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dirty="0"/>
              <a:t>,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double</a:t>
            </a:r>
            <a:r>
              <a:rPr lang="en-US" dirty="0"/>
              <a:t>,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char</a:t>
            </a:r>
            <a:r>
              <a:rPr lang="en-US" dirty="0" smtClean="0"/>
              <a:t> </a:t>
            </a:r>
            <a:r>
              <a:rPr lang="en-US" dirty="0"/>
              <a:t>and others are all examples of </a:t>
            </a:r>
            <a:r>
              <a:rPr lang="en-US" dirty="0" smtClean="0"/>
              <a:t>abstract </a:t>
            </a:r>
            <a:r>
              <a:rPr lang="en-US" dirty="0"/>
              <a:t>data </a:t>
            </a:r>
            <a:r>
              <a:rPr lang="en-US" dirty="0" smtClean="0"/>
              <a:t>types</a:t>
            </a:r>
          </a:p>
          <a:p>
            <a:r>
              <a:rPr lang="en-US" dirty="0" smtClean="0"/>
              <a:t>An abstract data types captures two concepts</a:t>
            </a:r>
          </a:p>
          <a:p>
            <a:pPr lvl="1"/>
            <a:r>
              <a:rPr lang="en-US" dirty="0"/>
              <a:t>Data representation</a:t>
            </a:r>
          </a:p>
          <a:p>
            <a:pPr lvl="1"/>
            <a:r>
              <a:rPr lang="en-US" dirty="0"/>
              <a:t>Operations </a:t>
            </a:r>
            <a:r>
              <a:rPr lang="en-US" sz="2400" dirty="0"/>
              <a:t>that can be perform on that </a:t>
            </a:r>
            <a:r>
              <a:rPr lang="en-US" sz="2400" dirty="0" smtClean="0"/>
              <a:t>data</a:t>
            </a:r>
            <a:endParaRPr lang="en-US" dirty="0" smtClean="0"/>
          </a:p>
          <a:p>
            <a:r>
              <a:rPr lang="en-US" dirty="0" smtClean="0"/>
              <a:t>For example 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contain integers values</a:t>
            </a:r>
          </a:p>
          <a:p>
            <a:pPr lvl="1"/>
            <a:r>
              <a:rPr lang="en-US" dirty="0" smtClean="0"/>
              <a:t>Operations: add, subtract, multiply, division</a:t>
            </a:r>
          </a:p>
        </p:txBody>
      </p:sp>
    </p:spTree>
    <p:extLst>
      <p:ext uri="{BB962C8B-B14F-4D97-AF65-F5344CB8AC3E}">
        <p14:creationId xmlns:p14="http://schemas.microsoft.com/office/powerpoint/2010/main" xmlns="" val="155353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n-US" dirty="0"/>
              <a:t>In C++, the programmer uses classes to implement abstract data types and their </a:t>
            </a:r>
            <a:r>
              <a:rPr lang="en-US" dirty="0" smtClean="0"/>
              <a:t>services</a:t>
            </a:r>
          </a:p>
          <a:p>
            <a:r>
              <a:rPr lang="en-US" dirty="0"/>
              <a:t>For example, to implement a </a:t>
            </a:r>
            <a:r>
              <a:rPr lang="en-US" dirty="0" smtClean="0"/>
              <a:t>array ADT</a:t>
            </a:r>
          </a:p>
          <a:p>
            <a:pPr lvl="1"/>
            <a:r>
              <a:rPr lang="en-US" dirty="0"/>
              <a:t>subscript range </a:t>
            </a:r>
            <a:r>
              <a:rPr lang="en-US" dirty="0" smtClean="0"/>
              <a:t>checking</a:t>
            </a:r>
          </a:p>
          <a:p>
            <a:pPr lvl="1"/>
            <a:r>
              <a:rPr lang="en-US" dirty="0"/>
              <a:t>an arbitrary range of subscripts instead of having to start with 0</a:t>
            </a:r>
          </a:p>
          <a:p>
            <a:pPr lvl="1"/>
            <a:r>
              <a:rPr lang="en-US" dirty="0"/>
              <a:t>array assignment</a:t>
            </a:r>
          </a:p>
          <a:p>
            <a:pPr lvl="1"/>
            <a:r>
              <a:rPr lang="en-US" dirty="0"/>
              <a:t>array </a:t>
            </a:r>
            <a:r>
              <a:rPr lang="en-US" dirty="0" smtClean="0"/>
              <a:t>comparison</a:t>
            </a:r>
          </a:p>
          <a:p>
            <a:pPr lvl="1"/>
            <a:r>
              <a:rPr lang="en-US" dirty="0"/>
              <a:t>array input/output</a:t>
            </a:r>
          </a:p>
        </p:txBody>
      </p:sp>
    </p:spTree>
    <p:extLst>
      <p:ext uri="{BB962C8B-B14F-4D97-AF65-F5344CB8AC3E}">
        <p14:creationId xmlns:p14="http://schemas.microsoft.com/office/powerpoint/2010/main" xmlns="" val="64711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Container classes – real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real life, we use containers all the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pages </a:t>
            </a:r>
            <a:r>
              <a:rPr lang="en-US" dirty="0"/>
              <a:t>in your book come inside a cover </a:t>
            </a:r>
            <a:r>
              <a:rPr lang="en-US" dirty="0" smtClean="0"/>
              <a:t>or binding</a:t>
            </a:r>
          </a:p>
          <a:p>
            <a:pPr lvl="1"/>
            <a:r>
              <a:rPr lang="en-US" dirty="0"/>
              <a:t> you might store any number of items in containers in your </a:t>
            </a:r>
            <a:r>
              <a:rPr lang="en-US" dirty="0" smtClean="0"/>
              <a:t>garage</a:t>
            </a:r>
          </a:p>
          <a:p>
            <a:r>
              <a:rPr lang="en-US" dirty="0" smtClean="0"/>
              <a:t>Without container </a:t>
            </a:r>
            <a:r>
              <a:rPr lang="en-US" dirty="0"/>
              <a:t>it </a:t>
            </a:r>
            <a:r>
              <a:rPr lang="en-US" dirty="0" smtClean="0"/>
              <a:t>is </a:t>
            </a:r>
            <a:r>
              <a:rPr lang="en-US" dirty="0"/>
              <a:t>inconvenient to work with many </a:t>
            </a:r>
            <a:r>
              <a:rPr lang="en-US" dirty="0" smtClean="0"/>
              <a:t>objects</a:t>
            </a:r>
          </a:p>
          <a:p>
            <a:pPr lvl="1"/>
            <a:r>
              <a:rPr lang="en-US" dirty="0"/>
              <a:t>Imagine trying to read a book that didn’t have any sort of </a:t>
            </a:r>
            <a:r>
              <a:rPr lang="en-US" dirty="0" smtClean="0"/>
              <a:t>binding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at </a:t>
            </a:r>
            <a:r>
              <a:rPr lang="en-US" dirty="0"/>
              <a:t>cereal that didn’t come in a box without using a </a:t>
            </a:r>
            <a:r>
              <a:rPr lang="en-US" dirty="0" smtClean="0"/>
              <a:t>bowl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695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classes – </a:t>
            </a:r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Container classes </a:t>
            </a:r>
            <a:r>
              <a:rPr lang="en-US" dirty="0"/>
              <a:t>designed to hold collections of </a:t>
            </a:r>
            <a:r>
              <a:rPr lang="en-US" dirty="0" smtClean="0"/>
              <a:t>instance of other classes</a:t>
            </a:r>
          </a:p>
          <a:p>
            <a:r>
              <a:rPr lang="en-US" dirty="0"/>
              <a:t>Arrays, stacks, queues, trees and linked lists are examples of container classes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914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important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895600"/>
          </a:xfrm>
        </p:spPr>
        <p:txBody>
          <a:bodyPr>
            <a:normAutofit/>
          </a:bodyPr>
          <a:lstStyle/>
          <a:p>
            <a:pPr marL="519113" lvl="1" indent="-519113">
              <a:buFont typeface="+mj-lt"/>
              <a:buAutoNum type="arabicPeriod"/>
            </a:pPr>
            <a:r>
              <a:rPr lang="en-US" sz="3200" dirty="0" smtClean="0"/>
              <a:t>Separating interfaces from implementation</a:t>
            </a:r>
          </a:p>
          <a:p>
            <a:pPr marL="519113" lvl="1" indent="-519113">
              <a:buFont typeface="+mj-lt"/>
              <a:buAutoNum type="arabicPeriod"/>
            </a:pPr>
            <a:r>
              <a:rPr lang="en-US" sz="3200" dirty="0" smtClean="0"/>
              <a:t>Hiding implementation from user/client</a:t>
            </a:r>
          </a:p>
          <a:p>
            <a:pPr marL="0" indent="0">
              <a:buNone/>
            </a:pPr>
            <a:r>
              <a:rPr lang="en-US" sz="3000" dirty="0" smtClean="0"/>
              <a:t>We achieve this by defining a class in header file and implementation of class function in a separate </a:t>
            </a:r>
            <a:r>
              <a:rPr lang="en-US" sz="3000" dirty="0" err="1" smtClean="0"/>
              <a:t>cpp</a:t>
            </a:r>
            <a:r>
              <a:rPr lang="en-US" sz="3000" dirty="0" smtClean="0"/>
              <a:t> source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81400"/>
            <a:ext cx="6064922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20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9872</TotalTime>
  <Words>1243</Words>
  <Application>Microsoft Office PowerPoint</Application>
  <PresentationFormat>On-screen Show (4:3)</PresentationFormat>
  <Paragraphs>204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myPresentation1</vt:lpstr>
      <vt:lpstr>CSC241: Object Oriented Programming</vt:lpstr>
      <vt:lpstr>Previous Lecture</vt:lpstr>
      <vt:lpstr>Today’s Lecture</vt:lpstr>
      <vt:lpstr>Abstract data type </vt:lpstr>
      <vt:lpstr>Cont.</vt:lpstr>
      <vt:lpstr>ADT in C++</vt:lpstr>
      <vt:lpstr>Container classes – real world</vt:lpstr>
      <vt:lpstr>Container classes – C++</vt:lpstr>
      <vt:lpstr>Two important principles</vt:lpstr>
      <vt:lpstr>Proxy class</vt:lpstr>
      <vt:lpstr>Static library</vt:lpstr>
      <vt:lpstr>Operator overloading</vt:lpstr>
      <vt:lpstr>Cont. </vt:lpstr>
      <vt:lpstr>Examples of c++ overloaded operator</vt:lpstr>
      <vt:lpstr>Fundamentals of Operator Overloading</vt:lpstr>
      <vt:lpstr>Cont.</vt:lpstr>
      <vt:lpstr>Restrictions on Operator Overloading</vt:lpstr>
      <vt:lpstr>Precedence, Associativity and No. of Operands </vt:lpstr>
      <vt:lpstr>Creating New Operators</vt:lpstr>
      <vt:lpstr>Operators for Fundamental Types</vt:lpstr>
      <vt:lpstr>Examples</vt:lpstr>
      <vt:lpstr>Overloading Unary Operators</vt:lpstr>
      <vt:lpstr>Example</vt:lpstr>
      <vt:lpstr>The operator Keyword</vt:lpstr>
      <vt:lpstr>Cont. </vt:lpstr>
      <vt:lpstr>Operator Arguments</vt:lpstr>
      <vt:lpstr>Operator Return Values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564</cp:revision>
  <dcterms:created xsi:type="dcterms:W3CDTF">2006-08-16T00:00:00Z</dcterms:created>
  <dcterms:modified xsi:type="dcterms:W3CDTF">2012-10-05T11:09:35Z</dcterms:modified>
</cp:coreProperties>
</file>