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445" r:id="rId2"/>
    <p:sldId id="876" r:id="rId3"/>
    <p:sldId id="929" r:id="rId4"/>
    <p:sldId id="912" r:id="rId5"/>
    <p:sldId id="914" r:id="rId6"/>
    <p:sldId id="916" r:id="rId7"/>
    <p:sldId id="922" r:id="rId8"/>
    <p:sldId id="919" r:id="rId9"/>
    <p:sldId id="920" r:id="rId10"/>
    <p:sldId id="921" r:id="rId11"/>
    <p:sldId id="923" r:id="rId12"/>
    <p:sldId id="924" r:id="rId13"/>
    <p:sldId id="925" r:id="rId14"/>
    <p:sldId id="926" r:id="rId15"/>
    <p:sldId id="927" r:id="rId16"/>
    <p:sldId id="928" r:id="rId17"/>
    <p:sldId id="933" r:id="rId18"/>
    <p:sldId id="934" r:id="rId19"/>
    <p:sldId id="930" r:id="rId20"/>
    <p:sldId id="93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60" d="100"/>
          <a:sy n="60" d="100"/>
        </p:scale>
        <p:origin x="-67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gram/Counter_simple_unary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rogram/Counter_unary_assignment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program/Counter_simple_unary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08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c1++; or c1</a:t>
            </a:r>
            <a:r>
              <a:rPr lang="en-US" sz="3600" dirty="0" smtClean="0"/>
              <a:t>--;</a:t>
            </a:r>
            <a:endParaRPr lang="en-US" dirty="0" smtClean="0"/>
          </a:p>
          <a:p>
            <a:pPr lvl="1"/>
            <a:r>
              <a:rPr lang="en-US" dirty="0" smtClean="0"/>
              <a:t>Overloading ++ and </a:t>
            </a:r>
            <a:r>
              <a:rPr lang="en-US" sz="3200" dirty="0" smtClean="0"/>
              <a:t>--</a:t>
            </a:r>
            <a:r>
              <a:rPr lang="en-US" dirty="0" smtClean="0"/>
              <a:t> unary operator</a:t>
            </a:r>
          </a:p>
          <a:p>
            <a:r>
              <a:rPr lang="en-US" dirty="0" smtClean="0"/>
              <a:t>dist3 = dist1 + dist2;</a:t>
            </a:r>
          </a:p>
          <a:p>
            <a:pPr lvl="1"/>
            <a:r>
              <a:rPr lang="en-US" dirty="0" smtClean="0"/>
              <a:t>Overloading assignment and addition binary operator</a:t>
            </a:r>
          </a:p>
          <a:p>
            <a:pPr lvl="1"/>
            <a:r>
              <a:rPr lang="en-US" dirty="0" smtClean="0"/>
              <a:t>It does not mean that += is also overloaded for Distance objects</a:t>
            </a:r>
          </a:p>
          <a:p>
            <a:r>
              <a:rPr lang="en-US" dirty="0" smtClean="0"/>
              <a:t>dist1+= dist2; or dist1</a:t>
            </a:r>
            <a:r>
              <a:rPr lang="en-US" sz="3600" dirty="0"/>
              <a:t>-</a:t>
            </a:r>
            <a:r>
              <a:rPr lang="en-US" dirty="0" smtClean="0"/>
              <a:t>=dist2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72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Overloading Unary Operators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z="2800" dirty="0" smtClean="0"/>
              <a:t>Examples of unary operators are the increment and decrement operators ++ and --, and the unary minus, as in -33</a:t>
            </a:r>
          </a:p>
          <a:p>
            <a:r>
              <a:rPr lang="en-US" sz="2800" dirty="0" smtClean="0"/>
              <a:t>Counter class example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keep track of a count. </a:t>
            </a:r>
          </a:p>
          <a:p>
            <a:pPr lvl="1"/>
            <a:r>
              <a:rPr lang="en-US" dirty="0" smtClean="0"/>
              <a:t>Objects of that class were increment the count value by calling a member function: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	c1.inc_count();</a:t>
            </a:r>
          </a:p>
          <a:p>
            <a:r>
              <a:rPr lang="en-US" sz="2800" dirty="0" smtClean="0"/>
              <a:t>But it would be more readable if we could have used the increment operator ++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++c1;</a:t>
            </a:r>
          </a:p>
        </p:txBody>
      </p:sp>
    </p:spTree>
    <p:extLst>
      <p:ext uri="{BB962C8B-B14F-4D97-AF65-F5344CB8AC3E}">
        <p14:creationId xmlns:p14="http://schemas.microsoft.com/office/powerpoint/2010/main" xmlns="" val="7278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486400" y="0"/>
            <a:ext cx="35052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Counter class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86400" cy="41549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/>
              <a:t>class </a:t>
            </a:r>
            <a:r>
              <a:rPr lang="en-US" sz="2200" b="1" dirty="0" smtClean="0"/>
              <a:t>Counter{</a:t>
            </a:r>
            <a:endParaRPr lang="en-US" sz="2200" b="1" dirty="0"/>
          </a:p>
          <a:p>
            <a:pPr marL="230188" lvl="1">
              <a:defRPr/>
            </a:pPr>
            <a:r>
              <a:rPr lang="en-US" sz="2200" b="1" dirty="0"/>
              <a:t>private:</a:t>
            </a:r>
          </a:p>
          <a:p>
            <a:pPr marL="687388" lvl="2">
              <a:defRPr/>
            </a:pPr>
            <a:r>
              <a:rPr lang="en-US" sz="2200" b="1" dirty="0"/>
              <a:t>unsigned </a:t>
            </a:r>
            <a:r>
              <a:rPr lang="en-US" sz="2200" b="1" dirty="0" err="1"/>
              <a:t>int</a:t>
            </a:r>
            <a:r>
              <a:rPr lang="en-US" sz="2200" b="1" dirty="0"/>
              <a:t> count;  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//count</a:t>
            </a:r>
          </a:p>
          <a:p>
            <a:pPr marL="230188" lvl="1">
              <a:defRPr/>
            </a:pPr>
            <a:r>
              <a:rPr lang="en-US" sz="2200" b="1" dirty="0"/>
              <a:t>public:</a:t>
            </a:r>
          </a:p>
          <a:p>
            <a:pPr marL="230188" lvl="1">
              <a:defRPr/>
            </a:pPr>
            <a:r>
              <a:rPr lang="en-US" sz="2200" b="1" dirty="0" smtClean="0"/>
              <a:t>  Counter</a:t>
            </a:r>
            <a:r>
              <a:rPr lang="en-US" sz="2200" b="1" dirty="0"/>
              <a:t>() : count(0)       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//constructor</a:t>
            </a:r>
          </a:p>
          <a:p>
            <a:pPr marL="230188" lvl="1">
              <a:defRPr/>
            </a:pPr>
            <a:r>
              <a:rPr lang="en-US" sz="2200" b="1" dirty="0" smtClean="0"/>
              <a:t>  {  </a:t>
            </a:r>
            <a:r>
              <a:rPr lang="en-US" sz="2200" b="1" dirty="0"/>
              <a:t>}</a:t>
            </a:r>
          </a:p>
          <a:p>
            <a:pPr marL="230188" lvl="1">
              <a:defRPr/>
            </a:pPr>
            <a:r>
              <a:rPr lang="en-US" sz="2200" b="1" dirty="0" smtClean="0"/>
              <a:t>  unsigned </a:t>
            </a:r>
            <a:r>
              <a:rPr lang="en-US" sz="2200" b="1" dirty="0" err="1"/>
              <a:t>int</a:t>
            </a:r>
            <a:r>
              <a:rPr lang="en-US" sz="2200" b="1" dirty="0"/>
              <a:t> </a:t>
            </a:r>
            <a:r>
              <a:rPr lang="en-US" sz="2200" b="1" dirty="0" err="1"/>
              <a:t>get_count</a:t>
            </a:r>
            <a:r>
              <a:rPr lang="en-US" sz="2200" b="1" dirty="0"/>
              <a:t>()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//return count</a:t>
            </a:r>
          </a:p>
          <a:p>
            <a:pPr marL="230188" lvl="1">
              <a:defRPr/>
            </a:pPr>
            <a:r>
              <a:rPr lang="en-US" sz="2200" b="1" dirty="0" smtClean="0"/>
              <a:t>  { </a:t>
            </a:r>
            <a:r>
              <a:rPr lang="en-US" sz="2200" b="1" dirty="0"/>
              <a:t>return count; }</a:t>
            </a:r>
          </a:p>
          <a:p>
            <a:pPr marL="230188" lvl="1">
              <a:defRPr/>
            </a:pPr>
            <a:r>
              <a:rPr lang="en-US" sz="2200" b="1" dirty="0" smtClean="0"/>
              <a:t>  void </a:t>
            </a:r>
            <a:r>
              <a:rPr lang="en-US" sz="2200" b="1" dirty="0"/>
              <a:t>operator ++ </a:t>
            </a:r>
            <a:r>
              <a:rPr lang="en-US" sz="2200" b="1" dirty="0" smtClean="0"/>
              <a:t>(){   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increment (prefix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sz="2200" b="1" dirty="0"/>
          </a:p>
          <a:p>
            <a:pPr marL="230188" lvl="1">
              <a:defRPr/>
            </a:pPr>
            <a:r>
              <a:rPr lang="en-US" sz="2200" b="1" dirty="0"/>
              <a:t>     ++count;</a:t>
            </a:r>
          </a:p>
          <a:p>
            <a:pPr marL="230188" lvl="1">
              <a:defRPr/>
            </a:pPr>
            <a:r>
              <a:rPr lang="en-US" sz="2200" b="1" dirty="0" smtClean="0"/>
              <a:t>  }</a:t>
            </a:r>
            <a:endParaRPr lang="en-US" sz="2200" b="1" dirty="0"/>
          </a:p>
          <a:p>
            <a:pPr>
              <a:defRPr/>
            </a:pPr>
            <a:r>
              <a:rPr lang="en-US" sz="2200" b="1" dirty="0" smtClean="0"/>
              <a:t>};</a:t>
            </a:r>
            <a:endParaRPr lang="en-US" sz="2200" b="1" dirty="0"/>
          </a:p>
        </p:txBody>
      </p:sp>
      <p:sp>
        <p:nvSpPr>
          <p:cNvPr id="5" name="Rectangle 4"/>
          <p:cNvSpPr/>
          <p:nvPr/>
        </p:nvSpPr>
        <p:spPr>
          <a:xfrm>
            <a:off x="5927829" y="3657600"/>
            <a:ext cx="2743200" cy="52322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/>
              <a:t>Program </a:t>
            </a:r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0" y="4114800"/>
            <a:ext cx="5486400" cy="280076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/>
              <a:t>main(){</a:t>
            </a:r>
            <a:endParaRPr lang="en-US" sz="2200" b="1" dirty="0"/>
          </a:p>
          <a:p>
            <a:pPr marL="230188" lvl="1">
              <a:defRPr/>
            </a:pPr>
            <a:r>
              <a:rPr lang="en-US" sz="2200" b="1" dirty="0"/>
              <a:t>Counter c1, c2; </a:t>
            </a:r>
            <a:endParaRPr lang="en-US" sz="2200" b="1" dirty="0" smtClean="0"/>
          </a:p>
          <a:p>
            <a:pPr marL="230188" lvl="1">
              <a:defRPr/>
            </a:pPr>
            <a:r>
              <a:rPr lang="en-US" sz="2200" b="1" dirty="0" err="1" smtClean="0"/>
              <a:t>cout</a:t>
            </a:r>
            <a:r>
              <a:rPr lang="en-US" sz="2200" b="1" dirty="0" smtClean="0"/>
              <a:t> </a:t>
            </a:r>
            <a:r>
              <a:rPr lang="en-US" sz="2200" b="1" dirty="0"/>
              <a:t>&lt;&lt; “\nc1=” &lt;&lt; c1.get_count(); </a:t>
            </a:r>
            <a:endParaRPr lang="en-US" sz="2200" b="1" dirty="0" smtClean="0"/>
          </a:p>
          <a:p>
            <a:pPr marL="230188" lvl="1">
              <a:defRPr/>
            </a:pPr>
            <a:r>
              <a:rPr lang="en-US" sz="2200" b="1" dirty="0" err="1" smtClean="0"/>
              <a:t>cout</a:t>
            </a:r>
            <a:r>
              <a:rPr lang="en-US" sz="2200" b="1" dirty="0" smtClean="0"/>
              <a:t> </a:t>
            </a:r>
            <a:r>
              <a:rPr lang="en-US" sz="2200" b="1" dirty="0"/>
              <a:t>&lt;&lt; “\nc2=” &lt;&lt; c2.get_count();</a:t>
            </a:r>
          </a:p>
          <a:p>
            <a:pPr marL="230188" lvl="1">
              <a:defRPr/>
            </a:pPr>
            <a:r>
              <a:rPr lang="en-US" sz="2200" b="1" dirty="0"/>
              <a:t>++c1; +</a:t>
            </a:r>
            <a:r>
              <a:rPr lang="en-US" sz="2200" b="1" dirty="0" smtClean="0"/>
              <a:t>+</a:t>
            </a:r>
            <a:r>
              <a:rPr lang="en-US" sz="2200" b="1" dirty="0"/>
              <a:t>c2; </a:t>
            </a:r>
            <a:r>
              <a:rPr lang="en-US" sz="2200" b="1" dirty="0" smtClean="0"/>
              <a:t>++</a:t>
            </a:r>
            <a:r>
              <a:rPr lang="en-US" sz="2200" b="1" dirty="0"/>
              <a:t>c2; 	</a:t>
            </a:r>
            <a:endParaRPr lang="en-US" sz="2200" b="1" dirty="0" smtClean="0"/>
          </a:p>
          <a:p>
            <a:pPr marL="230188" lvl="1">
              <a:defRPr/>
            </a:pPr>
            <a:r>
              <a:rPr lang="en-US" sz="2200" b="1" dirty="0" err="1" smtClean="0"/>
              <a:t>cout</a:t>
            </a:r>
            <a:r>
              <a:rPr lang="en-US" sz="2200" b="1" dirty="0" smtClean="0"/>
              <a:t> </a:t>
            </a:r>
            <a:r>
              <a:rPr lang="en-US" sz="2200" b="1" dirty="0"/>
              <a:t>&lt;&lt; “\nc1=” &lt;&lt; c1.get_count(); 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tabLst>
                <a:tab pos="914400" algn="l"/>
              </a:tabLst>
              <a:defRPr/>
            </a:pPr>
            <a:r>
              <a:rPr lang="en-US" sz="2200" b="1" dirty="0" err="1"/>
              <a:t>cout</a:t>
            </a:r>
            <a:r>
              <a:rPr lang="en-US" sz="2200" b="1" dirty="0"/>
              <a:t> &lt;&lt; “\nc2=” &lt;&lt; c2.get_count() &lt;&lt; </a:t>
            </a:r>
            <a:r>
              <a:rPr lang="en-US" sz="2200" b="1" dirty="0" err="1"/>
              <a:t>endl</a:t>
            </a:r>
            <a:r>
              <a:rPr lang="en-US" sz="2200" b="1" dirty="0"/>
              <a:t>;</a:t>
            </a:r>
          </a:p>
          <a:p>
            <a:pPr>
              <a:defRPr/>
            </a:pPr>
            <a:r>
              <a:rPr lang="en-US" sz="2200" b="1" dirty="0" smtClean="0"/>
              <a:t>}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22574" y="4190246"/>
            <a:ext cx="2743200" cy="52322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/>
              <a:t>c</a:t>
            </a:r>
            <a:r>
              <a:rPr lang="en-US" sz="2800" b="1" dirty="0" smtClean="0"/>
              <a:t>1 = 0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5906808" y="4711094"/>
            <a:ext cx="2743200" cy="52322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/>
              <a:t>c</a:t>
            </a:r>
            <a:r>
              <a:rPr lang="en-US" sz="2800" b="1" dirty="0" smtClean="0"/>
              <a:t>2 = 0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5906808" y="5764758"/>
            <a:ext cx="2743200" cy="52322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/>
              <a:t>c</a:t>
            </a:r>
            <a:r>
              <a:rPr lang="en-US" sz="2800" b="1" dirty="0" smtClean="0"/>
              <a:t>2 = 2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906808" y="5231358"/>
            <a:ext cx="2743200" cy="52322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/>
              <a:t>c</a:t>
            </a:r>
            <a:r>
              <a:rPr lang="en-US" sz="2800" b="1" dirty="0" smtClean="0"/>
              <a:t>1 = 1</a:t>
            </a:r>
            <a:endParaRPr lang="en-US" sz="28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5943600" y="1371600"/>
            <a:ext cx="2057400" cy="1086892"/>
            <a:chOff x="5943600" y="990600"/>
            <a:chExt cx="2057400" cy="1086892"/>
          </a:xfrm>
        </p:grpSpPr>
        <p:sp>
          <p:nvSpPr>
            <p:cNvPr id="2" name="Rectangle 1"/>
            <p:cNvSpPr/>
            <p:nvPr/>
          </p:nvSpPr>
          <p:spPr>
            <a:xfrm>
              <a:off x="5943600" y="990600"/>
              <a:ext cx="2057400" cy="1086892"/>
            </a:xfrm>
            <a:prstGeom prst="rect">
              <a:avLst/>
            </a:prstGeom>
            <a:solidFill>
              <a:schemeClr val="accent1"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940768" y="1495098"/>
              <a:ext cx="1028700" cy="54344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</a:rPr>
                <a:t>0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43600" y="15240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count</a:t>
              </a:r>
              <a:endParaRPr lang="en-US" sz="28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43600" y="9906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/>
                <a:t>c1</a:t>
              </a:r>
              <a:endParaRPr lang="en-US" sz="2800" b="1" u="sn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2514600"/>
            <a:ext cx="2057400" cy="1086892"/>
            <a:chOff x="5943600" y="990600"/>
            <a:chExt cx="2057400" cy="1086892"/>
          </a:xfrm>
        </p:grpSpPr>
        <p:sp>
          <p:nvSpPr>
            <p:cNvPr id="17" name="Rectangle 16"/>
            <p:cNvSpPr/>
            <p:nvPr/>
          </p:nvSpPr>
          <p:spPr>
            <a:xfrm>
              <a:off x="5943600" y="990600"/>
              <a:ext cx="2057400" cy="1086892"/>
            </a:xfrm>
            <a:prstGeom prst="rect">
              <a:avLst/>
            </a:prstGeom>
            <a:solidFill>
              <a:schemeClr val="accent1"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40768" y="1495098"/>
              <a:ext cx="1028700" cy="54344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</a:rPr>
                <a:t>0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3600" y="15240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count</a:t>
              </a:r>
              <a:endParaRPr lang="en-US" sz="28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43600" y="9906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/>
                <a:t>c2</a:t>
              </a:r>
              <a:endParaRPr lang="en-US" sz="2800" b="1" u="sng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6947336" y="1889234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4200" y="3036560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34200" y="3023424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hlinkClick r:id="rId3" action="ppaction://hlinkfile"/>
          </p:cNvPr>
          <p:cNvSpPr/>
          <p:nvPr/>
        </p:nvSpPr>
        <p:spPr>
          <a:xfrm>
            <a:off x="5906808" y="6335276"/>
            <a:ext cx="2475192" cy="49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62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1" grpId="0" animBg="1"/>
      <p:bldP spid="22" grpId="0" animBg="1"/>
      <p:bldP spid="2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The operator Keyword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The keyword </a:t>
            </a:r>
            <a:r>
              <a:rPr lang="en-US" b="1" dirty="0" smtClean="0"/>
              <a:t>operator</a:t>
            </a:r>
            <a:r>
              <a:rPr lang="en-US" dirty="0" smtClean="0"/>
              <a:t> is used to overload the ++ operator</a:t>
            </a:r>
          </a:p>
          <a:p>
            <a:pPr lvl="1">
              <a:buFont typeface="Arial" charset="0"/>
              <a:buNone/>
            </a:pPr>
            <a:r>
              <a:rPr lang="en-US" dirty="0" smtClean="0"/>
              <a:t>				void operator ++ ()</a:t>
            </a:r>
          </a:p>
          <a:p>
            <a:r>
              <a:rPr lang="en-US" dirty="0" smtClean="0"/>
              <a:t>The return type (</a:t>
            </a:r>
            <a:r>
              <a:rPr lang="en-US" b="1" dirty="0" smtClean="0"/>
              <a:t>void</a:t>
            </a:r>
            <a:r>
              <a:rPr lang="en-US" dirty="0" smtClean="0"/>
              <a:t> in this case) comes first, followed by the keyword </a:t>
            </a:r>
            <a:r>
              <a:rPr lang="en-US" b="1" dirty="0" smtClean="0"/>
              <a:t>operator</a:t>
            </a:r>
            <a:r>
              <a:rPr lang="en-US" dirty="0" smtClean="0"/>
              <a:t>, followed by the operator itself (</a:t>
            </a:r>
            <a:r>
              <a:rPr lang="en-US" b="1" dirty="0" smtClean="0"/>
              <a:t>++</a:t>
            </a:r>
            <a:r>
              <a:rPr lang="en-US" dirty="0" smtClean="0"/>
              <a:t>), and finally the argument list enclosed in parentheses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declarator</a:t>
            </a:r>
            <a:r>
              <a:rPr lang="en-US" dirty="0" smtClean="0"/>
              <a:t> syntax tells the compiler to call this member function whenever the ++ operator is encountered</a:t>
            </a:r>
          </a:p>
        </p:txBody>
      </p:sp>
    </p:spTree>
    <p:extLst>
      <p:ext uri="{BB962C8B-B14F-4D97-AF65-F5344CB8AC3E}">
        <p14:creationId xmlns:p14="http://schemas.microsoft.com/office/powerpoint/2010/main" xmlns="" val="363345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r"/>
            <a:r>
              <a:rPr lang="en-US" smtClean="0"/>
              <a:t>Cont.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compiler can distinguish between overloaded functions in the following ways</a:t>
            </a:r>
          </a:p>
          <a:p>
            <a:pPr lvl="1"/>
            <a:r>
              <a:rPr lang="en-US" dirty="0" smtClean="0"/>
              <a:t>data types of arguments and </a:t>
            </a:r>
          </a:p>
          <a:p>
            <a:pPr lvl="1"/>
            <a:r>
              <a:rPr lang="en-US" dirty="0" smtClean="0"/>
              <a:t>the number of their arguments</a:t>
            </a:r>
          </a:p>
          <a:p>
            <a:r>
              <a:rPr lang="en-US" dirty="0" smtClean="0"/>
              <a:t>The only way a compiler can distinguish between overloaded operators is by looking at the data type of their operands.</a:t>
            </a:r>
          </a:p>
          <a:p>
            <a:pPr lvl="1"/>
            <a:r>
              <a:rPr lang="en-US" dirty="0" smtClean="0"/>
              <a:t>If the operand is a basic type such as an </a:t>
            </a:r>
            <a:r>
              <a:rPr lang="en-US" dirty="0" err="1" smtClean="0"/>
              <a:t>int</a:t>
            </a:r>
            <a:r>
              <a:rPr lang="en-US" dirty="0" smtClean="0"/>
              <a:t> then the compiler will use its built-in routine to increment an </a:t>
            </a:r>
            <a:r>
              <a:rPr lang="en-US" dirty="0" err="1" smtClean="0"/>
              <a:t>int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13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r>
              <a:rPr lang="en-US" smtClean="0"/>
              <a:t>Operator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38713"/>
          </a:xfrm>
        </p:spPr>
        <p:txBody>
          <a:bodyPr/>
          <a:lstStyle/>
          <a:p>
            <a:r>
              <a:rPr lang="en-US" dirty="0" smtClean="0"/>
              <a:t>++ operator is applied to a specific object, as in the expression ++c1</a:t>
            </a:r>
          </a:p>
          <a:p>
            <a:r>
              <a:rPr lang="en-US" dirty="0" smtClean="0"/>
              <a:t>What does this operator increment? </a:t>
            </a:r>
          </a:p>
          <a:p>
            <a:r>
              <a:rPr lang="en-US" dirty="0" smtClean="0"/>
              <a:t>It increments the count data in the object of which it is a member</a:t>
            </a:r>
          </a:p>
          <a:p>
            <a:r>
              <a:rPr lang="en-US" dirty="0" smtClean="0"/>
              <a:t>Since member functions can always access the particular object for which they’ve been invoked, this operator requires no arguments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86608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Operator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/>
              <a:t>c1 = ++c2;</a:t>
            </a:r>
          </a:p>
          <a:p>
            <a:r>
              <a:rPr lang="en-US" dirty="0" smtClean="0"/>
              <a:t>Not possible</a:t>
            </a:r>
          </a:p>
          <a:p>
            <a:r>
              <a:rPr lang="en-US" dirty="0" smtClean="0"/>
              <a:t>Why ??</a:t>
            </a:r>
          </a:p>
          <a:p>
            <a:r>
              <a:rPr lang="en-US" dirty="0" smtClean="0"/>
              <a:t>++ operator is defined to have a return type of void in the operator++() function, while in the assignment statement it is being asked to return a variable of type Counter</a:t>
            </a:r>
          </a:p>
          <a:p>
            <a:r>
              <a:rPr lang="en-US" dirty="0" smtClean="0"/>
              <a:t>The normal ++ operator, applied to basic data types such as </a:t>
            </a:r>
            <a:r>
              <a:rPr lang="en-US" dirty="0" err="1" smtClean="0"/>
              <a:t>int</a:t>
            </a:r>
            <a:r>
              <a:rPr lang="en-US" dirty="0" smtClean="0"/>
              <a:t>, would not have this problem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x, y;     y=10;     x = ++ y; 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9548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8" y="0"/>
            <a:ext cx="3744912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/>
              <a:t>Counter{</a:t>
            </a:r>
            <a:endParaRPr lang="en-US" sz="2400" b="1" dirty="0"/>
          </a:p>
          <a:p>
            <a:pPr marL="461963" lvl="2">
              <a:defRPr/>
            </a:pPr>
            <a:r>
              <a:rPr lang="en-US" sz="2400" b="1" dirty="0"/>
              <a:t>unsigned </a:t>
            </a:r>
            <a:r>
              <a:rPr lang="en-US" sz="2400" b="1" dirty="0" err="1"/>
              <a:t>int</a:t>
            </a:r>
            <a:r>
              <a:rPr lang="en-US" sz="2400" b="1" dirty="0"/>
              <a:t> count</a:t>
            </a:r>
            <a:r>
              <a:rPr lang="en-US" sz="2400" b="1" dirty="0" smtClean="0"/>
              <a:t>;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461963" lvl="2">
              <a:defRPr/>
            </a:pPr>
            <a:r>
              <a:rPr lang="en-US" sz="2400" b="1" dirty="0"/>
              <a:t>Counter() : count(0) </a:t>
            </a:r>
            <a:endParaRPr lang="en-US" sz="2400" b="1" dirty="0" smtClean="0"/>
          </a:p>
          <a:p>
            <a:pPr marL="461963" lvl="2">
              <a:defRPr/>
            </a:pPr>
            <a:r>
              <a:rPr lang="en-US" sz="2400" b="1" dirty="0" smtClean="0"/>
              <a:t>{ </a:t>
            </a:r>
            <a:r>
              <a:rPr lang="en-US" sz="2400" b="1" dirty="0"/>
              <a:t>}</a:t>
            </a:r>
          </a:p>
          <a:p>
            <a:pPr marL="461963" lvl="2">
              <a:defRPr/>
            </a:pPr>
            <a:r>
              <a:rPr lang="en-US" sz="2400" b="1" dirty="0"/>
              <a:t>unsigned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get_count</a:t>
            </a:r>
            <a:r>
              <a:rPr lang="en-US" sz="2400" b="1" dirty="0" smtClean="0"/>
              <a:t>()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b="1" dirty="0"/>
              <a:t>{ return count; }</a:t>
            </a:r>
          </a:p>
          <a:p>
            <a:pPr marL="461963" lvl="2">
              <a:defRPr/>
            </a:pPr>
            <a:r>
              <a:rPr lang="en-US" sz="2400" b="1" dirty="0"/>
              <a:t>Counter operator ++ </a:t>
            </a:r>
            <a:r>
              <a:rPr lang="en-US" sz="2400" b="1" dirty="0" smtClean="0"/>
              <a:t>(){</a:t>
            </a:r>
            <a:endParaRPr lang="en-US" sz="2400" b="1" dirty="0"/>
          </a:p>
          <a:p>
            <a:pPr marL="574675" lvl="3">
              <a:defRPr/>
            </a:pPr>
            <a:r>
              <a:rPr lang="en-US" sz="2400" b="1" dirty="0" smtClean="0"/>
              <a:t>  ++</a:t>
            </a:r>
            <a:r>
              <a:rPr lang="en-US" sz="2400" b="1" dirty="0"/>
              <a:t>count; 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4675" lvl="3">
              <a:defRPr/>
            </a:pPr>
            <a:r>
              <a:rPr lang="en-US" sz="2400" b="1" dirty="0" smtClean="0"/>
              <a:t>  Counter </a:t>
            </a:r>
            <a:r>
              <a:rPr lang="en-US" sz="2400" b="1" dirty="0"/>
              <a:t>temp;     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4675" lvl="3"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temp.count</a:t>
            </a:r>
            <a:r>
              <a:rPr lang="en-US" sz="2400" b="1" dirty="0" smtClean="0"/>
              <a:t> </a:t>
            </a:r>
            <a:r>
              <a:rPr lang="en-US" sz="2400" b="1" dirty="0"/>
              <a:t>= count;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4675" lvl="3">
              <a:defRPr/>
            </a:pPr>
            <a:r>
              <a:rPr lang="en-US" sz="2400" b="1" dirty="0" smtClean="0"/>
              <a:t>  return </a:t>
            </a:r>
            <a:r>
              <a:rPr lang="en-US" sz="2400" b="1" dirty="0"/>
              <a:t>temp;        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     }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3886200" y="76200"/>
            <a:ext cx="5105400" cy="792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Counter class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783718"/>
            <a:ext cx="49530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</a:t>
            </a:r>
          </a:p>
          <a:p>
            <a:pPr>
              <a:defRPr/>
            </a:pPr>
            <a:r>
              <a:rPr lang="en-US" sz="2400" b="1" dirty="0" smtClean="0"/>
              <a:t>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Counter c1, c2; </a:t>
            </a: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“\nc1=” &lt;&lt; c1.get_count();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“\nc2=” &lt;&lt; c2.get_count();</a:t>
            </a:r>
          </a:p>
          <a:p>
            <a:pPr marL="230188" lvl="1">
              <a:defRPr/>
            </a:pPr>
            <a:r>
              <a:rPr lang="en-US" sz="2400" b="1" dirty="0"/>
              <a:t>++c1; </a:t>
            </a:r>
          </a:p>
          <a:p>
            <a:pPr marL="230188" lvl="1">
              <a:defRPr/>
            </a:pPr>
            <a:r>
              <a:rPr lang="en-US" sz="2400" b="1" dirty="0"/>
              <a:t>c2 = ++c1;   </a:t>
            </a: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“\nc1=” &lt;&lt; c1.get_count();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“\nc2=” &lt;&lt; c2.get_count() 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434" y="5454868"/>
            <a:ext cx="2057400" cy="1086892"/>
            <a:chOff x="5943600" y="990600"/>
            <a:chExt cx="2057400" cy="1086892"/>
          </a:xfrm>
        </p:grpSpPr>
        <p:sp>
          <p:nvSpPr>
            <p:cNvPr id="8" name="Rectangle 7"/>
            <p:cNvSpPr/>
            <p:nvPr/>
          </p:nvSpPr>
          <p:spPr>
            <a:xfrm>
              <a:off x="5943600" y="990600"/>
              <a:ext cx="2057400" cy="1086892"/>
            </a:xfrm>
            <a:prstGeom prst="rect">
              <a:avLst/>
            </a:prstGeom>
            <a:solidFill>
              <a:schemeClr val="accent1"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40768" y="1495098"/>
              <a:ext cx="1028700" cy="54344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</a:rPr>
                <a:t>0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43600" y="15240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count</a:t>
              </a:r>
              <a:endParaRPr lang="en-US" sz="28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43600" y="9906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/>
                <a:t>c1</a:t>
              </a:r>
              <a:endParaRPr lang="en-US" sz="2800" b="1" u="sng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70234" y="5454868"/>
            <a:ext cx="2057400" cy="1086892"/>
            <a:chOff x="5943600" y="990600"/>
            <a:chExt cx="2057400" cy="1086892"/>
          </a:xfrm>
        </p:grpSpPr>
        <p:sp>
          <p:nvSpPr>
            <p:cNvPr id="13" name="Rectangle 12"/>
            <p:cNvSpPr/>
            <p:nvPr/>
          </p:nvSpPr>
          <p:spPr>
            <a:xfrm>
              <a:off x="5943600" y="990600"/>
              <a:ext cx="2057400" cy="1086892"/>
            </a:xfrm>
            <a:prstGeom prst="rect">
              <a:avLst/>
            </a:prstGeom>
            <a:solidFill>
              <a:schemeClr val="accent1"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40768" y="1495098"/>
              <a:ext cx="1028700" cy="54344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</a:rPr>
                <a:t>0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43600" y="15240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count</a:t>
              </a:r>
              <a:endParaRPr lang="en-US" sz="2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43600" y="9906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/>
                <a:t>c2</a:t>
              </a:r>
              <a:endParaRPr lang="en-US" sz="2800" b="1" u="sng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57602" y="5971188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3168" y="5969412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57602" y="5953646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7318" y="4572000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Program </a:t>
            </a:r>
            <a:r>
              <a:rPr lang="en-US" sz="2400" b="1" dirty="0" smtClean="0"/>
              <a:t>Output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4527318" y="5022105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c1=0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4527318" y="5481935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c2=0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4527318" y="6396335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c2=2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4527318" y="5939135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c1=2</a:t>
            </a:r>
            <a:endParaRPr lang="en-US" sz="24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5410200" y="2622332"/>
            <a:ext cx="3124200" cy="830997"/>
            <a:chOff x="5410200" y="2622332"/>
            <a:chExt cx="3124200" cy="830997"/>
          </a:xfrm>
        </p:grpSpPr>
        <p:sp>
          <p:nvSpPr>
            <p:cNvPr id="25" name="Rectangle 24"/>
            <p:cNvSpPr/>
            <p:nvPr/>
          </p:nvSpPr>
          <p:spPr>
            <a:xfrm>
              <a:off x="7239000" y="2622332"/>
              <a:ext cx="1295400" cy="83099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b="1" dirty="0" smtClean="0"/>
                <a:t>++c1;</a:t>
              </a:r>
            </a:p>
            <a:p>
              <a:pPr>
                <a:defRPr/>
              </a:pPr>
              <a:r>
                <a:rPr lang="en-US" sz="2400" b="1" dirty="0"/>
                <a:t>c</a:t>
              </a:r>
              <a:r>
                <a:rPr lang="en-US" sz="2400" b="1" dirty="0" smtClean="0"/>
                <a:t>2 =c1;</a:t>
              </a:r>
              <a:endParaRPr lang="en-US" sz="2400" b="1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5410200" y="3037830"/>
              <a:ext cx="1828800" cy="1625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hlinkClick r:id="rId3" action="ppaction://hlinkfile"/>
          </p:cNvPr>
          <p:cNvSpPr/>
          <p:nvPr/>
        </p:nvSpPr>
        <p:spPr>
          <a:xfrm>
            <a:off x="7394030" y="5066063"/>
            <a:ext cx="1548962" cy="1017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80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Nameless Temporary Objects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767548"/>
            <a:ext cx="49530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</a:t>
            </a:r>
          </a:p>
          <a:p>
            <a:pPr>
              <a:defRPr/>
            </a:pPr>
            <a:r>
              <a:rPr lang="en-US" sz="2400" b="1" dirty="0" smtClean="0"/>
              <a:t>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Counter c1, c2; </a:t>
            </a: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“\nc1=” &lt;&lt; c1.get_count();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“\nc2=” &lt;&lt; c2.get_count();</a:t>
            </a:r>
          </a:p>
          <a:p>
            <a:pPr marL="230188" lvl="1">
              <a:defRPr/>
            </a:pPr>
            <a:r>
              <a:rPr lang="en-US" sz="2400" b="1" dirty="0"/>
              <a:t>++c1; </a:t>
            </a:r>
          </a:p>
          <a:p>
            <a:pPr marL="230188" lvl="1">
              <a:defRPr/>
            </a:pPr>
            <a:r>
              <a:rPr lang="en-US" sz="2400" b="1" dirty="0"/>
              <a:t>c2 = ++c1;   </a:t>
            </a: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“\nc1=” &lt;&lt; c1.get_count();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“\nc2=” &lt;&lt; c2.get_count() 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5071240" y="1295400"/>
            <a:ext cx="4041228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/>
              <a:t>Counter{</a:t>
            </a:r>
            <a:endParaRPr lang="en-US" sz="2400" b="1" dirty="0"/>
          </a:p>
          <a:p>
            <a:pPr marL="461963" lvl="2">
              <a:defRPr/>
            </a:pPr>
            <a:r>
              <a:rPr lang="en-US" sz="2400" b="1" dirty="0"/>
              <a:t>unsigned </a:t>
            </a:r>
            <a:r>
              <a:rPr lang="en-US" sz="2400" b="1" dirty="0" err="1"/>
              <a:t>int</a:t>
            </a:r>
            <a:r>
              <a:rPr lang="en-US" sz="2400" b="1" dirty="0"/>
              <a:t> count</a:t>
            </a:r>
            <a:r>
              <a:rPr lang="en-US" sz="2400" b="1" dirty="0" smtClean="0"/>
              <a:t>;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461963" lvl="2">
              <a:defRPr/>
            </a:pPr>
            <a:r>
              <a:rPr lang="en-US" sz="2400" b="1" dirty="0"/>
              <a:t>Counter() : count(0) </a:t>
            </a:r>
            <a:endParaRPr lang="en-US" sz="2400" b="1" dirty="0" smtClean="0"/>
          </a:p>
          <a:p>
            <a:pPr marL="461963" lvl="2">
              <a:defRPr/>
            </a:pPr>
            <a:r>
              <a:rPr lang="en-US" sz="2400" b="1" dirty="0" smtClean="0"/>
              <a:t>{ }</a:t>
            </a:r>
          </a:p>
          <a:p>
            <a:pPr marL="461963" lvl="2">
              <a:defRPr/>
            </a:pPr>
            <a:r>
              <a:rPr lang="en-US" sz="2400" b="1" dirty="0"/>
              <a:t>Counter(</a:t>
            </a:r>
            <a:r>
              <a:rPr lang="en-US" sz="2400" b="1" dirty="0" err="1"/>
              <a:t>int</a:t>
            </a:r>
            <a:r>
              <a:rPr lang="en-US" sz="2400" b="1" dirty="0"/>
              <a:t> c) : count(c)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b="1" dirty="0"/>
              <a:t>{ }</a:t>
            </a:r>
          </a:p>
          <a:p>
            <a:pPr marL="461963" lvl="2">
              <a:defRPr/>
            </a:pPr>
            <a:r>
              <a:rPr lang="en-US" sz="2400" b="1" dirty="0"/>
              <a:t>unsigned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get_count</a:t>
            </a:r>
            <a:r>
              <a:rPr lang="en-US" sz="2400" b="1" dirty="0" smtClean="0"/>
              <a:t>()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b="1" dirty="0"/>
              <a:t>{ return count; }</a:t>
            </a:r>
          </a:p>
          <a:p>
            <a:pPr marL="461963" lvl="2">
              <a:defRPr/>
            </a:pPr>
            <a:r>
              <a:rPr lang="en-US" sz="2400" b="1" dirty="0"/>
              <a:t>Counter operator ++ </a:t>
            </a:r>
            <a:r>
              <a:rPr lang="en-US" sz="2400" b="1" dirty="0" smtClean="0"/>
              <a:t>(){</a:t>
            </a:r>
            <a:endParaRPr lang="en-US" sz="2400" b="1" dirty="0"/>
          </a:p>
          <a:p>
            <a:pPr marL="574675" lvl="3">
              <a:defRPr/>
            </a:pPr>
            <a:r>
              <a:rPr lang="en-US" sz="2400" b="1" dirty="0" smtClean="0"/>
              <a:t>  ++</a:t>
            </a:r>
            <a:r>
              <a:rPr lang="en-US" sz="2400" b="1" dirty="0"/>
              <a:t>count; 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4675" lvl="3">
              <a:defRPr/>
            </a:pPr>
            <a:r>
              <a:rPr lang="en-US" sz="2400" b="1" dirty="0" smtClean="0"/>
              <a:t> </a:t>
            </a:r>
            <a:r>
              <a:rPr lang="en-US" sz="2400" b="1" dirty="0"/>
              <a:t>return Counter(count);</a:t>
            </a:r>
            <a:r>
              <a:rPr lang="en-US" sz="2400" b="1" dirty="0" smtClean="0"/>
              <a:t>       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     }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46088" y="1314271"/>
            <a:ext cx="3668712" cy="1200329"/>
          </a:xfrm>
          <a:prstGeom prst="rect">
            <a:avLst/>
          </a:prstGeom>
          <a:solidFill>
            <a:schemeClr val="accent1">
              <a:lumMod val="75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6350">
              <a:defRPr/>
            </a:pPr>
            <a:r>
              <a:rPr lang="en-US" sz="2400" b="1" dirty="0" smtClean="0"/>
              <a:t>  Counter </a:t>
            </a:r>
            <a:r>
              <a:rPr lang="en-US" sz="2400" b="1" dirty="0"/>
              <a:t>temp;     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350" lvl="3">
              <a:defRPr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temp.count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smtClean="0"/>
              <a:t>count;  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350" lvl="3">
              <a:defRPr/>
            </a:pPr>
            <a:r>
              <a:rPr lang="en-US" sz="2400" b="1" dirty="0" smtClean="0"/>
              <a:t>  return temp; </a:t>
            </a:r>
            <a:endParaRPr lang="en-US" sz="24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659354" y="5715000"/>
            <a:ext cx="201168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708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we’ve </a:t>
            </a:r>
            <a:r>
              <a:rPr lang="en-US" dirty="0" smtClean="0"/>
              <a:t>seen </a:t>
            </a:r>
            <a:r>
              <a:rPr lang="en-US" dirty="0"/>
              <a:t>the increment operator used only in its prefix form.</a:t>
            </a:r>
          </a:p>
          <a:p>
            <a:pPr>
              <a:buFont typeface="Arial" charset="0"/>
              <a:buNone/>
            </a:pPr>
            <a:r>
              <a:rPr lang="en-US" dirty="0"/>
              <a:t>			++c1</a:t>
            </a:r>
          </a:p>
          <a:p>
            <a:r>
              <a:rPr lang="en-US" dirty="0"/>
              <a:t>What about postfix, where the variable is incremented after its value is used in the expression?</a:t>
            </a:r>
          </a:p>
          <a:p>
            <a:pPr>
              <a:buFont typeface="Arial" charset="0"/>
              <a:buNone/>
            </a:pPr>
            <a:r>
              <a:rPr lang="en-US" dirty="0"/>
              <a:t>			c1</a:t>
            </a:r>
            <a:r>
              <a:rPr lang="en-US" dirty="0" smtClean="0"/>
              <a:t>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82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</a:t>
            </a:r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data type (ADT)</a:t>
            </a:r>
          </a:p>
          <a:p>
            <a:r>
              <a:rPr lang="en-US" dirty="0" smtClean="0"/>
              <a:t>Container classes</a:t>
            </a:r>
          </a:p>
          <a:p>
            <a:r>
              <a:rPr lang="en-US" dirty="0" smtClean="0"/>
              <a:t>Proxy classes</a:t>
            </a:r>
          </a:p>
          <a:p>
            <a:r>
              <a:rPr lang="en-US" dirty="0" smtClean="0"/>
              <a:t>Operator overloading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48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0"/>
            <a:ext cx="4845268" cy="838200"/>
          </a:xfrm>
        </p:spPr>
        <p:txBody>
          <a:bodyPr>
            <a:noAutofit/>
          </a:bodyPr>
          <a:lstStyle/>
          <a:p>
            <a:r>
              <a:rPr lang="en-US" dirty="0" smtClean="0"/>
              <a:t>Counter class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1532"/>
            <a:ext cx="4495800" cy="532453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class </a:t>
            </a:r>
            <a:r>
              <a:rPr lang="en-US" sz="2000" b="1" dirty="0" smtClean="0"/>
              <a:t>Counter{</a:t>
            </a:r>
            <a:endParaRPr lang="en-US" sz="2000" b="1" dirty="0"/>
          </a:p>
          <a:p>
            <a:pPr marL="230188" lvl="1">
              <a:defRPr/>
            </a:pPr>
            <a:r>
              <a:rPr lang="en-US" sz="2000" b="1" dirty="0"/>
              <a:t>private:</a:t>
            </a:r>
          </a:p>
          <a:p>
            <a:pPr marL="461963" lvl="2">
              <a:defRPr/>
            </a:pPr>
            <a:r>
              <a:rPr lang="en-US" sz="2000" b="1" dirty="0"/>
              <a:t>unsigned </a:t>
            </a:r>
            <a:r>
              <a:rPr lang="en-US" sz="2000" b="1" dirty="0" err="1"/>
              <a:t>int</a:t>
            </a:r>
            <a:r>
              <a:rPr lang="en-US" sz="2000" b="1" dirty="0"/>
              <a:t> count; </a:t>
            </a:r>
            <a:endParaRPr lang="en-US" sz="2000" b="1" dirty="0" smtClean="0"/>
          </a:p>
          <a:p>
            <a:pPr marL="461963" lvl="2">
              <a:defRPr/>
            </a:pPr>
            <a:r>
              <a:rPr lang="en-US" sz="2000" b="1" dirty="0" smtClean="0"/>
              <a:t>public</a:t>
            </a:r>
            <a:r>
              <a:rPr lang="en-US" sz="2000" b="1" dirty="0"/>
              <a:t>:</a:t>
            </a:r>
          </a:p>
          <a:p>
            <a:pPr marL="461963" lvl="2">
              <a:defRPr/>
            </a:pPr>
            <a:r>
              <a:rPr lang="en-US" sz="2000" b="1" dirty="0"/>
              <a:t>Counter() : count(0</a:t>
            </a:r>
            <a:r>
              <a:rPr lang="en-US" sz="2000" b="1" dirty="0" smtClean="0"/>
              <a:t>)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b="1" dirty="0"/>
              <a:t>{ }</a:t>
            </a:r>
          </a:p>
          <a:p>
            <a:pPr marL="461963" lvl="2">
              <a:defRPr/>
            </a:pPr>
            <a:r>
              <a:rPr lang="en-US" sz="2000" b="1" dirty="0"/>
              <a:t>Counter(</a:t>
            </a:r>
            <a:r>
              <a:rPr lang="en-US" sz="2000" b="1" dirty="0" err="1"/>
              <a:t>int</a:t>
            </a:r>
            <a:r>
              <a:rPr lang="en-US" sz="2000" b="1" dirty="0"/>
              <a:t> c) : count(c</a:t>
            </a:r>
            <a:r>
              <a:rPr lang="en-US" sz="2000" b="1" dirty="0" smtClean="0"/>
              <a:t>)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b="1" dirty="0"/>
              <a:t>{ }</a:t>
            </a:r>
          </a:p>
          <a:p>
            <a:pPr marL="461963" lvl="2">
              <a:defRPr/>
            </a:pPr>
            <a:r>
              <a:rPr lang="en-US" sz="2000" b="1" dirty="0"/>
              <a:t>unsigned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get_count</a:t>
            </a:r>
            <a:r>
              <a:rPr lang="en-US" sz="2000" b="1" dirty="0"/>
              <a:t>() </a:t>
            </a:r>
            <a:r>
              <a:rPr lang="en-US" sz="2000" b="1" dirty="0" err="1" smtClean="0"/>
              <a:t>const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b="1" dirty="0"/>
              <a:t>{ return count; }</a:t>
            </a:r>
          </a:p>
          <a:p>
            <a:pPr marL="461963" lvl="2">
              <a:defRPr/>
            </a:pPr>
            <a:r>
              <a:rPr lang="en-US" sz="2000" b="1" dirty="0"/>
              <a:t>Counter operator ++ </a:t>
            </a:r>
            <a:r>
              <a:rPr lang="en-US" sz="2000" b="1" dirty="0" smtClean="0"/>
              <a:t>(){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b="1" dirty="0"/>
              <a:t>   return Counter(++count);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b="1" dirty="0"/>
              <a:t>} 			</a:t>
            </a:r>
            <a:endParaRPr lang="en-US" sz="2000" b="1" dirty="0" smtClean="0"/>
          </a:p>
          <a:p>
            <a:pPr marL="461963" lvl="2">
              <a:defRPr/>
            </a:pPr>
            <a:r>
              <a:rPr lang="en-US" sz="2000" b="1" dirty="0" smtClean="0"/>
              <a:t>Counter </a:t>
            </a:r>
            <a:r>
              <a:rPr lang="en-US" sz="2000" b="1" dirty="0"/>
              <a:t>operator ++ (</a:t>
            </a:r>
            <a:r>
              <a:rPr lang="en-US" sz="2000" b="1" dirty="0" err="1"/>
              <a:t>int</a:t>
            </a:r>
            <a:r>
              <a:rPr lang="en-US" sz="2000" b="1" dirty="0" smtClean="0"/>
              <a:t>){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b="1" dirty="0"/>
              <a:t>    return Counter(count++);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b="1" dirty="0" smtClean="0"/>
              <a:t>}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000" b="1" dirty="0" smtClean="0"/>
              <a:t>};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4540468" y="762000"/>
            <a:ext cx="4572000" cy="34778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/>
              <a:t>main(){</a:t>
            </a:r>
            <a:endParaRPr lang="en-US" sz="2000" b="1" dirty="0"/>
          </a:p>
          <a:p>
            <a:pPr marL="230188" lvl="1">
              <a:defRPr/>
            </a:pPr>
            <a:r>
              <a:rPr lang="en-US" sz="2000" b="1" dirty="0"/>
              <a:t>Counter c1, c2; </a:t>
            </a: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smtClean="0"/>
              <a:t>“c1</a:t>
            </a:r>
            <a:r>
              <a:rPr lang="en-US" sz="2000" b="1" dirty="0"/>
              <a:t>=” &lt;&lt; c1.get_count();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smtClean="0"/>
              <a:t>“c2</a:t>
            </a:r>
            <a:r>
              <a:rPr lang="en-US" sz="2000" b="1" dirty="0"/>
              <a:t>=” &lt;&lt; c2.get_count();</a:t>
            </a:r>
          </a:p>
          <a:p>
            <a:pPr marL="230188" lvl="1">
              <a:defRPr/>
            </a:pPr>
            <a:r>
              <a:rPr lang="en-US" sz="2000" b="1" dirty="0"/>
              <a:t>++c1;   </a:t>
            </a:r>
            <a:r>
              <a:rPr lang="pt-BR" sz="2000" b="1" dirty="0"/>
              <a:t>c2 = ++c1; </a:t>
            </a: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smtClean="0"/>
              <a:t>“c1</a:t>
            </a:r>
            <a:r>
              <a:rPr lang="en-US" sz="2000" b="1" dirty="0"/>
              <a:t>=” &lt;&lt; c1.get_count();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smtClean="0"/>
              <a:t>“c2</a:t>
            </a:r>
            <a:r>
              <a:rPr lang="en-US" sz="2000" b="1" dirty="0"/>
              <a:t>=” &lt;&lt; c2.get_count();</a:t>
            </a:r>
          </a:p>
          <a:p>
            <a:pPr marL="230188" lvl="1">
              <a:defRPr/>
            </a:pPr>
            <a:r>
              <a:rPr lang="fr-FR" sz="2000" b="1" dirty="0"/>
              <a:t>c2 = c1++; </a:t>
            </a: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smtClean="0"/>
              <a:t>“c1</a:t>
            </a:r>
            <a:r>
              <a:rPr lang="en-US" sz="2000" b="1" dirty="0"/>
              <a:t>=” &lt;&lt; c1.get_count();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smtClean="0"/>
              <a:t>“c2</a:t>
            </a:r>
            <a:r>
              <a:rPr lang="en-US" sz="2000" b="1" dirty="0"/>
              <a:t>=” &lt;&lt; c2.get_count() </a:t>
            </a:r>
            <a:r>
              <a:rPr lang="en-US" sz="2000" b="1" dirty="0" smtClean="0"/>
              <a:t>;</a:t>
            </a:r>
            <a:endParaRPr lang="en-US" sz="2000" b="1" dirty="0"/>
          </a:p>
          <a:p>
            <a:pPr marL="4763" lvl="1">
              <a:defRPr/>
            </a:pPr>
            <a:r>
              <a:rPr lang="en-US" sz="2000" b="1" dirty="0"/>
              <a:t>}</a:t>
            </a:r>
            <a:endParaRPr lang="en-US" sz="2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34159" y="5513606"/>
            <a:ext cx="2057400" cy="1086892"/>
            <a:chOff x="5943600" y="990600"/>
            <a:chExt cx="2057400" cy="1086892"/>
          </a:xfrm>
        </p:grpSpPr>
        <p:sp>
          <p:nvSpPr>
            <p:cNvPr id="8" name="Rectangle 7"/>
            <p:cNvSpPr/>
            <p:nvPr/>
          </p:nvSpPr>
          <p:spPr>
            <a:xfrm>
              <a:off x="5943600" y="990600"/>
              <a:ext cx="2057400" cy="1086892"/>
            </a:xfrm>
            <a:prstGeom prst="rect">
              <a:avLst/>
            </a:prstGeom>
            <a:solidFill>
              <a:schemeClr val="accent1"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40768" y="1495098"/>
              <a:ext cx="1028700" cy="54344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</a:rPr>
                <a:t>0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43600" y="15240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count</a:t>
              </a:r>
              <a:endParaRPr lang="en-US" sz="28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43600" y="9906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/>
                <a:t>c1</a:t>
              </a:r>
              <a:endParaRPr lang="en-US" sz="2800" b="1" u="sng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47900" y="5517932"/>
            <a:ext cx="2057400" cy="1086892"/>
            <a:chOff x="5943600" y="990600"/>
            <a:chExt cx="2057400" cy="1086892"/>
          </a:xfrm>
        </p:grpSpPr>
        <p:sp>
          <p:nvSpPr>
            <p:cNvPr id="13" name="Rectangle 12"/>
            <p:cNvSpPr/>
            <p:nvPr/>
          </p:nvSpPr>
          <p:spPr>
            <a:xfrm>
              <a:off x="5943600" y="990600"/>
              <a:ext cx="2057400" cy="1086892"/>
            </a:xfrm>
            <a:prstGeom prst="rect">
              <a:avLst/>
            </a:prstGeom>
            <a:solidFill>
              <a:schemeClr val="accent1">
                <a:alpha val="8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40768" y="1495098"/>
              <a:ext cx="1028700" cy="54344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FF0000"/>
                  </a:solidFill>
                </a:rPr>
                <a:t>0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43600" y="15240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count</a:t>
              </a:r>
              <a:endParaRPr lang="en-US" sz="2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43600" y="990600"/>
              <a:ext cx="1028700" cy="543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/>
                <a:t>c2</a:t>
              </a:r>
              <a:endParaRPr lang="en-US" sz="2800" b="1" u="sng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31327" y="6018104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6582" y="6025520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45068" y="6038656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13332" y="4282966"/>
            <a:ext cx="2330668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Program </a:t>
            </a:r>
            <a:r>
              <a:rPr lang="en-US" sz="2400" b="1" dirty="0" smtClean="0"/>
              <a:t>Output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6829098" y="4764603"/>
            <a:ext cx="10668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c1=0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6829098" y="5224433"/>
            <a:ext cx="10668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c2=0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6829098" y="6138833"/>
            <a:ext cx="10668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c2=2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6829098" y="5681633"/>
            <a:ext cx="10668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c1=2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727434" y="4343400"/>
            <a:ext cx="549166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34202" y="5552554"/>
            <a:ext cx="1958866" cy="54344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++c1;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56536" y="5552554"/>
            <a:ext cx="1958866" cy="54344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</a:rPr>
              <a:t>2 = ++c1;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3400" y="5562600"/>
            <a:ext cx="1958866" cy="54344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</a:rPr>
              <a:t>2 = c1++;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16166" y="6019800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2132" y="6019800"/>
            <a:ext cx="1028700" cy="5434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001000" y="6127532"/>
            <a:ext cx="10668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c2=2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8001000" y="5670332"/>
            <a:ext cx="10668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c1=3</a:t>
            </a:r>
            <a:endParaRPr lang="en-US" sz="2400" b="1" dirty="0"/>
          </a:p>
        </p:txBody>
      </p:sp>
      <p:sp>
        <p:nvSpPr>
          <p:cNvPr id="34" name="Rectangle 33">
            <a:hlinkClick r:id="rId3" action="ppaction://hlinkfile"/>
          </p:cNvPr>
          <p:cNvSpPr/>
          <p:nvPr/>
        </p:nvSpPr>
        <p:spPr>
          <a:xfrm>
            <a:off x="4359166" y="6335276"/>
            <a:ext cx="2346434" cy="49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62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</a:p>
          <a:p>
            <a:r>
              <a:rPr lang="en-US" dirty="0" smtClean="0"/>
              <a:t>Overloading unary operator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/>
              <a:t>   ++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   - -</a:t>
            </a:r>
            <a:endParaRPr lang="en-US" dirty="0" smtClean="0"/>
          </a:p>
          <a:p>
            <a:r>
              <a:rPr lang="en-US" dirty="0" smtClean="0"/>
              <a:t>Argument of overloaded function </a:t>
            </a:r>
          </a:p>
          <a:p>
            <a:pPr lvl="1"/>
            <a:r>
              <a:rPr lang="en-US" dirty="0" smtClean="0"/>
              <a:t>Post increment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08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example, statements like</a:t>
            </a:r>
          </a:p>
          <a:p>
            <a:pPr lvl="1"/>
            <a:r>
              <a:rPr lang="en-US" dirty="0"/>
              <a:t>d3.addobjects(d1, d2);</a:t>
            </a:r>
          </a:p>
          <a:p>
            <a:pPr>
              <a:buFont typeface="Arial" charset="0"/>
              <a:buNone/>
            </a:pPr>
            <a:r>
              <a:rPr lang="en-US" dirty="0"/>
              <a:t>	or the similar but equally obscure</a:t>
            </a:r>
          </a:p>
          <a:p>
            <a:pPr lvl="1"/>
            <a:r>
              <a:rPr lang="en-US" dirty="0"/>
              <a:t>d3 = d1.addobjects(d2);</a:t>
            </a:r>
          </a:p>
          <a:p>
            <a:r>
              <a:rPr lang="en-US" dirty="0" smtClean="0"/>
              <a:t> </a:t>
            </a:r>
            <a:r>
              <a:rPr lang="en-US" dirty="0"/>
              <a:t>can be changed to the much more readable</a:t>
            </a:r>
          </a:p>
          <a:p>
            <a:pPr lvl="1"/>
            <a:r>
              <a:rPr lang="en-US" dirty="0"/>
              <a:t>d3 = d1 + d2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21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c++</a:t>
            </a:r>
            <a:r>
              <a:rPr lang="en-US" dirty="0" smtClean="0"/>
              <a:t> overloaded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Addition </a:t>
            </a:r>
            <a:r>
              <a:rPr lang="en-US" dirty="0"/>
              <a:t>+</a:t>
            </a:r>
            <a:r>
              <a:rPr lang="en-US" dirty="0" smtClean="0"/>
              <a:t> and subtraction</a:t>
            </a:r>
            <a:r>
              <a:rPr lang="en-US" dirty="0"/>
              <a:t> –</a:t>
            </a:r>
            <a:r>
              <a:rPr lang="en-US" dirty="0" smtClean="0"/>
              <a:t> operator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+, – operators perform differently, depending on their context in integer arithmetic, floating-point arithmetic and pointer arithmetic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Stream insertion (&lt;&lt;) and extractor (&gt;&gt;) operator  (</a:t>
            </a:r>
            <a:r>
              <a:rPr lang="en-US" dirty="0" err="1" smtClean="0"/>
              <a:t>cout</a:t>
            </a:r>
            <a:r>
              <a:rPr lang="en-US" dirty="0" smtClean="0"/>
              <a:t>&lt;&lt; and </a:t>
            </a:r>
            <a:r>
              <a:rPr lang="en-US" dirty="0" err="1" smtClean="0"/>
              <a:t>cin</a:t>
            </a:r>
            <a:r>
              <a:rPr lang="en-US" dirty="0" smtClean="0"/>
              <a:t>&gt;&gt;)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&lt;&lt; is </a:t>
            </a:r>
            <a:r>
              <a:rPr lang="en-US" dirty="0"/>
              <a:t>used both as the stream insertion operator and as the bitwise left-shift operator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&gt;&gt; </a:t>
            </a:r>
            <a:r>
              <a:rPr lang="en-US" dirty="0" smtClean="0"/>
              <a:t>is </a:t>
            </a:r>
            <a:r>
              <a:rPr lang="en-US" dirty="0"/>
              <a:t>used both as the stream extraction operator and as the bitwise right-shift </a:t>
            </a:r>
            <a:r>
              <a:rPr lang="en-US" dirty="0" smtClean="0"/>
              <a:t>operator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&lt;&lt;, &gt;&gt; are overloaded </a:t>
            </a:r>
            <a:r>
              <a:rPr lang="en-US" dirty="0"/>
              <a:t>in the C++ Standard </a:t>
            </a:r>
            <a:r>
              <a:rPr lang="en-US" dirty="0" smtClean="0"/>
              <a:t>Library </a:t>
            </a:r>
            <a:r>
              <a:rPr lang="en-US" b="1" dirty="0" err="1" smtClean="0"/>
              <a:t>std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815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of overloaded operator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operator is overloaded by writing a non-static member function definition 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name </a:t>
            </a:r>
            <a:r>
              <a:rPr lang="en-US" dirty="0" smtClean="0"/>
              <a:t>becomes </a:t>
            </a:r>
            <a:r>
              <a:rPr lang="en-US" dirty="0"/>
              <a:t>the keyword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operator</a:t>
            </a:r>
            <a:r>
              <a:rPr lang="en-US" dirty="0"/>
              <a:t> followed by the symbol for the operator being </a:t>
            </a:r>
            <a:r>
              <a:rPr lang="en-US" dirty="0" smtClean="0"/>
              <a:t>overloaded</a:t>
            </a:r>
          </a:p>
          <a:p>
            <a:pPr lvl="1"/>
            <a:r>
              <a:rPr lang="en-US" dirty="0" smtClean="0"/>
              <a:t>E.g. 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operator</a:t>
            </a:r>
            <a:r>
              <a:rPr lang="en-US" dirty="0" smtClean="0">
                <a:latin typeface="Arial Rounded MT Bold" pitchFamily="34" charset="0"/>
              </a:rPr>
              <a:t> + () { …. }</a:t>
            </a:r>
          </a:p>
          <a:p>
            <a:r>
              <a:rPr lang="en-US" dirty="0" smtClean="0"/>
              <a:t>Function </a:t>
            </a:r>
            <a:r>
              <a:rPr lang="en-US" dirty="0"/>
              <a:t>name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operator</a:t>
            </a:r>
            <a:r>
              <a:rPr lang="en-US" dirty="0"/>
              <a:t>+ would be used to overload the addition operator </a:t>
            </a:r>
            <a:r>
              <a:rPr lang="en-US" dirty="0" smtClean="0"/>
              <a:t>(+)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 (=) may be used with every class to perform </a:t>
            </a:r>
            <a:r>
              <a:rPr lang="en-US" dirty="0" smtClean="0"/>
              <a:t>member wise </a:t>
            </a:r>
            <a:r>
              <a:rPr lang="en-US" dirty="0"/>
              <a:t>assignment of the data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d1 = d2;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70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Precedence, Associativity </a:t>
            </a:r>
            <a:r>
              <a:rPr lang="en-US" sz="3600" dirty="0" smtClean="0"/>
              <a:t>and No. of Operands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Precedence means which operator to solve first (+, -, *, /, = )</a:t>
            </a:r>
          </a:p>
          <a:p>
            <a:r>
              <a:rPr lang="en-US" dirty="0" smtClean="0"/>
              <a:t>The </a:t>
            </a:r>
            <a:r>
              <a:rPr lang="en-US" dirty="0"/>
              <a:t>precedence of an operator cannot be changed by </a:t>
            </a:r>
            <a:r>
              <a:rPr lang="en-US" dirty="0" smtClean="0"/>
              <a:t>overloading</a:t>
            </a:r>
          </a:p>
          <a:p>
            <a:r>
              <a:rPr lang="en-US" dirty="0" smtClean="0"/>
              <a:t>The </a:t>
            </a:r>
            <a:r>
              <a:rPr lang="en-US" dirty="0"/>
              <a:t>associativity of an operator </a:t>
            </a:r>
            <a:r>
              <a:rPr lang="en-US" dirty="0" smtClean="0"/>
              <a:t>cannot </a:t>
            </a:r>
            <a:r>
              <a:rPr lang="en-US" dirty="0"/>
              <a:t>be changed by </a:t>
            </a:r>
            <a:r>
              <a:rPr lang="en-US" dirty="0" smtClean="0"/>
              <a:t>overloading</a:t>
            </a:r>
          </a:p>
          <a:p>
            <a:r>
              <a:rPr lang="en-US" dirty="0"/>
              <a:t>Overloaded unary </a:t>
            </a:r>
            <a:r>
              <a:rPr lang="en-US" dirty="0" smtClean="0"/>
              <a:t>operators (++, --) </a:t>
            </a:r>
            <a:r>
              <a:rPr lang="en-US" dirty="0"/>
              <a:t>remain unary </a:t>
            </a:r>
            <a:r>
              <a:rPr lang="en-US" dirty="0" smtClean="0"/>
              <a:t>operators</a:t>
            </a:r>
          </a:p>
          <a:p>
            <a:r>
              <a:rPr lang="en-US" dirty="0"/>
              <a:t>overloaded binary operators remain binary operators</a:t>
            </a:r>
          </a:p>
        </p:txBody>
      </p:sp>
    </p:spTree>
    <p:extLst>
      <p:ext uri="{BB962C8B-B14F-4D97-AF65-F5344CB8AC3E}">
        <p14:creationId xmlns:p14="http://schemas.microsoft.com/office/powerpoint/2010/main" xmlns="" val="259423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New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possible to create new </a:t>
            </a:r>
            <a:r>
              <a:rPr lang="en-US" dirty="0" smtClean="0"/>
              <a:t>operators</a:t>
            </a:r>
          </a:p>
          <a:p>
            <a:r>
              <a:rPr lang="en-US" dirty="0"/>
              <a:t>only existing operators can be </a:t>
            </a:r>
            <a:r>
              <a:rPr lang="en-US" dirty="0" smtClean="0"/>
              <a:t>overloaded</a:t>
            </a:r>
          </a:p>
          <a:p>
            <a:pPr lvl="1"/>
            <a:r>
              <a:rPr lang="en-US" dirty="0" smtClean="0"/>
              <a:t>E.g. ** can be used for exponential in some programming languages </a:t>
            </a:r>
          </a:p>
          <a:p>
            <a:pPr lvl="1"/>
            <a:r>
              <a:rPr lang="en-US" dirty="0" smtClean="0"/>
              <a:t>** is not in the list od existing operator so it cannot be overloaded</a:t>
            </a:r>
          </a:p>
          <a:p>
            <a:r>
              <a:rPr lang="en-US" dirty="0" smtClean="0"/>
              <a:t>Attempting </a:t>
            </a:r>
            <a:r>
              <a:rPr lang="en-US" dirty="0"/>
              <a:t>to create new operators via operator overloading is a syntax error</a:t>
            </a:r>
          </a:p>
        </p:txBody>
      </p:sp>
    </p:spTree>
    <p:extLst>
      <p:ext uri="{BB962C8B-B14F-4D97-AF65-F5344CB8AC3E}">
        <p14:creationId xmlns:p14="http://schemas.microsoft.com/office/powerpoint/2010/main" xmlns="" val="337573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for Fundamental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meaning of how an operator works on </a:t>
            </a:r>
            <a:r>
              <a:rPr lang="en-US" dirty="0" smtClean="0"/>
              <a:t>fundamental </a:t>
            </a:r>
            <a:r>
              <a:rPr lang="en-US" dirty="0"/>
              <a:t>types cannot be changed by operator </a:t>
            </a:r>
            <a:r>
              <a:rPr lang="en-US" dirty="0" smtClean="0"/>
              <a:t>overloading</a:t>
            </a:r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programmer cannot change </a:t>
            </a:r>
            <a:r>
              <a:rPr lang="en-US" dirty="0"/>
              <a:t>the meaning of how + adds two </a:t>
            </a:r>
            <a:r>
              <a:rPr lang="en-US" dirty="0" smtClean="0"/>
              <a:t>integers</a:t>
            </a:r>
          </a:p>
          <a:p>
            <a:r>
              <a:rPr lang="en-US" dirty="0"/>
              <a:t>Operator overloading works only with </a:t>
            </a:r>
            <a:endParaRPr lang="en-US" dirty="0" smtClean="0"/>
          </a:p>
          <a:p>
            <a:pPr lvl="1"/>
            <a:r>
              <a:rPr lang="en-US" dirty="0" smtClean="0"/>
              <a:t>objects </a:t>
            </a:r>
            <a:r>
              <a:rPr lang="en-US" dirty="0"/>
              <a:t>of user-defined types or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mixture of an object of a user-defined type and an object of a fundamental type</a:t>
            </a:r>
          </a:p>
        </p:txBody>
      </p:sp>
    </p:spTree>
    <p:extLst>
      <p:ext uri="{BB962C8B-B14F-4D97-AF65-F5344CB8AC3E}">
        <p14:creationId xmlns:p14="http://schemas.microsoft.com/office/powerpoint/2010/main" xmlns="" val="88208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10064</TotalTime>
  <Words>1179</Words>
  <Application>Microsoft Office PowerPoint</Application>
  <PresentationFormat>On-screen Show (4:3)</PresentationFormat>
  <Paragraphs>253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myPresentation1</vt:lpstr>
      <vt:lpstr>CSC241: Object Oriented Programming</vt:lpstr>
      <vt:lpstr>Previous Lecture</vt:lpstr>
      <vt:lpstr>Today’s Lecture</vt:lpstr>
      <vt:lpstr>Operator overloading</vt:lpstr>
      <vt:lpstr>Examples of c++ overloaded operator</vt:lpstr>
      <vt:lpstr>Syntax of overloaded operator function </vt:lpstr>
      <vt:lpstr>Precedence, Associativity and No. of Operands </vt:lpstr>
      <vt:lpstr>Creating New Operators</vt:lpstr>
      <vt:lpstr>Operators for Fundamental Types</vt:lpstr>
      <vt:lpstr>Examples</vt:lpstr>
      <vt:lpstr>Overloading Unary Operators</vt:lpstr>
      <vt:lpstr>Counter class Example</vt:lpstr>
      <vt:lpstr>The operator Keyword</vt:lpstr>
      <vt:lpstr>Cont. </vt:lpstr>
      <vt:lpstr>Operator Arguments</vt:lpstr>
      <vt:lpstr>Operator Return Values</vt:lpstr>
      <vt:lpstr>Counter class Example</vt:lpstr>
      <vt:lpstr>Nameless Temporary Objects</vt:lpstr>
      <vt:lpstr>Postfix Notation</vt:lpstr>
      <vt:lpstr>Counter class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579</cp:revision>
  <dcterms:created xsi:type="dcterms:W3CDTF">2006-08-16T00:00:00Z</dcterms:created>
  <dcterms:modified xsi:type="dcterms:W3CDTF">2012-10-06T11:29:36Z</dcterms:modified>
</cp:coreProperties>
</file>