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5"/>
  </p:notesMasterIdLst>
  <p:sldIdLst>
    <p:sldId id="445" r:id="rId2"/>
    <p:sldId id="876" r:id="rId3"/>
    <p:sldId id="929" r:id="rId4"/>
    <p:sldId id="932" r:id="rId5"/>
    <p:sldId id="935" r:id="rId6"/>
    <p:sldId id="936" r:id="rId7"/>
    <p:sldId id="937" r:id="rId8"/>
    <p:sldId id="938" r:id="rId9"/>
    <p:sldId id="939" r:id="rId10"/>
    <p:sldId id="940" r:id="rId11"/>
    <p:sldId id="944" r:id="rId12"/>
    <p:sldId id="941" r:id="rId13"/>
    <p:sldId id="942" r:id="rId14"/>
    <p:sldId id="943" r:id="rId15"/>
    <p:sldId id="945" r:id="rId16"/>
    <p:sldId id="946" r:id="rId17"/>
    <p:sldId id="947" r:id="rId18"/>
    <p:sldId id="948" r:id="rId19"/>
    <p:sldId id="949" r:id="rId20"/>
    <p:sldId id="956" r:id="rId21"/>
    <p:sldId id="957" r:id="rId22"/>
    <p:sldId id="958" r:id="rId23"/>
    <p:sldId id="95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25263" autoAdjust="0"/>
    <p:restoredTop sz="96980" autoAdjust="0"/>
  </p:normalViewPr>
  <p:slideViewPr>
    <p:cSldViewPr>
      <p:cViewPr>
        <p:scale>
          <a:sx n="60" d="100"/>
          <a:sy n="60" d="100"/>
        </p:scale>
        <p:origin x="-678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6AA9C-C781-4F26-B6CB-D244D58BD789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16EE2-1D9B-4258-A1AD-BBDE1A15A8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0419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2" y="6477000"/>
            <a:ext cx="609598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fld id="{1E32015C-E597-49C4-B278-585ED5F3176A}" type="slidenum">
              <a:rPr lang="en-US" sz="1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pPr/>
              <a:t>‹#›</a:t>
            </a:fld>
            <a:endParaRPr lang="en-US" sz="140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program/overload_String_cat_plus.cpp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program/Distance_greater_than.cpp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program/Distance_arith_assign.cpp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program/Distance-example.cp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program/Distance_binary_add.cp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458200" cy="1470025"/>
          </a:xfrm>
        </p:spPr>
        <p:txBody>
          <a:bodyPr/>
          <a:lstStyle/>
          <a:p>
            <a:r>
              <a:rPr lang="en-US" dirty="0" smtClean="0"/>
              <a:t>CSC241: Object Oriented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No 09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356"/>
    </mc:Choice>
    <mc:Fallback>
      <p:transition spd="slow" advTm="135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smtClean="0"/>
              <a:t>Concatenating Strings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52400" y="1023878"/>
            <a:ext cx="4648200" cy="2862322"/>
          </a:xfrm>
          <a:prstGeom prst="rect">
            <a:avLst/>
          </a:prstGeom>
          <a:solidFill>
            <a:srgbClr val="FFFF00">
              <a:alpha val="39999"/>
            </a:srgb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err="1"/>
              <a:t>int</a:t>
            </a:r>
            <a:r>
              <a:rPr lang="en-US" sz="2000" b="1" dirty="0"/>
              <a:t> main()</a:t>
            </a:r>
          </a:p>
          <a:p>
            <a:r>
              <a:rPr lang="en-US" sz="2000" b="1" dirty="0"/>
              <a:t>{</a:t>
            </a:r>
          </a:p>
          <a:p>
            <a:pPr marL="230188" lvl="1"/>
            <a:r>
              <a:rPr lang="en-US" sz="2000" b="1" dirty="0"/>
              <a:t>char str1[12] = "hello"; </a:t>
            </a:r>
          </a:p>
          <a:p>
            <a:pPr marL="230188" lvl="1"/>
            <a:r>
              <a:rPr lang="en-US" sz="2000" b="1" dirty="0"/>
              <a:t>char str2[ ] = "world";</a:t>
            </a:r>
          </a:p>
          <a:p>
            <a:pPr marL="230188" lvl="1"/>
            <a:r>
              <a:rPr lang="en-US" sz="2000" b="1" dirty="0" err="1"/>
              <a:t>strcat</a:t>
            </a:r>
            <a:r>
              <a:rPr lang="en-US" sz="2000" b="1" dirty="0"/>
              <a:t>(str1, str2);</a:t>
            </a:r>
          </a:p>
          <a:p>
            <a:pPr marL="230188" lvl="1"/>
            <a:r>
              <a:rPr lang="en-US" sz="2000" b="1" dirty="0" err="1"/>
              <a:t>cout</a:t>
            </a:r>
            <a:r>
              <a:rPr lang="en-US" sz="2000" b="1" dirty="0"/>
              <a:t> &lt;&lt; "str1 = " &lt;&lt; str1 &lt;&lt; </a:t>
            </a:r>
            <a:r>
              <a:rPr lang="en-US" sz="2000" b="1" dirty="0" err="1"/>
              <a:t>endl</a:t>
            </a:r>
            <a:r>
              <a:rPr lang="en-US" sz="2000" b="1" dirty="0"/>
              <a:t>;</a:t>
            </a:r>
          </a:p>
          <a:p>
            <a:pPr marL="230188" lvl="1"/>
            <a:r>
              <a:rPr lang="en-US" sz="2000" b="1" dirty="0" err="1"/>
              <a:t>cout</a:t>
            </a:r>
            <a:r>
              <a:rPr lang="en-US" sz="2000" b="1" dirty="0"/>
              <a:t> &lt;&lt; "str2 = " &lt;&lt; str2 &lt;&lt; </a:t>
            </a:r>
            <a:r>
              <a:rPr lang="en-US" sz="2000" b="1" dirty="0" err="1"/>
              <a:t>endl</a:t>
            </a:r>
            <a:r>
              <a:rPr lang="en-US" sz="2000" b="1" dirty="0"/>
              <a:t>;</a:t>
            </a:r>
          </a:p>
          <a:p>
            <a:pPr marL="230188" lvl="1"/>
            <a:r>
              <a:rPr lang="en-US" sz="2000" b="1" dirty="0"/>
              <a:t>return 0;</a:t>
            </a:r>
          </a:p>
          <a:p>
            <a:r>
              <a:rPr lang="en-US" sz="2000" b="1" dirty="0"/>
              <a:t>}</a:t>
            </a: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4800600" y="990600"/>
            <a:ext cx="4191000" cy="838200"/>
            <a:chOff x="4572000" y="1066800"/>
            <a:chExt cx="4191000" cy="838200"/>
          </a:xfrm>
        </p:grpSpPr>
        <p:sp>
          <p:nvSpPr>
            <p:cNvPr id="5" name="Rectangle 4"/>
            <p:cNvSpPr/>
            <p:nvPr/>
          </p:nvSpPr>
          <p:spPr>
            <a:xfrm>
              <a:off x="4953000" y="1524000"/>
              <a:ext cx="3048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5257800" y="1524000"/>
              <a:ext cx="3048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5562600" y="1524000"/>
              <a:ext cx="3048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dirty="0">
                  <a:solidFill>
                    <a:schemeClr val="tx1"/>
                  </a:solidFill>
                </a:rPr>
                <a:t>l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867400" y="1524000"/>
              <a:ext cx="3048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dirty="0">
                  <a:solidFill>
                    <a:schemeClr val="tx1"/>
                  </a:solidFill>
                </a:rPr>
                <a:t>l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6172200" y="1524000"/>
              <a:ext cx="3048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dirty="0">
                  <a:solidFill>
                    <a:schemeClr val="tx1"/>
                  </a:solidFill>
                </a:rPr>
                <a:t>o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477000" y="1524000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\0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934200" y="1524000"/>
              <a:ext cx="3048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239000" y="1524000"/>
              <a:ext cx="3048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543800" y="1524000"/>
              <a:ext cx="3048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848600" y="1524000"/>
              <a:ext cx="3048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153400" y="1524000"/>
              <a:ext cx="3048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458200" y="1524000"/>
              <a:ext cx="3048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572000" y="1066800"/>
              <a:ext cx="12954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str1[12]</a:t>
              </a:r>
            </a:p>
          </p:txBody>
        </p:sp>
      </p:grp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4762500" y="1905000"/>
            <a:ext cx="2362200" cy="838200"/>
            <a:chOff x="4572000" y="2057400"/>
            <a:chExt cx="2362200" cy="838200"/>
          </a:xfrm>
        </p:grpSpPr>
        <p:sp>
          <p:nvSpPr>
            <p:cNvPr id="18" name="Rectangle 17"/>
            <p:cNvSpPr/>
            <p:nvPr/>
          </p:nvSpPr>
          <p:spPr>
            <a:xfrm>
              <a:off x="4953000" y="2514600"/>
              <a:ext cx="3048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dirty="0">
                  <a:solidFill>
                    <a:schemeClr val="tx1"/>
                  </a:solidFill>
                </a:rPr>
                <a:t>w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257800" y="2514600"/>
              <a:ext cx="3048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dirty="0">
                  <a:solidFill>
                    <a:schemeClr val="tx1"/>
                  </a:solidFill>
                </a:rPr>
                <a:t>o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562600" y="2514600"/>
              <a:ext cx="3048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dirty="0">
                  <a:solidFill>
                    <a:schemeClr val="tx1"/>
                  </a:solidFill>
                </a:rPr>
                <a:t>r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867400" y="2514600"/>
              <a:ext cx="3048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dirty="0">
                  <a:solidFill>
                    <a:schemeClr val="tx1"/>
                  </a:solidFill>
                </a:rPr>
                <a:t>l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172200" y="2514600"/>
              <a:ext cx="3048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477000" y="2514600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\0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572000" y="2057400"/>
              <a:ext cx="9906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str2[6]</a:t>
              </a:r>
            </a:p>
          </p:txBody>
        </p:sp>
      </p:grpSp>
      <p:sp>
        <p:nvSpPr>
          <p:cNvPr id="42" name="Rectangle 41"/>
          <p:cNvSpPr/>
          <p:nvPr/>
        </p:nvSpPr>
        <p:spPr>
          <a:xfrm>
            <a:off x="457200" y="1663639"/>
            <a:ext cx="2514600" cy="332428"/>
          </a:xfrm>
          <a:prstGeom prst="rect">
            <a:avLst/>
          </a:prstGeom>
          <a:solidFill>
            <a:schemeClr val="accent1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63550" y="1996067"/>
            <a:ext cx="2514600" cy="290946"/>
          </a:xfrm>
          <a:prstGeom prst="rect">
            <a:avLst/>
          </a:prstGeom>
          <a:solidFill>
            <a:schemeClr val="accent1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57200" y="2279258"/>
            <a:ext cx="2514600" cy="329001"/>
          </a:xfrm>
          <a:prstGeom prst="rect">
            <a:avLst/>
          </a:prstGeom>
          <a:solidFill>
            <a:schemeClr val="accent1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4" name="Group 52"/>
          <p:cNvGrpSpPr>
            <a:grpSpLocks/>
          </p:cNvGrpSpPr>
          <p:nvPr/>
        </p:nvGrpSpPr>
        <p:grpSpPr bwMode="auto">
          <a:xfrm>
            <a:off x="4800600" y="2895600"/>
            <a:ext cx="3886200" cy="838200"/>
            <a:chOff x="4572000" y="3200400"/>
            <a:chExt cx="3886200" cy="838200"/>
          </a:xfrm>
        </p:grpSpPr>
        <p:sp>
          <p:nvSpPr>
            <p:cNvPr id="29" name="Rectangle 28"/>
            <p:cNvSpPr/>
            <p:nvPr/>
          </p:nvSpPr>
          <p:spPr>
            <a:xfrm>
              <a:off x="4953000" y="3657600"/>
              <a:ext cx="3048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257800" y="3657600"/>
              <a:ext cx="3048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562600" y="3657600"/>
              <a:ext cx="3048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dirty="0">
                  <a:solidFill>
                    <a:schemeClr val="tx1"/>
                  </a:solidFill>
                </a:rPr>
                <a:t>l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867400" y="3657600"/>
              <a:ext cx="3048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dirty="0">
                  <a:solidFill>
                    <a:schemeClr val="tx1"/>
                  </a:solidFill>
                </a:rPr>
                <a:t>l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172200" y="3657600"/>
              <a:ext cx="3048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dirty="0">
                  <a:solidFill>
                    <a:schemeClr val="tx1"/>
                  </a:solidFill>
                </a:rPr>
                <a:t>o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8001000" y="3657600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\0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572000" y="3200400"/>
              <a:ext cx="12573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str1[12]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477000" y="3657600"/>
              <a:ext cx="3048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dirty="0">
                  <a:solidFill>
                    <a:schemeClr val="tx1"/>
                  </a:solidFill>
                </a:rPr>
                <a:t>w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781800" y="3657600"/>
              <a:ext cx="3048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dirty="0">
                  <a:solidFill>
                    <a:schemeClr val="tx1"/>
                  </a:solidFill>
                </a:rPr>
                <a:t>o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086600" y="3657600"/>
              <a:ext cx="3048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dirty="0">
                  <a:solidFill>
                    <a:schemeClr val="tx1"/>
                  </a:solidFill>
                </a:rPr>
                <a:t>r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391400" y="3657600"/>
              <a:ext cx="3048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dirty="0">
                  <a:solidFill>
                    <a:schemeClr val="tx1"/>
                  </a:solidFill>
                </a:rPr>
                <a:t>l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696200" y="3657600"/>
              <a:ext cx="3048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dirty="0">
                  <a:solidFill>
                    <a:schemeClr val="tx1"/>
                  </a:solidFill>
                </a:rPr>
                <a:t>d</a:t>
              </a:r>
            </a:p>
          </p:txBody>
        </p:sp>
      </p:grpSp>
      <p:sp>
        <p:nvSpPr>
          <p:cNvPr id="54" name="Rectangle 53"/>
          <p:cNvSpPr/>
          <p:nvPr/>
        </p:nvSpPr>
        <p:spPr>
          <a:xfrm>
            <a:off x="152400" y="3926679"/>
            <a:ext cx="2590800" cy="1200329"/>
          </a:xfrm>
          <a:prstGeom prst="rect">
            <a:avLst/>
          </a:prstGeom>
          <a:solidFill>
            <a:schemeClr val="accent4">
              <a:lumMod val="75000"/>
              <a:alpha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u="sng" dirty="0"/>
              <a:t>Program Output</a:t>
            </a:r>
          </a:p>
          <a:p>
            <a:pPr>
              <a:defRPr/>
            </a:pPr>
            <a:r>
              <a:rPr lang="en-US" sz="2400" dirty="0"/>
              <a:t>str1 = </a:t>
            </a:r>
            <a:r>
              <a:rPr lang="en-US" sz="2400" dirty="0" err="1"/>
              <a:t>helloworld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str2 = world</a:t>
            </a:r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104775" y="5135562"/>
            <a:ext cx="89154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The + operator cannot be used to concatenate C-strings. That is, you can’t say</a:t>
            </a:r>
          </a:p>
          <a:p>
            <a:r>
              <a:rPr lang="en-US" sz="2400" dirty="0" smtClean="0"/>
              <a:t>	str3 </a:t>
            </a:r>
            <a:r>
              <a:rPr lang="en-US" sz="2400" dirty="0"/>
              <a:t>= str1 + str2;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we can overload the + operator to perform such concatenation</a:t>
            </a:r>
          </a:p>
        </p:txBody>
      </p:sp>
    </p:spTree>
    <p:extLst>
      <p:ext uri="{BB962C8B-B14F-4D97-AF65-F5344CB8AC3E}">
        <p14:creationId xmlns:p14="http://schemas.microsoft.com/office/powerpoint/2010/main" xmlns="" val="3747486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nimBg="1"/>
      <p:bldP spid="42" grpId="0" animBg="1"/>
      <p:bldP spid="42" grpId="1" animBg="1"/>
      <p:bldP spid="44" grpId="0" animBg="1"/>
      <p:bldP spid="44" grpId="1" animBg="1"/>
      <p:bldP spid="45" grpId="0" animBg="1"/>
      <p:bldP spid="5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724400" y="31532"/>
            <a:ext cx="4191000" cy="715963"/>
          </a:xfrm>
        </p:spPr>
        <p:txBody>
          <a:bodyPr/>
          <a:lstStyle/>
          <a:p>
            <a:r>
              <a:rPr lang="en-US" dirty="0" smtClean="0"/>
              <a:t>String class</a:t>
            </a:r>
          </a:p>
        </p:txBody>
      </p:sp>
      <p:sp>
        <p:nvSpPr>
          <p:cNvPr id="4" name="Rectangle 3"/>
          <p:cNvSpPr/>
          <p:nvPr/>
        </p:nvSpPr>
        <p:spPr>
          <a:xfrm>
            <a:off x="52388" y="23813"/>
            <a:ext cx="4595812" cy="6740307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/>
              <a:t>class </a:t>
            </a:r>
            <a:r>
              <a:rPr lang="en-US" b="1" dirty="0" smtClean="0"/>
              <a:t>String {</a:t>
            </a:r>
            <a:endParaRPr lang="en-US" b="1" dirty="0"/>
          </a:p>
          <a:p>
            <a:pPr marL="230188" lvl="1">
              <a:defRPr/>
            </a:pPr>
            <a:r>
              <a:rPr lang="en-US" b="1" dirty="0"/>
              <a:t>private:</a:t>
            </a:r>
          </a:p>
          <a:p>
            <a:pPr marL="463550" lvl="2" indent="-1588">
              <a:defRPr/>
            </a:pPr>
            <a:r>
              <a:rPr lang="en-US" b="1" dirty="0"/>
              <a:t>char </a:t>
            </a:r>
            <a:r>
              <a:rPr lang="en-US" b="1" dirty="0" err="1"/>
              <a:t>str</a:t>
            </a:r>
            <a:r>
              <a:rPr lang="en-US" b="1" dirty="0"/>
              <a:t>[80]; 	</a:t>
            </a:r>
          </a:p>
          <a:p>
            <a:pPr marL="230188" lvl="1">
              <a:defRPr/>
            </a:pPr>
            <a:r>
              <a:rPr lang="en-US" b="1" dirty="0"/>
              <a:t>public:</a:t>
            </a:r>
          </a:p>
          <a:p>
            <a:pPr marL="461963" lvl="2">
              <a:defRPr/>
            </a:pPr>
            <a:r>
              <a:rPr lang="en-US" b="1" dirty="0"/>
              <a:t>String</a:t>
            </a:r>
            <a:r>
              <a:rPr lang="en-US" b="1" dirty="0" smtClean="0"/>
              <a:t>(){ </a:t>
            </a:r>
            <a:endParaRPr lang="en-US" b="1" dirty="0"/>
          </a:p>
          <a:p>
            <a:pPr marL="461963" lvl="2">
              <a:defRPr/>
            </a:pPr>
            <a:r>
              <a:rPr lang="en-US" b="1" dirty="0"/>
              <a:t>   </a:t>
            </a:r>
            <a:r>
              <a:rPr lang="en-US" b="1" dirty="0" err="1"/>
              <a:t>strcpy</a:t>
            </a:r>
            <a:r>
              <a:rPr lang="en-US" b="1" dirty="0"/>
              <a:t>(</a:t>
            </a:r>
            <a:r>
              <a:rPr lang="en-US" b="1" dirty="0" err="1"/>
              <a:t>str</a:t>
            </a:r>
            <a:r>
              <a:rPr lang="en-US" b="1" dirty="0"/>
              <a:t>, “"); </a:t>
            </a:r>
          </a:p>
          <a:p>
            <a:pPr marL="461963" lvl="2">
              <a:defRPr/>
            </a:pPr>
            <a:r>
              <a:rPr lang="en-US" b="1" dirty="0"/>
              <a:t>}</a:t>
            </a:r>
          </a:p>
          <a:p>
            <a:pPr marL="461963" lvl="2">
              <a:defRPr/>
            </a:pPr>
            <a:r>
              <a:rPr lang="en-US" b="1" dirty="0"/>
              <a:t>String( char s[ ] </a:t>
            </a:r>
            <a:r>
              <a:rPr lang="en-US" b="1" dirty="0" smtClean="0"/>
              <a:t>) { </a:t>
            </a:r>
            <a:endParaRPr lang="en-US" b="1" dirty="0"/>
          </a:p>
          <a:p>
            <a:pPr marL="461963" lvl="2">
              <a:defRPr/>
            </a:pPr>
            <a:r>
              <a:rPr lang="en-US" b="1" dirty="0"/>
              <a:t>   </a:t>
            </a:r>
            <a:r>
              <a:rPr lang="en-US" b="1" dirty="0" err="1"/>
              <a:t>strcpy</a:t>
            </a:r>
            <a:r>
              <a:rPr lang="en-US" b="1" dirty="0"/>
              <a:t>(</a:t>
            </a:r>
            <a:r>
              <a:rPr lang="en-US" b="1" dirty="0" err="1"/>
              <a:t>str</a:t>
            </a:r>
            <a:r>
              <a:rPr lang="en-US" b="1" dirty="0"/>
              <a:t>, s); </a:t>
            </a:r>
          </a:p>
          <a:p>
            <a:pPr marL="461963" lvl="2">
              <a:defRPr/>
            </a:pPr>
            <a:r>
              <a:rPr lang="en-US" b="1" dirty="0"/>
              <a:t>}</a:t>
            </a:r>
          </a:p>
          <a:p>
            <a:pPr marL="461963" lvl="2">
              <a:defRPr/>
            </a:pPr>
            <a:r>
              <a:rPr lang="en-US" b="1" dirty="0"/>
              <a:t>void display() </a:t>
            </a:r>
            <a:r>
              <a:rPr lang="en-US" b="1" dirty="0" err="1" smtClean="0"/>
              <a:t>const</a:t>
            </a:r>
            <a:r>
              <a:rPr lang="en-US" b="1" dirty="0" smtClean="0"/>
              <a:t> { </a:t>
            </a:r>
            <a:endParaRPr lang="en-US" b="1" dirty="0"/>
          </a:p>
          <a:p>
            <a:pPr marL="461963" lvl="2">
              <a:defRPr/>
            </a:pPr>
            <a:r>
              <a:rPr lang="en-US" b="1" dirty="0"/>
              <a:t>   </a:t>
            </a:r>
            <a:r>
              <a:rPr lang="en-US" b="1" dirty="0" err="1"/>
              <a:t>cout</a:t>
            </a:r>
            <a:r>
              <a:rPr lang="en-US" b="1" dirty="0"/>
              <a:t> &lt;&lt; </a:t>
            </a:r>
            <a:r>
              <a:rPr lang="en-US" b="1" dirty="0" err="1"/>
              <a:t>str</a:t>
            </a:r>
            <a:r>
              <a:rPr lang="en-US" b="1" dirty="0"/>
              <a:t>; </a:t>
            </a:r>
          </a:p>
          <a:p>
            <a:pPr marL="461963" lvl="2">
              <a:defRPr/>
            </a:pPr>
            <a:r>
              <a:rPr lang="en-US" b="1" dirty="0"/>
              <a:t>}</a:t>
            </a:r>
          </a:p>
          <a:p>
            <a:pPr marL="461963" lvl="2">
              <a:defRPr/>
            </a:pPr>
            <a:r>
              <a:rPr lang="en-US" b="1" dirty="0"/>
              <a:t>String operator + (String </a:t>
            </a:r>
            <a:r>
              <a:rPr lang="en-US" b="1" dirty="0" err="1"/>
              <a:t>ss</a:t>
            </a:r>
            <a:r>
              <a:rPr lang="en-US" b="1" dirty="0"/>
              <a:t>) </a:t>
            </a:r>
            <a:r>
              <a:rPr lang="en-US" b="1" dirty="0" err="1"/>
              <a:t>const</a:t>
            </a:r>
            <a:r>
              <a:rPr lang="en-US" b="1" dirty="0"/>
              <a:t> </a:t>
            </a:r>
            <a:r>
              <a:rPr lang="en-US" b="1" dirty="0" smtClean="0"/>
              <a:t>{</a:t>
            </a:r>
            <a:endParaRPr lang="en-US" b="1" dirty="0"/>
          </a:p>
          <a:p>
            <a:pPr marL="684213" lvl="1">
              <a:defRPr/>
            </a:pPr>
            <a:r>
              <a:rPr lang="en-US" b="1" dirty="0"/>
              <a:t>String temp; 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684213" lvl="1">
              <a:defRPr/>
            </a:pPr>
            <a:r>
              <a:rPr lang="en-US" b="1" dirty="0"/>
              <a:t>if( </a:t>
            </a:r>
            <a:r>
              <a:rPr lang="en-US" b="1" dirty="0" err="1"/>
              <a:t>strlen</a:t>
            </a:r>
            <a:r>
              <a:rPr lang="en-US" b="1" dirty="0"/>
              <a:t>(</a:t>
            </a:r>
            <a:r>
              <a:rPr lang="en-US" b="1" dirty="0" err="1"/>
              <a:t>str</a:t>
            </a:r>
            <a:r>
              <a:rPr lang="en-US" b="1" dirty="0"/>
              <a:t>) + </a:t>
            </a:r>
            <a:r>
              <a:rPr lang="en-US" b="1" dirty="0" err="1"/>
              <a:t>strlen</a:t>
            </a:r>
            <a:r>
              <a:rPr lang="en-US" b="1" dirty="0"/>
              <a:t>(ss.str) &lt; 80 </a:t>
            </a:r>
            <a:r>
              <a:rPr lang="en-US" b="1" dirty="0" smtClean="0"/>
              <a:t>) {</a:t>
            </a:r>
            <a:endParaRPr lang="en-US" b="1" dirty="0"/>
          </a:p>
          <a:p>
            <a:pPr marL="909638" lvl="1">
              <a:defRPr/>
            </a:pPr>
            <a:r>
              <a:rPr lang="en-US" b="1" dirty="0" err="1"/>
              <a:t>strcpy</a:t>
            </a:r>
            <a:r>
              <a:rPr lang="en-US" b="1" dirty="0"/>
              <a:t>(temp.str, </a:t>
            </a:r>
            <a:r>
              <a:rPr lang="en-US" b="1" dirty="0" err="1"/>
              <a:t>str</a:t>
            </a:r>
            <a:r>
              <a:rPr lang="en-US" b="1" dirty="0"/>
              <a:t>); 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909638" lvl="1">
              <a:defRPr/>
            </a:pPr>
            <a:r>
              <a:rPr lang="en-US" b="1" dirty="0" err="1"/>
              <a:t>strcat</a:t>
            </a:r>
            <a:r>
              <a:rPr lang="en-US" b="1" dirty="0"/>
              <a:t>(temp.str, ss.str); 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684213" lvl="1">
              <a:defRPr/>
            </a:pPr>
            <a:r>
              <a:rPr lang="en-US" b="1" dirty="0"/>
              <a:t>}</a:t>
            </a:r>
          </a:p>
          <a:p>
            <a:pPr marL="684213" lvl="1">
              <a:defRPr/>
            </a:pPr>
            <a:r>
              <a:rPr lang="en-US" b="1" dirty="0"/>
              <a:t>else</a:t>
            </a:r>
          </a:p>
          <a:p>
            <a:pPr marL="684213" lvl="1">
              <a:defRPr/>
            </a:pPr>
            <a:r>
              <a:rPr lang="en-US" b="1" dirty="0"/>
              <a:t>{ </a:t>
            </a:r>
            <a:r>
              <a:rPr lang="en-US" b="1" dirty="0" err="1"/>
              <a:t>cout</a:t>
            </a:r>
            <a:r>
              <a:rPr lang="en-US" b="1" dirty="0"/>
              <a:t> &lt;&lt; “\</a:t>
            </a:r>
            <a:r>
              <a:rPr lang="en-US" b="1" dirty="0" err="1"/>
              <a:t>nString</a:t>
            </a:r>
            <a:r>
              <a:rPr lang="en-US" b="1" dirty="0"/>
              <a:t> overflow”; exit(1); }</a:t>
            </a:r>
          </a:p>
          <a:p>
            <a:pPr marL="684213" lvl="1">
              <a:defRPr/>
            </a:pPr>
            <a:r>
              <a:rPr lang="en-US" b="1" dirty="0"/>
              <a:t>return temp; </a:t>
            </a:r>
          </a:p>
          <a:p>
            <a:pPr marL="463550">
              <a:defRPr/>
            </a:pPr>
            <a:r>
              <a:rPr lang="en-US" b="1" dirty="0"/>
              <a:t>}</a:t>
            </a:r>
          </a:p>
          <a:p>
            <a:pPr>
              <a:defRPr/>
            </a:pPr>
            <a:r>
              <a:rPr lang="en-US" b="1" dirty="0"/>
              <a:t>};</a:t>
            </a:r>
          </a:p>
        </p:txBody>
      </p:sp>
      <p:sp>
        <p:nvSpPr>
          <p:cNvPr id="5" name="Rectangle 4"/>
          <p:cNvSpPr/>
          <p:nvPr/>
        </p:nvSpPr>
        <p:spPr>
          <a:xfrm>
            <a:off x="4724400" y="786348"/>
            <a:ext cx="3926006" cy="3477875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/>
              <a:t>main() {</a:t>
            </a:r>
            <a:endParaRPr lang="en-US" sz="2000" b="1" dirty="0"/>
          </a:p>
          <a:p>
            <a:pPr marL="230188" lvl="1">
              <a:defRPr/>
            </a:pPr>
            <a:r>
              <a:rPr lang="en-US" sz="2000" b="1" dirty="0"/>
              <a:t>String s1 = </a:t>
            </a:r>
            <a:r>
              <a:rPr lang="en-US" sz="2000" b="1" dirty="0" smtClean="0"/>
              <a:t>“Hello ”;</a:t>
            </a:r>
            <a:endParaRPr lang="en-US" sz="2000" b="1" dirty="0"/>
          </a:p>
          <a:p>
            <a:pPr marL="230188" lvl="1">
              <a:defRPr/>
            </a:pP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//String s1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("\Hello "); 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30188" lvl="1">
              <a:defRPr/>
            </a:pPr>
            <a:r>
              <a:rPr lang="en-US" sz="2000" b="1" dirty="0"/>
              <a:t>String s2 = </a:t>
            </a:r>
            <a:r>
              <a:rPr lang="en-US" sz="2000" b="1" dirty="0" smtClean="0"/>
              <a:t>“world !”; </a:t>
            </a:r>
            <a:endParaRPr lang="en-US" sz="2000" b="1" dirty="0"/>
          </a:p>
          <a:p>
            <a:pPr marL="230188" lvl="1">
              <a:defRPr/>
            </a:pP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//String s2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(“ world !");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30188" lvl="1">
              <a:defRPr/>
            </a:pPr>
            <a:r>
              <a:rPr lang="en-US" sz="2000" b="1" dirty="0"/>
              <a:t>String s3; </a:t>
            </a:r>
          </a:p>
          <a:p>
            <a:pPr marL="230188" lvl="1">
              <a:defRPr/>
            </a:pPr>
            <a:r>
              <a:rPr lang="en-US" sz="2000" b="1" dirty="0"/>
              <a:t>s1.display();</a:t>
            </a:r>
          </a:p>
          <a:p>
            <a:pPr marL="230188" lvl="1">
              <a:defRPr/>
            </a:pPr>
            <a:r>
              <a:rPr lang="en-US" sz="2000" b="1" dirty="0"/>
              <a:t>s2.display();</a:t>
            </a:r>
          </a:p>
          <a:p>
            <a:pPr marL="230188" lvl="1">
              <a:defRPr/>
            </a:pPr>
            <a:r>
              <a:rPr lang="en-US" sz="2000" b="1" dirty="0" smtClean="0"/>
              <a:t>s3 </a:t>
            </a:r>
            <a:r>
              <a:rPr lang="en-US" sz="2000" b="1" dirty="0"/>
              <a:t>= s1 + s2; 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30188" lvl="1">
              <a:defRPr/>
            </a:pPr>
            <a:r>
              <a:rPr lang="en-US" sz="2000" b="1" dirty="0" smtClean="0"/>
              <a:t>s3.display();</a:t>
            </a:r>
          </a:p>
          <a:p>
            <a:pPr marL="0" lvl="1">
              <a:defRPr/>
            </a:pPr>
            <a:r>
              <a:rPr lang="en-US" sz="2000" b="1" dirty="0" smtClean="0"/>
              <a:t>}</a:t>
            </a:r>
            <a:endParaRPr lang="en-US" sz="2000" b="1" dirty="0"/>
          </a:p>
        </p:txBody>
      </p:sp>
      <p:sp>
        <p:nvSpPr>
          <p:cNvPr id="6" name="Left Brace 5"/>
          <p:cNvSpPr/>
          <p:nvPr/>
        </p:nvSpPr>
        <p:spPr>
          <a:xfrm>
            <a:off x="76200" y="3733800"/>
            <a:ext cx="457200" cy="2590800"/>
          </a:xfrm>
          <a:prstGeom prst="leftBrace">
            <a:avLst>
              <a:gd name="adj1" fmla="val 65049"/>
              <a:gd name="adj2" fmla="val 50000"/>
            </a:avLst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16606" y="4898807"/>
            <a:ext cx="3733800" cy="461665"/>
          </a:xfrm>
          <a:prstGeom prst="rect">
            <a:avLst/>
          </a:prstGeom>
          <a:solidFill>
            <a:schemeClr val="tx2">
              <a:lumMod val="60000"/>
              <a:lumOff val="40000"/>
              <a:alpha val="4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u="sng" dirty="0"/>
              <a:t>Program </a:t>
            </a:r>
            <a:r>
              <a:rPr lang="en-US" sz="2400" b="1" u="sng" dirty="0" smtClean="0"/>
              <a:t>Output</a:t>
            </a:r>
            <a:endParaRPr lang="en-US" sz="2400" b="1" u="sng" dirty="0"/>
          </a:p>
        </p:txBody>
      </p:sp>
      <p:sp>
        <p:nvSpPr>
          <p:cNvPr id="11" name="Rectangle 10"/>
          <p:cNvSpPr/>
          <p:nvPr/>
        </p:nvSpPr>
        <p:spPr>
          <a:xfrm>
            <a:off x="4930254" y="5361296"/>
            <a:ext cx="860946" cy="461665"/>
          </a:xfrm>
          <a:prstGeom prst="rect">
            <a:avLst/>
          </a:prstGeom>
          <a:solidFill>
            <a:schemeClr val="tx2">
              <a:lumMod val="60000"/>
              <a:lumOff val="40000"/>
              <a:alpha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/>
              <a:t>Hello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5791200" y="5361122"/>
            <a:ext cx="2859206" cy="461665"/>
          </a:xfrm>
          <a:prstGeom prst="rect">
            <a:avLst/>
          </a:prstGeom>
          <a:solidFill>
            <a:schemeClr val="tx2">
              <a:lumMod val="60000"/>
              <a:lumOff val="40000"/>
              <a:alpha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/>
              <a:t>world ! 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4953000" y="5815637"/>
            <a:ext cx="3697406" cy="461665"/>
          </a:xfrm>
          <a:prstGeom prst="rect">
            <a:avLst/>
          </a:prstGeom>
          <a:solidFill>
            <a:schemeClr val="tx2">
              <a:lumMod val="60000"/>
              <a:lumOff val="40000"/>
              <a:alpha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/>
              <a:t>Hello world !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96715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159" y="1295399"/>
            <a:ext cx="5562600" cy="3477875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 marL="461963" lvl="2">
              <a:defRPr/>
            </a:pPr>
            <a:r>
              <a:rPr lang="en-US" sz="2200" b="1" dirty="0" smtClean="0"/>
              <a:t>String </a:t>
            </a:r>
            <a:r>
              <a:rPr lang="en-US" sz="2200" b="1" dirty="0"/>
              <a:t>operator + (String </a:t>
            </a:r>
            <a:r>
              <a:rPr lang="en-US" sz="2200" b="1" dirty="0" err="1"/>
              <a:t>ss</a:t>
            </a:r>
            <a:r>
              <a:rPr lang="en-US" sz="2200" b="1" dirty="0"/>
              <a:t>) </a:t>
            </a:r>
            <a:r>
              <a:rPr lang="en-US" sz="2200" b="1" dirty="0" err="1"/>
              <a:t>const</a:t>
            </a:r>
            <a:r>
              <a:rPr lang="en-US" sz="2200" b="1" dirty="0"/>
              <a:t> </a:t>
            </a:r>
            <a:r>
              <a:rPr lang="en-US" sz="2200" b="1" dirty="0" smtClean="0"/>
              <a:t>{</a:t>
            </a:r>
            <a:endParaRPr lang="en-US" sz="2200" b="1" dirty="0"/>
          </a:p>
          <a:p>
            <a:pPr marL="684213" lvl="1">
              <a:defRPr/>
            </a:pPr>
            <a:r>
              <a:rPr lang="en-US" sz="2200" b="1" dirty="0"/>
              <a:t>String temp; </a:t>
            </a:r>
            <a:endParaRPr lang="en-US" sz="2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684213" lvl="1">
              <a:defRPr/>
            </a:pPr>
            <a:r>
              <a:rPr lang="en-US" sz="2200" b="1" dirty="0"/>
              <a:t>if( </a:t>
            </a:r>
            <a:r>
              <a:rPr lang="en-US" sz="2200" b="1" dirty="0" err="1"/>
              <a:t>strlen</a:t>
            </a:r>
            <a:r>
              <a:rPr lang="en-US" sz="2200" b="1" dirty="0"/>
              <a:t>(</a:t>
            </a:r>
            <a:r>
              <a:rPr lang="en-US" sz="2200" b="1" dirty="0" err="1"/>
              <a:t>str</a:t>
            </a:r>
            <a:r>
              <a:rPr lang="en-US" sz="2200" b="1" dirty="0"/>
              <a:t>) + </a:t>
            </a:r>
            <a:r>
              <a:rPr lang="en-US" sz="2200" b="1" dirty="0" err="1"/>
              <a:t>strlen</a:t>
            </a:r>
            <a:r>
              <a:rPr lang="en-US" sz="2200" b="1" dirty="0"/>
              <a:t>(ss.str) &lt; 80 </a:t>
            </a:r>
            <a:r>
              <a:rPr lang="en-US" sz="2200" b="1" dirty="0" smtClean="0"/>
              <a:t>) {</a:t>
            </a:r>
            <a:endParaRPr lang="en-US" sz="2200" b="1" dirty="0"/>
          </a:p>
          <a:p>
            <a:pPr marL="909638" lvl="1">
              <a:defRPr/>
            </a:pPr>
            <a:r>
              <a:rPr lang="en-US" sz="2200" b="1" dirty="0" err="1"/>
              <a:t>strcpy</a:t>
            </a:r>
            <a:r>
              <a:rPr lang="en-US" sz="2200" b="1" dirty="0"/>
              <a:t>(temp.str, </a:t>
            </a:r>
            <a:r>
              <a:rPr lang="en-US" sz="2200" b="1" dirty="0" err="1"/>
              <a:t>str</a:t>
            </a:r>
            <a:r>
              <a:rPr lang="en-US" sz="2200" b="1" dirty="0"/>
              <a:t>); </a:t>
            </a:r>
            <a:endParaRPr lang="en-US" sz="2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909638" lvl="1">
              <a:defRPr/>
            </a:pPr>
            <a:r>
              <a:rPr lang="en-US" sz="2200" b="1" dirty="0" err="1"/>
              <a:t>strcat</a:t>
            </a:r>
            <a:r>
              <a:rPr lang="en-US" sz="2200" b="1" dirty="0"/>
              <a:t>(temp.str, ss.str); </a:t>
            </a:r>
            <a:endParaRPr lang="en-US" sz="2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684213" lvl="1">
              <a:defRPr/>
            </a:pPr>
            <a:r>
              <a:rPr lang="en-US" sz="2200" b="1" dirty="0"/>
              <a:t>}</a:t>
            </a:r>
          </a:p>
          <a:p>
            <a:pPr marL="684213" lvl="1">
              <a:defRPr/>
            </a:pPr>
            <a:r>
              <a:rPr lang="en-US" sz="2200" b="1" dirty="0"/>
              <a:t>else</a:t>
            </a:r>
          </a:p>
          <a:p>
            <a:pPr marL="684213" lvl="1">
              <a:defRPr/>
            </a:pPr>
            <a:r>
              <a:rPr lang="en-US" sz="2200" b="1" dirty="0"/>
              <a:t>{ </a:t>
            </a:r>
            <a:r>
              <a:rPr lang="en-US" sz="2200" b="1" dirty="0" err="1"/>
              <a:t>cout</a:t>
            </a:r>
            <a:r>
              <a:rPr lang="en-US" sz="2200" b="1" dirty="0"/>
              <a:t> &lt;&lt; “\</a:t>
            </a:r>
            <a:r>
              <a:rPr lang="en-US" sz="2200" b="1" dirty="0" err="1"/>
              <a:t>nString</a:t>
            </a:r>
            <a:r>
              <a:rPr lang="en-US" sz="2200" b="1" dirty="0"/>
              <a:t> overflow”; exit(1); }</a:t>
            </a:r>
          </a:p>
          <a:p>
            <a:pPr marL="684213" lvl="1">
              <a:defRPr/>
            </a:pPr>
            <a:r>
              <a:rPr lang="en-US" sz="2200" b="1" dirty="0"/>
              <a:t>return temp; </a:t>
            </a:r>
          </a:p>
          <a:p>
            <a:pPr marL="463550">
              <a:defRPr/>
            </a:pPr>
            <a:r>
              <a:rPr lang="en-US" sz="2200" b="1" dirty="0" smtClean="0"/>
              <a:t>}</a:t>
            </a:r>
            <a:endParaRPr lang="en-US" sz="2200" b="1" dirty="0"/>
          </a:p>
        </p:txBody>
      </p:sp>
      <p:sp>
        <p:nvSpPr>
          <p:cNvPr id="5" name="Rectangle 4"/>
          <p:cNvSpPr/>
          <p:nvPr/>
        </p:nvSpPr>
        <p:spPr>
          <a:xfrm>
            <a:off x="5659821" y="1286990"/>
            <a:ext cx="3429000" cy="156966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230188" lvl="1">
              <a:defRPr/>
            </a:pPr>
            <a:r>
              <a:rPr lang="en-US" sz="2400" b="1" dirty="0" smtClean="0"/>
              <a:t>String </a:t>
            </a:r>
            <a:r>
              <a:rPr lang="en-US" sz="2400" b="1" dirty="0"/>
              <a:t>s1 = </a:t>
            </a:r>
            <a:r>
              <a:rPr lang="en-US" sz="2400" b="1" dirty="0" smtClean="0"/>
              <a:t>“Hello ”;</a:t>
            </a:r>
            <a:endParaRPr lang="en-US" sz="2400" b="1" dirty="0"/>
          </a:p>
          <a:p>
            <a:pPr marL="230188" lvl="1">
              <a:defRPr/>
            </a:pPr>
            <a:r>
              <a:rPr lang="en-US" sz="2400" b="1" dirty="0" smtClean="0"/>
              <a:t>String </a:t>
            </a:r>
            <a:r>
              <a:rPr lang="en-US" sz="2400" b="1" dirty="0"/>
              <a:t>s2 = </a:t>
            </a:r>
            <a:r>
              <a:rPr lang="en-US" sz="2400" b="1" dirty="0" smtClean="0"/>
              <a:t>“world !”; </a:t>
            </a:r>
            <a:endParaRPr lang="en-US" sz="2400" b="1" dirty="0"/>
          </a:p>
          <a:p>
            <a:pPr marL="230188" lvl="1">
              <a:defRPr/>
            </a:pPr>
            <a:r>
              <a:rPr lang="en-US" sz="2400" b="1" dirty="0" smtClean="0"/>
              <a:t>String </a:t>
            </a:r>
            <a:r>
              <a:rPr lang="en-US" sz="2400" b="1" dirty="0"/>
              <a:t>s3; </a:t>
            </a:r>
          </a:p>
          <a:p>
            <a:pPr marL="230188" lvl="1">
              <a:defRPr/>
            </a:pPr>
            <a:r>
              <a:rPr lang="en-US" sz="2400" b="1" dirty="0" smtClean="0"/>
              <a:t>s3 </a:t>
            </a:r>
            <a:r>
              <a:rPr lang="en-US" sz="2400" b="1" dirty="0"/>
              <a:t>= s1 + s2; 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578366" y="3224049"/>
            <a:ext cx="3471042" cy="536023"/>
            <a:chOff x="6135413" y="3224049"/>
            <a:chExt cx="3471042" cy="536023"/>
          </a:xfrm>
        </p:grpSpPr>
        <p:sp>
          <p:nvSpPr>
            <p:cNvPr id="6" name="Rectangle 5"/>
            <p:cNvSpPr/>
            <p:nvPr/>
          </p:nvSpPr>
          <p:spPr>
            <a:xfrm>
              <a:off x="6668813" y="3224049"/>
              <a:ext cx="2937642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b="1" dirty="0" smtClean="0"/>
                <a:t>Hello </a:t>
              </a:r>
              <a:r>
                <a:rPr lang="en-US" sz="3200" b="1" dirty="0" smtClean="0">
                  <a:solidFill>
                    <a:schemeClr val="accent2">
                      <a:lumMod val="75000"/>
                    </a:schemeClr>
                  </a:solidFill>
                </a:rPr>
                <a:t>\0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6135413" y="3226672"/>
              <a:ext cx="662153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b="1" dirty="0" smtClean="0">
                  <a:solidFill>
                    <a:schemeClr val="accent2">
                      <a:lumMod val="50000"/>
                    </a:schemeClr>
                  </a:solidFill>
                </a:rPr>
                <a:t>s1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562600" y="3796864"/>
            <a:ext cx="3486808" cy="559672"/>
            <a:chOff x="6119647" y="3733800"/>
            <a:chExt cx="3486808" cy="559672"/>
          </a:xfrm>
        </p:grpSpPr>
        <p:sp>
          <p:nvSpPr>
            <p:cNvPr id="7" name="Rectangle 6"/>
            <p:cNvSpPr/>
            <p:nvPr/>
          </p:nvSpPr>
          <p:spPr>
            <a:xfrm>
              <a:off x="6660932" y="3760072"/>
              <a:ext cx="2945523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b="1" dirty="0"/>
                <a:t>w</a:t>
              </a:r>
              <a:r>
                <a:rPr lang="en-US" sz="3200" b="1" dirty="0" smtClean="0"/>
                <a:t>orld !</a:t>
              </a:r>
              <a:r>
                <a:rPr lang="en-US" sz="3200" b="1" dirty="0" smtClean="0">
                  <a:solidFill>
                    <a:schemeClr val="accent2">
                      <a:lumMod val="75000"/>
                    </a:schemeClr>
                  </a:solidFill>
                </a:rPr>
                <a:t>\0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6119647" y="3733800"/>
              <a:ext cx="662153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b="1" dirty="0" smtClean="0">
                  <a:solidFill>
                    <a:schemeClr val="accent2">
                      <a:lumMod val="50000"/>
                    </a:schemeClr>
                  </a:solidFill>
                </a:rPr>
                <a:t>s2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914399" y="5037083"/>
            <a:ext cx="3505201" cy="533400"/>
            <a:chOff x="6135412" y="3224049"/>
            <a:chExt cx="3505201" cy="533400"/>
          </a:xfrm>
        </p:grpSpPr>
        <p:sp>
          <p:nvSpPr>
            <p:cNvPr id="13" name="Rectangle 12"/>
            <p:cNvSpPr/>
            <p:nvPr/>
          </p:nvSpPr>
          <p:spPr>
            <a:xfrm>
              <a:off x="6668813" y="3224049"/>
              <a:ext cx="29718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3200" b="1" dirty="0" smtClean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135412" y="3224049"/>
              <a:ext cx="662153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b="1" dirty="0" err="1" smtClean="0">
                  <a:solidFill>
                    <a:schemeClr val="accent2">
                      <a:lumMod val="50000"/>
                    </a:schemeClr>
                  </a:solidFill>
                </a:rPr>
                <a:t>ss</a:t>
              </a:r>
              <a:endParaRPr lang="en-US" sz="3200" b="1" dirty="0" smtClean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1455682" y="5047596"/>
            <a:ext cx="2948151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/>
              <a:t>w</a:t>
            </a:r>
            <a:r>
              <a:rPr lang="en-US" sz="3200" b="1" dirty="0" smtClean="0"/>
              <a:t>orld!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\0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5570481" y="4393328"/>
            <a:ext cx="3478927" cy="559672"/>
            <a:chOff x="6119647" y="3733800"/>
            <a:chExt cx="3478927" cy="559672"/>
          </a:xfrm>
        </p:grpSpPr>
        <p:sp>
          <p:nvSpPr>
            <p:cNvPr id="17" name="Rectangle 16"/>
            <p:cNvSpPr/>
            <p:nvPr/>
          </p:nvSpPr>
          <p:spPr>
            <a:xfrm>
              <a:off x="6660932" y="3760072"/>
              <a:ext cx="2937642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3200" b="1" dirty="0" smtClean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119647" y="3733800"/>
              <a:ext cx="662153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b="1" dirty="0" smtClean="0">
                  <a:solidFill>
                    <a:schemeClr val="accent2">
                      <a:lumMod val="50000"/>
                    </a:schemeClr>
                  </a:solidFill>
                </a:rPr>
                <a:t>s3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10054" y="5644055"/>
            <a:ext cx="4109546" cy="533400"/>
            <a:chOff x="5525812" y="3224049"/>
            <a:chExt cx="4109546" cy="533400"/>
          </a:xfrm>
        </p:grpSpPr>
        <p:sp>
          <p:nvSpPr>
            <p:cNvPr id="20" name="Rectangle 19"/>
            <p:cNvSpPr/>
            <p:nvPr/>
          </p:nvSpPr>
          <p:spPr>
            <a:xfrm>
              <a:off x="6668813" y="3224049"/>
              <a:ext cx="2966545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3200" b="1" dirty="0" smtClean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525812" y="3224049"/>
              <a:ext cx="1271753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b="1" dirty="0" smtClean="0">
                  <a:solidFill>
                    <a:schemeClr val="accent2">
                      <a:lumMod val="50000"/>
                    </a:schemeClr>
                  </a:solidFill>
                </a:rPr>
                <a:t>temp</a:t>
              </a:r>
            </a:p>
          </p:txBody>
        </p:sp>
      </p:grpSp>
      <p:sp>
        <p:nvSpPr>
          <p:cNvPr id="23" name="Rectangle 22"/>
          <p:cNvSpPr/>
          <p:nvPr/>
        </p:nvSpPr>
        <p:spPr>
          <a:xfrm>
            <a:off x="1447800" y="5641427"/>
            <a:ext cx="2383221" cy="533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/>
              <a:t>Hello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\0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506716" y="5651936"/>
            <a:ext cx="1912884" cy="533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/>
              <a:t>World!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\0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130159" y="4419600"/>
            <a:ext cx="2937642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/>
              <a:t>Hello world!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\0</a:t>
            </a:r>
          </a:p>
        </p:txBody>
      </p:sp>
      <p:sp>
        <p:nvSpPr>
          <p:cNvPr id="27" name="Rectangle 26">
            <a:hlinkClick r:id="rId3" action="ppaction://hlinkfile"/>
          </p:cNvPr>
          <p:cNvSpPr/>
          <p:nvPr/>
        </p:nvSpPr>
        <p:spPr>
          <a:xfrm>
            <a:off x="6245773" y="5906978"/>
            <a:ext cx="2575034" cy="4938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Go to program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3445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5" grpId="0" animBg="1"/>
      <p:bldP spid="23" grpId="0" animBg="1"/>
      <p:bldP spid="24" grpId="0" animBg="1"/>
      <p:bldP spid="26" grpId="0" animBg="1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Overloading </a:t>
            </a:r>
            <a:r>
              <a:rPr lang="en-US" b="1" dirty="0"/>
              <a:t>-</a:t>
            </a:r>
            <a:r>
              <a:rPr lang="en-US" dirty="0"/>
              <a:t>, </a:t>
            </a:r>
            <a:r>
              <a:rPr lang="en-US" b="1" dirty="0"/>
              <a:t>+</a:t>
            </a:r>
            <a:r>
              <a:rPr lang="en-US" dirty="0"/>
              <a:t> and </a:t>
            </a:r>
            <a:r>
              <a:rPr lang="en-US" b="1" dirty="0"/>
              <a:t>=</a:t>
            </a:r>
            <a:r>
              <a:rPr lang="en-US" dirty="0"/>
              <a:t> binary Operators</a:t>
            </a:r>
          </a:p>
        </p:txBody>
      </p:sp>
      <p:sp>
        <p:nvSpPr>
          <p:cNvPr id="4" name="Rectangle 3"/>
          <p:cNvSpPr/>
          <p:nvPr/>
        </p:nvSpPr>
        <p:spPr>
          <a:xfrm>
            <a:off x="52388" y="1066800"/>
            <a:ext cx="4443412" cy="4154984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/>
              <a:t>class </a:t>
            </a:r>
            <a:r>
              <a:rPr lang="en-US" sz="2400" dirty="0" err="1"/>
              <a:t>ThreeD</a:t>
            </a:r>
            <a:r>
              <a:rPr lang="en-US" sz="2400" dirty="0"/>
              <a:t> { </a:t>
            </a:r>
            <a:br>
              <a:rPr lang="en-US" sz="2400" dirty="0"/>
            </a:br>
            <a:r>
              <a:rPr lang="en-US" sz="2400" dirty="0"/>
              <a:t>  </a:t>
            </a:r>
            <a:r>
              <a:rPr lang="en-US" sz="2400" b="1" dirty="0" err="1"/>
              <a:t>int</a:t>
            </a:r>
            <a:r>
              <a:rPr lang="en-US" sz="2400" b="1" dirty="0"/>
              <a:t> </a:t>
            </a:r>
            <a:r>
              <a:rPr lang="en-US" sz="2400" dirty="0"/>
              <a:t>x, y, z; </a:t>
            </a:r>
            <a:br>
              <a:rPr lang="en-US" sz="2400" dirty="0"/>
            </a:br>
            <a:r>
              <a:rPr lang="en-US" sz="2400" b="1" dirty="0"/>
              <a:t>public</a:t>
            </a:r>
            <a:r>
              <a:rPr lang="en-US" sz="2400" dirty="0"/>
              <a:t>: </a:t>
            </a:r>
            <a:br>
              <a:rPr lang="en-US" sz="2400" dirty="0"/>
            </a:br>
            <a:r>
              <a:rPr lang="en-US" sz="2400" dirty="0"/>
              <a:t>  </a:t>
            </a:r>
            <a:r>
              <a:rPr lang="en-US" sz="2400" dirty="0" err="1"/>
              <a:t>ThreeD</a:t>
            </a:r>
            <a:r>
              <a:rPr lang="en-US" sz="2400" dirty="0"/>
              <a:t>() { x = y = z = 0; } </a:t>
            </a:r>
            <a:br>
              <a:rPr lang="en-US" sz="2400" dirty="0"/>
            </a:br>
            <a:r>
              <a:rPr lang="en-US" sz="2400" dirty="0"/>
              <a:t>  </a:t>
            </a:r>
            <a:r>
              <a:rPr lang="en-US" sz="2400" dirty="0" err="1"/>
              <a:t>ThreeD</a:t>
            </a:r>
            <a:r>
              <a:rPr lang="en-US" sz="2400" dirty="0"/>
              <a:t>(</a:t>
            </a:r>
            <a:r>
              <a:rPr lang="en-US" sz="2400" b="1" dirty="0" err="1"/>
              <a:t>int</a:t>
            </a:r>
            <a:r>
              <a:rPr lang="en-US" sz="2400" b="1" dirty="0"/>
              <a:t> </a:t>
            </a:r>
            <a:r>
              <a:rPr lang="en-US" sz="2400" dirty="0"/>
              <a:t>i, </a:t>
            </a:r>
            <a:r>
              <a:rPr lang="en-US" sz="2400" b="1" dirty="0" err="1"/>
              <a:t>int</a:t>
            </a:r>
            <a:r>
              <a:rPr lang="en-US" sz="2400" b="1" dirty="0"/>
              <a:t> </a:t>
            </a:r>
            <a:r>
              <a:rPr lang="en-US" sz="2400" dirty="0"/>
              <a:t>j, </a:t>
            </a:r>
            <a:r>
              <a:rPr lang="en-US" sz="2400" b="1" dirty="0" err="1"/>
              <a:t>int</a:t>
            </a:r>
            <a:r>
              <a:rPr lang="en-US" sz="2400" b="1" dirty="0"/>
              <a:t> </a:t>
            </a:r>
            <a:r>
              <a:rPr lang="en-US" sz="2400" dirty="0"/>
              <a:t>k) </a:t>
            </a:r>
            <a:endParaRPr lang="en-US" sz="2400" dirty="0" smtClean="0"/>
          </a:p>
          <a:p>
            <a:pPr>
              <a:defRPr/>
            </a:pPr>
            <a:r>
              <a:rPr lang="en-US" sz="2400" dirty="0"/>
              <a:t> </a:t>
            </a:r>
            <a:r>
              <a:rPr lang="en-US" sz="2400" dirty="0" smtClean="0"/>
              <a:t>  {</a:t>
            </a:r>
            <a:r>
              <a:rPr lang="en-US" sz="2400" dirty="0"/>
              <a:t> x = i; y = j; z = k; } </a:t>
            </a:r>
            <a:br>
              <a:rPr lang="en-US" sz="2400" dirty="0"/>
            </a:br>
            <a:r>
              <a:rPr lang="en-US" sz="2400" dirty="0"/>
              <a:t>  </a:t>
            </a:r>
            <a:r>
              <a:rPr lang="en-US" sz="2400" dirty="0" err="1"/>
              <a:t>ThreeD</a:t>
            </a:r>
            <a:r>
              <a:rPr lang="en-US" sz="2400" dirty="0"/>
              <a:t> operator+(</a:t>
            </a:r>
            <a:r>
              <a:rPr lang="en-US" sz="2400" dirty="0" err="1"/>
              <a:t>ThreeD</a:t>
            </a:r>
            <a:r>
              <a:rPr lang="en-US" sz="2400" dirty="0"/>
              <a:t> op2</a:t>
            </a:r>
            <a:r>
              <a:rPr lang="en-US" sz="2400" dirty="0" smtClean="0"/>
              <a:t>);</a:t>
            </a:r>
            <a:r>
              <a:rPr lang="en-US" sz="2400" dirty="0"/>
              <a:t> </a:t>
            </a:r>
            <a:br>
              <a:rPr lang="en-US" sz="2400" dirty="0"/>
            </a:br>
            <a:r>
              <a:rPr lang="en-US" sz="2400" dirty="0"/>
              <a:t>  </a:t>
            </a:r>
            <a:r>
              <a:rPr lang="en-US" sz="2400" dirty="0" err="1"/>
              <a:t>ThreeD</a:t>
            </a:r>
            <a:r>
              <a:rPr lang="en-US" sz="2400" dirty="0"/>
              <a:t> operator=(</a:t>
            </a:r>
            <a:r>
              <a:rPr lang="en-US" sz="2400" dirty="0" err="1"/>
              <a:t>ThreeD</a:t>
            </a:r>
            <a:r>
              <a:rPr lang="en-US" sz="2400" dirty="0"/>
              <a:t> op2</a:t>
            </a:r>
            <a:r>
              <a:rPr lang="en-US" sz="2400" dirty="0" smtClean="0"/>
              <a:t>);</a:t>
            </a:r>
            <a:r>
              <a:rPr lang="en-US" sz="2400" dirty="0"/>
              <a:t> </a:t>
            </a:r>
            <a:br>
              <a:rPr lang="en-US" sz="2400" dirty="0"/>
            </a:br>
            <a:r>
              <a:rPr lang="en-US" sz="2400" dirty="0"/>
              <a:t>  </a:t>
            </a:r>
            <a:r>
              <a:rPr lang="en-US" sz="2400" dirty="0" err="1"/>
              <a:t>ThreeD</a:t>
            </a:r>
            <a:r>
              <a:rPr lang="en-US" sz="2400" dirty="0"/>
              <a:t> operator-(</a:t>
            </a:r>
            <a:r>
              <a:rPr lang="en-US" sz="2400" dirty="0" err="1"/>
              <a:t>ThreeD</a:t>
            </a:r>
            <a:r>
              <a:rPr lang="en-US" sz="2400" dirty="0"/>
              <a:t> op2</a:t>
            </a:r>
            <a:r>
              <a:rPr lang="en-US" sz="2400" dirty="0" smtClean="0"/>
              <a:t>); </a:t>
            </a:r>
            <a:r>
              <a:rPr lang="en-US" sz="2400" dirty="0"/>
              <a:t> </a:t>
            </a:r>
            <a:br>
              <a:rPr lang="en-US" sz="2400" dirty="0"/>
            </a:br>
            <a:r>
              <a:rPr lang="en-US" sz="2400" dirty="0"/>
              <a:t>  </a:t>
            </a:r>
            <a:r>
              <a:rPr lang="en-US" sz="2400" b="1" dirty="0"/>
              <a:t>void </a:t>
            </a:r>
            <a:r>
              <a:rPr lang="en-US" sz="2400" dirty="0"/>
              <a:t>show() ; </a:t>
            </a:r>
            <a:br>
              <a:rPr lang="en-US" sz="2400" dirty="0"/>
            </a:br>
            <a:r>
              <a:rPr lang="en-US" sz="2400" dirty="0"/>
              <a:t>}; 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0" y="1055430"/>
            <a:ext cx="4572000" cy="5016758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//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Overload subtraction.</a:t>
            </a:r>
            <a:r>
              <a:rPr lang="en-US" sz="2000" b="1" dirty="0"/>
              <a:t> </a:t>
            </a:r>
            <a:br>
              <a:rPr lang="en-US" sz="2000" b="1" dirty="0"/>
            </a:br>
            <a:r>
              <a:rPr lang="en-US" sz="2000" b="1" dirty="0" err="1"/>
              <a:t>ThreeD</a:t>
            </a:r>
            <a:r>
              <a:rPr lang="en-US" sz="2000" b="1" dirty="0"/>
              <a:t> </a:t>
            </a:r>
            <a:r>
              <a:rPr lang="en-US" sz="2000" b="1" dirty="0" err="1"/>
              <a:t>ThreeD</a:t>
            </a:r>
            <a:r>
              <a:rPr lang="en-US" sz="2000" b="1" dirty="0"/>
              <a:t>::operator-(</a:t>
            </a:r>
            <a:r>
              <a:rPr lang="en-US" sz="2000" b="1" dirty="0" err="1"/>
              <a:t>ThreeD</a:t>
            </a:r>
            <a:r>
              <a:rPr lang="en-US" sz="2000" b="1" dirty="0"/>
              <a:t> op2) </a:t>
            </a:r>
            <a:r>
              <a:rPr lang="en-US" sz="2000" b="1" dirty="0" smtClean="0"/>
              <a:t> {</a:t>
            </a:r>
            <a:r>
              <a:rPr lang="en-US" sz="2000" b="1" dirty="0"/>
              <a:t> </a:t>
            </a:r>
            <a:br>
              <a:rPr lang="en-US" sz="2000" b="1" dirty="0"/>
            </a:br>
            <a:r>
              <a:rPr lang="en-US" sz="2000" b="1" dirty="0"/>
              <a:t>  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ThreeD</a:t>
            </a:r>
            <a:r>
              <a:rPr lang="en-US" sz="2000" b="1" dirty="0"/>
              <a:t> temp; </a:t>
            </a:r>
            <a:br>
              <a:rPr lang="en-US" sz="2000" b="1" dirty="0"/>
            </a:br>
            <a:r>
              <a:rPr lang="en-US" sz="2000" b="1" dirty="0"/>
              <a:t>   </a:t>
            </a:r>
            <a:r>
              <a:rPr lang="en-US" sz="2000" b="1" dirty="0" err="1"/>
              <a:t>temp.x</a:t>
            </a:r>
            <a:r>
              <a:rPr lang="en-US" sz="2000" b="1" dirty="0"/>
              <a:t> = x - op2.x; </a:t>
            </a:r>
            <a:br>
              <a:rPr lang="en-US" sz="2000" b="1" dirty="0"/>
            </a:br>
            <a:r>
              <a:rPr lang="en-US" sz="2000" b="1" dirty="0"/>
              <a:t>  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temp.y</a:t>
            </a:r>
            <a:r>
              <a:rPr lang="en-US" sz="2000" b="1" dirty="0"/>
              <a:t> = y - op2.y; </a:t>
            </a:r>
            <a:br>
              <a:rPr lang="en-US" sz="2000" b="1" dirty="0"/>
            </a:br>
            <a:r>
              <a:rPr lang="en-US" sz="2000" b="1" dirty="0"/>
              <a:t>  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temp.z</a:t>
            </a:r>
            <a:r>
              <a:rPr lang="en-US" sz="2000" b="1" dirty="0"/>
              <a:t> = z - op2.z; </a:t>
            </a:r>
            <a:br>
              <a:rPr lang="en-US" sz="2000" b="1" dirty="0"/>
            </a:br>
            <a:r>
              <a:rPr lang="en-US" sz="2000" b="1" dirty="0"/>
              <a:t>  </a:t>
            </a:r>
            <a:r>
              <a:rPr lang="en-US" sz="2000" b="1" dirty="0" smtClean="0"/>
              <a:t> return</a:t>
            </a:r>
            <a:r>
              <a:rPr lang="en-US" sz="2000" b="1" dirty="0"/>
              <a:t> temp; </a:t>
            </a:r>
            <a:br>
              <a:rPr lang="en-US" sz="2000" b="1" dirty="0"/>
            </a:br>
            <a:r>
              <a:rPr lang="en-US" sz="2000" b="1" dirty="0"/>
              <a:t>}</a:t>
            </a:r>
            <a:br>
              <a:rPr lang="en-US" sz="2000" b="1" dirty="0"/>
            </a:b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// Overload +. 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err="1"/>
              <a:t>ThreeD</a:t>
            </a:r>
            <a:r>
              <a:rPr lang="en-US" sz="2000" b="1" dirty="0"/>
              <a:t> </a:t>
            </a:r>
            <a:r>
              <a:rPr lang="en-US" sz="2000" b="1" dirty="0" err="1"/>
              <a:t>ThreeD</a:t>
            </a:r>
            <a:r>
              <a:rPr lang="en-US" sz="2000" b="1" dirty="0"/>
              <a:t>::operator+(</a:t>
            </a:r>
            <a:r>
              <a:rPr lang="en-US" sz="2000" b="1" dirty="0" err="1"/>
              <a:t>ThreeD</a:t>
            </a:r>
            <a:r>
              <a:rPr lang="en-US" sz="2000" b="1" dirty="0"/>
              <a:t> op2) </a:t>
            </a:r>
            <a:r>
              <a:rPr lang="en-US" sz="2000" b="1" dirty="0" smtClean="0"/>
              <a:t>{</a:t>
            </a:r>
            <a:r>
              <a:rPr lang="en-US" sz="2000" b="1" dirty="0"/>
              <a:t> </a:t>
            </a:r>
            <a:br>
              <a:rPr lang="en-US" sz="2000" b="1" dirty="0"/>
            </a:br>
            <a:r>
              <a:rPr lang="en-US" sz="2000" b="1" dirty="0"/>
              <a:t>  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ThreeD</a:t>
            </a:r>
            <a:r>
              <a:rPr lang="en-US" sz="2000" b="1" dirty="0"/>
              <a:t> temp; </a:t>
            </a:r>
            <a:br>
              <a:rPr lang="en-US" sz="2000" b="1" dirty="0"/>
            </a:br>
            <a:r>
              <a:rPr lang="en-US" sz="2000" b="1" dirty="0"/>
              <a:t>  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temp.x</a:t>
            </a:r>
            <a:r>
              <a:rPr lang="en-US" sz="2000" b="1" dirty="0"/>
              <a:t> = x + op2.x;  </a:t>
            </a:r>
            <a:br>
              <a:rPr lang="en-US" sz="2000" b="1" dirty="0"/>
            </a:br>
            <a:r>
              <a:rPr lang="en-US" sz="2000" b="1" dirty="0"/>
              <a:t>  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temp.y</a:t>
            </a:r>
            <a:r>
              <a:rPr lang="en-US" sz="2000" b="1" dirty="0"/>
              <a:t> = y + op2.x;  </a:t>
            </a:r>
            <a:br>
              <a:rPr lang="en-US" sz="2000" b="1" dirty="0"/>
            </a:br>
            <a:r>
              <a:rPr lang="en-US" sz="2000" b="1" dirty="0"/>
              <a:t>  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temp.z</a:t>
            </a:r>
            <a:r>
              <a:rPr lang="en-US" sz="2000" b="1" dirty="0"/>
              <a:t> = z + op2.z;  </a:t>
            </a:r>
            <a:br>
              <a:rPr lang="en-US" sz="2000" b="1" dirty="0"/>
            </a:br>
            <a:r>
              <a:rPr lang="en-US" sz="2000" b="1" dirty="0"/>
              <a:t>  </a:t>
            </a:r>
            <a:r>
              <a:rPr lang="en-US" sz="2000" b="1" dirty="0" smtClean="0"/>
              <a:t> return</a:t>
            </a:r>
            <a:r>
              <a:rPr lang="en-US" sz="2000" b="1" dirty="0"/>
              <a:t> temp; </a:t>
            </a:r>
            <a:br>
              <a:rPr lang="en-US" sz="2000" b="1" dirty="0"/>
            </a:br>
            <a:r>
              <a:rPr lang="en-US" sz="2000" b="1" dirty="0"/>
              <a:t>} </a:t>
            </a:r>
          </a:p>
        </p:txBody>
      </p:sp>
    </p:spTree>
    <p:extLst>
      <p:ext uri="{BB962C8B-B14F-4D97-AF65-F5344CB8AC3E}">
        <p14:creationId xmlns:p14="http://schemas.microsoft.com/office/powerpoint/2010/main" xmlns="" val="209509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" y="1295400"/>
            <a:ext cx="4414345" cy="3785652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// Overload assignment</a:t>
            </a:r>
            <a:r>
              <a:rPr lang="en-US" sz="2000" b="1" dirty="0"/>
              <a:t>. </a:t>
            </a:r>
            <a:br>
              <a:rPr lang="en-US" sz="2000" b="1" dirty="0"/>
            </a:br>
            <a:r>
              <a:rPr lang="en-US" sz="2000" b="1" dirty="0" err="1"/>
              <a:t>ThreeD</a:t>
            </a:r>
            <a:r>
              <a:rPr lang="en-US" sz="2000" b="1" dirty="0"/>
              <a:t> </a:t>
            </a:r>
            <a:r>
              <a:rPr lang="en-US" sz="2000" b="1" dirty="0" err="1"/>
              <a:t>ThreeD</a:t>
            </a:r>
            <a:r>
              <a:rPr lang="en-US" sz="2000" b="1" dirty="0"/>
              <a:t>::operator=(</a:t>
            </a:r>
            <a:r>
              <a:rPr lang="en-US" sz="2000" b="1" dirty="0" err="1"/>
              <a:t>ThreeD</a:t>
            </a:r>
            <a:r>
              <a:rPr lang="en-US" sz="2000" b="1" dirty="0"/>
              <a:t> </a:t>
            </a:r>
            <a:r>
              <a:rPr lang="en-US" sz="2000" b="1" dirty="0" smtClean="0"/>
              <a:t>op2){</a:t>
            </a:r>
            <a:r>
              <a:rPr lang="en-US" sz="2000" b="1" dirty="0"/>
              <a:t> </a:t>
            </a:r>
            <a:br>
              <a:rPr lang="en-US" sz="2000" b="1" dirty="0"/>
            </a:br>
            <a:r>
              <a:rPr lang="en-US" sz="2000" b="1" dirty="0"/>
              <a:t>  x = op2.x;  </a:t>
            </a:r>
            <a:br>
              <a:rPr lang="en-US" sz="2000" b="1" dirty="0"/>
            </a:br>
            <a:r>
              <a:rPr lang="en-US" sz="2000" b="1" dirty="0"/>
              <a:t>  y = op2.y;  </a:t>
            </a:r>
            <a:br>
              <a:rPr lang="en-US" sz="2000" b="1" dirty="0"/>
            </a:br>
            <a:r>
              <a:rPr lang="en-US" sz="2000" b="1" dirty="0"/>
              <a:t>  z = op2.z;  </a:t>
            </a:r>
            <a:br>
              <a:rPr lang="en-US" sz="2000" b="1" dirty="0"/>
            </a:br>
            <a:r>
              <a:rPr lang="en-US" sz="2000" b="1" dirty="0"/>
              <a:t>  return *this; </a:t>
            </a:r>
            <a:br>
              <a:rPr lang="en-US" sz="2000" b="1" dirty="0"/>
            </a:br>
            <a:r>
              <a:rPr lang="en-US" sz="2000" b="1" dirty="0"/>
              <a:t>} 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000" b="1" dirty="0"/>
              <a:t>void </a:t>
            </a:r>
            <a:r>
              <a:rPr lang="en-US" sz="2000" b="1" dirty="0" err="1"/>
              <a:t>ThreeD</a:t>
            </a:r>
            <a:r>
              <a:rPr lang="en-US" sz="2000" b="1" dirty="0"/>
              <a:t>::show() </a:t>
            </a:r>
            <a:r>
              <a:rPr lang="en-US" sz="2000" b="1" dirty="0" smtClean="0"/>
              <a:t>{</a:t>
            </a:r>
            <a:r>
              <a:rPr lang="en-US" sz="2000" b="1" dirty="0"/>
              <a:t> </a:t>
            </a:r>
            <a:br>
              <a:rPr lang="en-US" sz="2000" b="1" dirty="0"/>
            </a:br>
            <a:r>
              <a:rPr lang="en-US" sz="2000" b="1" dirty="0"/>
              <a:t> </a:t>
            </a:r>
            <a:r>
              <a:rPr lang="en-US" sz="2000" b="1" dirty="0" err="1" smtClean="0"/>
              <a:t>cout</a:t>
            </a:r>
            <a:r>
              <a:rPr lang="en-US" sz="2000" b="1" dirty="0"/>
              <a:t> &lt;&lt; x &lt;&lt; ", ”&lt;&lt; y &lt;&lt; ", ”&lt;&lt; z &lt;&lt; "\n"; </a:t>
            </a:r>
            <a:br>
              <a:rPr lang="en-US" sz="2000" b="1" dirty="0"/>
            </a:br>
            <a:r>
              <a:rPr lang="en-US" sz="2000" b="1" dirty="0"/>
              <a:t>} 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4628" y="1295400"/>
            <a:ext cx="4569372" cy="3785652"/>
          </a:xfrm>
          <a:prstGeom prst="rect">
            <a:avLst/>
          </a:prstGeom>
          <a:solidFill>
            <a:srgbClr val="FFFF00">
              <a:alpha val="39999"/>
            </a:srgb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main</a:t>
            </a:r>
            <a:r>
              <a:rPr lang="en-US" sz="2400" b="1" dirty="0"/>
              <a:t>() </a:t>
            </a:r>
            <a:r>
              <a:rPr lang="en-US" sz="2400" b="1" dirty="0" smtClean="0"/>
              <a:t>{</a:t>
            </a:r>
            <a:r>
              <a:rPr lang="en-US" sz="2400" b="1" dirty="0"/>
              <a:t> </a:t>
            </a:r>
            <a:br>
              <a:rPr lang="en-US" sz="2400" b="1" dirty="0"/>
            </a:br>
            <a:r>
              <a:rPr lang="en-US" sz="2400" b="1" dirty="0"/>
              <a:t>  </a:t>
            </a:r>
            <a:r>
              <a:rPr lang="en-US" sz="2400" b="1" dirty="0" err="1"/>
              <a:t>ThreeD</a:t>
            </a:r>
            <a:r>
              <a:rPr lang="en-US" sz="2400" b="1" dirty="0"/>
              <a:t> a(1, 2, 3), b(10, 10, 10), c; </a:t>
            </a:r>
            <a:br>
              <a:rPr lang="en-US" sz="2400" b="1" dirty="0"/>
            </a:br>
            <a:r>
              <a:rPr lang="en-US" sz="2400" b="1" dirty="0"/>
              <a:t>   </a:t>
            </a:r>
            <a:r>
              <a:rPr lang="en-US" sz="2400" b="1" dirty="0" err="1"/>
              <a:t>cout</a:t>
            </a:r>
            <a:r>
              <a:rPr lang="en-US" sz="2400" b="1" dirty="0"/>
              <a:t> &lt;&lt; "Original value of a: "; </a:t>
            </a:r>
            <a:br>
              <a:rPr lang="en-US" sz="2400" b="1" dirty="0"/>
            </a:br>
            <a:r>
              <a:rPr lang="en-US" sz="2400" b="1" dirty="0"/>
              <a:t>   </a:t>
            </a:r>
            <a:r>
              <a:rPr lang="en-US" sz="2400" b="1" dirty="0" err="1" smtClean="0"/>
              <a:t>a.show</a:t>
            </a:r>
            <a:r>
              <a:rPr lang="en-US" sz="2400" b="1" dirty="0"/>
              <a:t>(); </a:t>
            </a:r>
            <a:br>
              <a:rPr lang="en-US" sz="2400" b="1" dirty="0"/>
            </a:br>
            <a:r>
              <a:rPr lang="en-US" sz="2400" b="1" dirty="0"/>
              <a:t>   </a:t>
            </a:r>
            <a:r>
              <a:rPr lang="en-US" sz="2400" b="1" dirty="0" err="1"/>
              <a:t>cout</a:t>
            </a:r>
            <a:r>
              <a:rPr lang="en-US" sz="2400" b="1" dirty="0"/>
              <a:t> &lt;&lt; "Original value of b: "; </a:t>
            </a:r>
            <a:br>
              <a:rPr lang="en-US" sz="2400" b="1" dirty="0"/>
            </a:br>
            <a:r>
              <a:rPr lang="en-US" sz="2400" b="1" dirty="0"/>
              <a:t>   </a:t>
            </a:r>
            <a:r>
              <a:rPr lang="en-US" sz="2400" b="1" dirty="0" err="1"/>
              <a:t>b.show</a:t>
            </a:r>
            <a:r>
              <a:rPr lang="en-US" sz="2400" b="1" dirty="0"/>
              <a:t>(); </a:t>
            </a:r>
            <a:br>
              <a:rPr lang="en-US" sz="2400" b="1" dirty="0"/>
            </a:br>
            <a:r>
              <a:rPr lang="en-US" sz="2400" b="1" dirty="0"/>
              <a:t>   c = </a:t>
            </a:r>
            <a:r>
              <a:rPr lang="en-US" sz="2400" b="1" dirty="0" smtClean="0"/>
              <a:t>b</a:t>
            </a:r>
            <a:r>
              <a:rPr lang="en-US" sz="2400" b="1" dirty="0"/>
              <a:t> - a</a:t>
            </a:r>
            <a:r>
              <a:rPr lang="en-US" sz="2400" b="1" dirty="0" smtClean="0"/>
              <a:t>;</a:t>
            </a:r>
            <a:r>
              <a:rPr lang="en-US" sz="2400" b="1" dirty="0"/>
              <a:t> </a:t>
            </a:r>
            <a:br>
              <a:rPr lang="en-US" sz="2400" b="1" dirty="0"/>
            </a:br>
            <a:r>
              <a:rPr lang="en-US" sz="2400" b="1" dirty="0"/>
              <a:t>   </a:t>
            </a:r>
            <a:r>
              <a:rPr lang="en-US" sz="2400" b="1" dirty="0" err="1"/>
              <a:t>cout</a:t>
            </a:r>
            <a:r>
              <a:rPr lang="en-US" sz="2400" b="1" dirty="0"/>
              <a:t> &lt;&lt; </a:t>
            </a:r>
            <a:r>
              <a:rPr lang="en-US" sz="2400" b="1" dirty="0" smtClean="0"/>
              <a:t>“b</a:t>
            </a:r>
            <a:r>
              <a:rPr lang="en-US" sz="2400" b="1" dirty="0"/>
              <a:t> - a</a:t>
            </a:r>
            <a:r>
              <a:rPr lang="en-US" sz="2400" b="1" dirty="0" smtClean="0"/>
              <a:t>:</a:t>
            </a:r>
            <a:r>
              <a:rPr lang="en-US" sz="2400" b="1" dirty="0"/>
              <a:t> "; </a:t>
            </a:r>
            <a:br>
              <a:rPr lang="en-US" sz="2400" b="1" dirty="0"/>
            </a:br>
            <a:r>
              <a:rPr lang="en-US" sz="2400" b="1" dirty="0"/>
              <a:t>   </a:t>
            </a:r>
            <a:r>
              <a:rPr lang="en-US" sz="2400" b="1" dirty="0" err="1"/>
              <a:t>c.show</a:t>
            </a:r>
            <a:r>
              <a:rPr lang="en-US" sz="2400" b="1" dirty="0" smtClean="0"/>
              <a:t>();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}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82304120"/>
              </p:ext>
            </p:extLst>
          </p:nvPr>
        </p:nvGraphicFramePr>
        <p:xfrm>
          <a:off x="76200" y="5257800"/>
          <a:ext cx="4498428" cy="1536192"/>
        </p:xfrm>
        <a:graphic>
          <a:graphicData uri="http://schemas.openxmlformats.org/drawingml/2006/table">
            <a:tbl>
              <a:tblPr/>
              <a:tblGrid>
                <a:gridCol w="4498428"/>
              </a:tblGrid>
              <a:tr h="1066800">
                <a:tc>
                  <a:txBody>
                    <a:bodyPr/>
                    <a:lstStyle/>
                    <a:p>
                      <a:r>
                        <a:rPr lang="en-US" sz="2400" b="1" u="sng" dirty="0" smtClean="0">
                          <a:solidFill>
                            <a:schemeClr val="tx1"/>
                          </a:solidFill>
                        </a:rPr>
                        <a:t>PROGRAM OUTPUT:</a:t>
                      </a:r>
                    </a:p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Original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value of a: 1, 2, 3 </a:t>
                      </a:r>
                      <a:endParaRPr lang="en-US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Original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value of b: 10, 10, 10 </a:t>
                      </a:r>
                      <a:endParaRPr lang="en-US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b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a: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8,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73152" marR="73152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87880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Overloading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seen different uses of the + operator: to add distances and to concatenate strings.</a:t>
            </a:r>
          </a:p>
          <a:p>
            <a:r>
              <a:rPr lang="en-US" dirty="0"/>
              <a:t>You could put both these classes together in the same program, and C++ would still know how to interpret the + operator: </a:t>
            </a:r>
          </a:p>
          <a:p>
            <a:r>
              <a:rPr lang="en-US" dirty="0"/>
              <a:t>It selects the correct function to carry out the “addition” based on the type of </a:t>
            </a:r>
            <a:r>
              <a:rPr lang="en-US" dirty="0" smtClean="0"/>
              <a:t>operand</a:t>
            </a:r>
            <a:endParaRPr lang="en-US" dirty="0"/>
          </a:p>
          <a:p>
            <a:pPr lvl="1"/>
            <a:r>
              <a:rPr lang="en-US" dirty="0" smtClean="0"/>
              <a:t>d1 = d2 + d3;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1 = s2 + s3;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6263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Operator &lt;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4343400"/>
            <a:ext cx="6096000" cy="1938992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/>
              <a:t>bool</a:t>
            </a:r>
            <a:r>
              <a:rPr lang="en-US" sz="2400" b="1" dirty="0" smtClean="0"/>
              <a:t> </a:t>
            </a:r>
            <a:r>
              <a:rPr lang="en-US" sz="2400" b="1" dirty="0"/>
              <a:t>Distance::operator &lt; (Distance d2) </a:t>
            </a:r>
            <a:r>
              <a:rPr lang="en-US" sz="2400" b="1" dirty="0" err="1" smtClean="0"/>
              <a:t>const</a:t>
            </a:r>
            <a:r>
              <a:rPr lang="en-US" sz="2400" b="1" dirty="0" smtClean="0"/>
              <a:t> {</a:t>
            </a:r>
            <a:endParaRPr lang="en-US" sz="2400" b="1" dirty="0"/>
          </a:p>
          <a:p>
            <a:pPr marL="225425">
              <a:defRPr/>
            </a:pPr>
            <a:r>
              <a:rPr lang="en-US" sz="2400" b="1" dirty="0"/>
              <a:t>float bf1 = feet + inches/12;</a:t>
            </a:r>
          </a:p>
          <a:p>
            <a:pPr marL="225425">
              <a:defRPr/>
            </a:pPr>
            <a:r>
              <a:rPr lang="en-US" sz="2400" b="1" dirty="0"/>
              <a:t>float bf2 = d2.feet + d2.inches/12;</a:t>
            </a:r>
          </a:p>
          <a:p>
            <a:pPr marL="225425">
              <a:defRPr/>
            </a:pPr>
            <a:r>
              <a:rPr lang="en-US" sz="2400" b="1" dirty="0"/>
              <a:t>return (bf1 &lt; bf2) ? true : false;</a:t>
            </a:r>
          </a:p>
          <a:p>
            <a:pPr>
              <a:defRPr/>
            </a:pPr>
            <a:r>
              <a:rPr lang="en-US" sz="2400" b="1" dirty="0"/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1295400"/>
            <a:ext cx="7162800" cy="2677656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25425">
              <a:defRPr/>
            </a:pPr>
            <a:r>
              <a:rPr lang="en-US" sz="2400" b="1" u="sng" dirty="0" smtClean="0"/>
              <a:t>main() </a:t>
            </a:r>
            <a:r>
              <a:rPr lang="en-US" sz="2400" b="1" u="sng" dirty="0" smtClean="0"/>
              <a:t>function</a:t>
            </a:r>
          </a:p>
          <a:p>
            <a:pPr marL="225425">
              <a:defRPr/>
            </a:pPr>
            <a:r>
              <a:rPr lang="en-US" sz="2400" b="1" dirty="0" smtClean="0"/>
              <a:t>Distance dist1(3, 4.5); </a:t>
            </a:r>
            <a:endParaRPr lang="en-US" sz="2400" b="1" dirty="0"/>
          </a:p>
          <a:p>
            <a:pPr marL="225425">
              <a:defRPr/>
            </a:pPr>
            <a:r>
              <a:rPr lang="en-US" sz="2400" b="1" dirty="0" smtClean="0"/>
              <a:t>Distance </a:t>
            </a:r>
            <a:r>
              <a:rPr lang="en-US" sz="2400" b="1" dirty="0"/>
              <a:t>dist2(6, 2.5); </a:t>
            </a:r>
          </a:p>
          <a:p>
            <a:pPr marL="225425">
              <a:defRPr/>
            </a:pPr>
            <a:r>
              <a:rPr lang="en-US" sz="2400" b="1" dirty="0" smtClean="0"/>
              <a:t>if</a:t>
            </a:r>
            <a:r>
              <a:rPr lang="en-US" sz="2400" b="1" dirty="0"/>
              <a:t>( dist1 &lt; dist2 ) </a:t>
            </a:r>
            <a:endParaRPr lang="en-US" sz="2400" b="1" dirty="0" smtClean="0"/>
          </a:p>
          <a:p>
            <a:pPr marL="225425">
              <a:defRPr/>
            </a:pPr>
            <a:r>
              <a:rPr lang="en-US" sz="2400" b="1" dirty="0"/>
              <a:t> </a:t>
            </a:r>
            <a:r>
              <a:rPr lang="en-US" sz="2400" b="1" dirty="0" smtClean="0"/>
              <a:t>   </a:t>
            </a:r>
            <a:r>
              <a:rPr lang="en-US" sz="2400" b="1" dirty="0" err="1" smtClean="0"/>
              <a:t>cout</a:t>
            </a:r>
            <a:r>
              <a:rPr lang="en-US" sz="2400" b="1" dirty="0" smtClean="0"/>
              <a:t> </a:t>
            </a:r>
            <a:r>
              <a:rPr lang="en-US" sz="2400" b="1" dirty="0"/>
              <a:t>&lt;&lt; “\ndist1 is less than dist2”;</a:t>
            </a:r>
          </a:p>
          <a:p>
            <a:pPr marL="225425">
              <a:defRPr/>
            </a:pPr>
            <a:r>
              <a:rPr lang="en-US" sz="2400" b="1" dirty="0"/>
              <a:t>else</a:t>
            </a:r>
          </a:p>
          <a:p>
            <a:pPr marL="344488">
              <a:defRPr/>
            </a:pPr>
            <a:r>
              <a:rPr lang="en-US" sz="2400" b="1" dirty="0" err="1"/>
              <a:t>cout</a:t>
            </a:r>
            <a:r>
              <a:rPr lang="en-US" sz="2400" b="1" dirty="0"/>
              <a:t> &lt;&lt; “\ndist1 is greater than (or equal to) dist2</a:t>
            </a:r>
            <a:r>
              <a:rPr lang="en-US" sz="2400" b="1" dirty="0" smtClean="0"/>
              <a:t>”;</a:t>
            </a:r>
            <a:endParaRPr lang="en-US" sz="2400" b="1" dirty="0"/>
          </a:p>
        </p:txBody>
      </p:sp>
      <p:sp>
        <p:nvSpPr>
          <p:cNvPr id="6" name="Rectangle 5">
            <a:hlinkClick r:id="rId2" action="ppaction://hlinkfile"/>
          </p:cNvPr>
          <p:cNvSpPr/>
          <p:nvPr/>
        </p:nvSpPr>
        <p:spPr>
          <a:xfrm>
            <a:off x="6400800" y="5617529"/>
            <a:ext cx="2575034" cy="4938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Go to program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905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assignment: Operator +=</a:t>
            </a:r>
          </a:p>
        </p:txBody>
      </p:sp>
      <p:sp>
        <p:nvSpPr>
          <p:cNvPr id="4" name="Rectangle 3">
            <a:hlinkClick r:id="rId2" action="ppaction://hlinkfile"/>
          </p:cNvPr>
          <p:cNvSpPr/>
          <p:nvPr/>
        </p:nvSpPr>
        <p:spPr>
          <a:xfrm>
            <a:off x="6214242" y="5906978"/>
            <a:ext cx="2575034" cy="4938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Go to program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3703" y="3169860"/>
            <a:ext cx="5257800" cy="341632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/>
              <a:t>void </a:t>
            </a:r>
            <a:r>
              <a:rPr lang="en-US" sz="2400" b="1" dirty="0"/>
              <a:t>Distance::operator += (Distance d2)</a:t>
            </a:r>
          </a:p>
          <a:p>
            <a:pPr>
              <a:defRPr/>
            </a:pPr>
            <a:r>
              <a:rPr lang="en-US" sz="2400" b="1" dirty="0"/>
              <a:t>{</a:t>
            </a:r>
          </a:p>
          <a:p>
            <a:pPr marL="225425">
              <a:defRPr/>
            </a:pPr>
            <a:r>
              <a:rPr lang="en-US" sz="2400" b="1" dirty="0"/>
              <a:t>feet += d2.feet; </a:t>
            </a:r>
          </a:p>
          <a:p>
            <a:pPr marL="225425">
              <a:defRPr/>
            </a:pPr>
            <a:r>
              <a:rPr lang="en-US" sz="2400" b="1" dirty="0"/>
              <a:t>inches += d2.inches; </a:t>
            </a:r>
          </a:p>
          <a:p>
            <a:pPr marL="225425">
              <a:defRPr/>
            </a:pPr>
            <a:r>
              <a:rPr lang="en-US" sz="2400" b="1" dirty="0"/>
              <a:t>if(inches &gt;= 12.0</a:t>
            </a:r>
            <a:r>
              <a:rPr lang="en-US" sz="2400" b="1" dirty="0" smtClean="0"/>
              <a:t>) { </a:t>
            </a:r>
            <a:endParaRPr lang="en-US" sz="2400" b="1" dirty="0"/>
          </a:p>
          <a:p>
            <a:pPr marL="463550">
              <a:defRPr/>
            </a:pPr>
            <a:r>
              <a:rPr lang="en-US" sz="2400" b="1" dirty="0"/>
              <a:t>inches -= 12.0; </a:t>
            </a:r>
          </a:p>
          <a:p>
            <a:pPr marL="463550">
              <a:defRPr/>
            </a:pPr>
            <a:r>
              <a:rPr lang="en-US" sz="2400" b="1" dirty="0"/>
              <a:t>feet++; </a:t>
            </a:r>
          </a:p>
          <a:p>
            <a:pPr marL="225425">
              <a:defRPr/>
            </a:pPr>
            <a:r>
              <a:rPr lang="en-US" sz="2400" b="1" dirty="0"/>
              <a:t>}</a:t>
            </a:r>
          </a:p>
          <a:p>
            <a:pPr>
              <a:defRPr/>
            </a:pPr>
            <a:r>
              <a:rPr lang="en-US" sz="2400" b="1" dirty="0"/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333703" y="1371600"/>
            <a:ext cx="5257800" cy="156966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25425">
              <a:defRPr/>
            </a:pPr>
            <a:r>
              <a:rPr lang="en-US" sz="2400" b="1" u="sng" dirty="0" smtClean="0"/>
              <a:t>m</a:t>
            </a:r>
            <a:r>
              <a:rPr lang="en-US" sz="2400" b="1" u="sng" dirty="0" smtClean="0"/>
              <a:t>ain</a:t>
            </a:r>
            <a:r>
              <a:rPr lang="en-US" sz="2400" b="1" u="sng" dirty="0" smtClean="0"/>
              <a:t>() function</a:t>
            </a:r>
          </a:p>
          <a:p>
            <a:pPr marL="225425">
              <a:defRPr/>
            </a:pPr>
            <a:r>
              <a:rPr lang="en-US" sz="2400" b="1" dirty="0" smtClean="0"/>
              <a:t>Distance dist1(3, 2.5); </a:t>
            </a:r>
            <a:endParaRPr lang="en-US" sz="2400" b="1" dirty="0"/>
          </a:p>
          <a:p>
            <a:pPr marL="225425">
              <a:defRPr/>
            </a:pPr>
            <a:r>
              <a:rPr lang="en-US" sz="2400" b="1" dirty="0" smtClean="0"/>
              <a:t>Distance dist2(5 </a:t>
            </a:r>
            <a:r>
              <a:rPr lang="en-US" sz="2400" b="1" dirty="0"/>
              <a:t>3</a:t>
            </a:r>
            <a:r>
              <a:rPr lang="en-US" sz="2400" b="1" dirty="0" smtClean="0"/>
              <a:t>.25</a:t>
            </a:r>
            <a:r>
              <a:rPr lang="en-US" sz="2400" b="1" dirty="0"/>
              <a:t>); </a:t>
            </a:r>
          </a:p>
          <a:p>
            <a:pPr marL="225425">
              <a:defRPr/>
            </a:pPr>
            <a:r>
              <a:rPr lang="de-DE" sz="2400" b="1" dirty="0" smtClean="0"/>
              <a:t>dist1 </a:t>
            </a:r>
            <a:r>
              <a:rPr lang="de-DE" sz="2400" b="1" dirty="0"/>
              <a:t>+= dist2;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2923621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Subscript Operator [ 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subscript operator, [], which is normally used to access array elements, can be overloaded.</a:t>
            </a:r>
          </a:p>
          <a:p>
            <a:r>
              <a:rPr lang="en-US" dirty="0"/>
              <a:t>This is useful, for example if we want to make a “safe” array: One that automatically checks the index numbers you use to access the array, to ensure that they are not out of bounds.</a:t>
            </a:r>
          </a:p>
          <a:p>
            <a:r>
              <a:rPr lang="en-US" dirty="0"/>
              <a:t>To be useful, the overloaded subscript operator must return by reference</a:t>
            </a:r>
            <a:r>
              <a:rPr lang="en-US" dirty="0" smtClean="0"/>
              <a:t>.</a:t>
            </a:r>
            <a:endParaRPr lang="ur-PK" dirty="0"/>
          </a:p>
        </p:txBody>
      </p:sp>
    </p:spTree>
    <p:extLst>
      <p:ext uri="{BB962C8B-B14F-4D97-AF65-F5344CB8AC3E}">
        <p14:creationId xmlns:p14="http://schemas.microsoft.com/office/powerpoint/2010/main" xmlns="" val="1493124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To see why this is true, lets see three example programs that implement a safe array, each one using a different approach to inserting and reading the array elements:</a:t>
            </a:r>
          </a:p>
          <a:p>
            <a:pPr lvl="1"/>
            <a:r>
              <a:rPr lang="en-US" dirty="0"/>
              <a:t>Separate put() and get() functions</a:t>
            </a:r>
          </a:p>
          <a:p>
            <a:pPr lvl="1"/>
            <a:r>
              <a:rPr lang="en-US" dirty="0"/>
              <a:t>A single access() function using return by reference</a:t>
            </a:r>
          </a:p>
          <a:p>
            <a:pPr lvl="1"/>
            <a:r>
              <a:rPr lang="en-US" dirty="0"/>
              <a:t>The overloaded [] operator using return by reference</a:t>
            </a:r>
            <a:endParaRPr lang="ur-PK" dirty="0"/>
          </a:p>
          <a:p>
            <a:r>
              <a:rPr lang="en-US" dirty="0"/>
              <a:t>All programs create a class called </a:t>
            </a:r>
            <a:r>
              <a:rPr lang="en-US" dirty="0" err="1"/>
              <a:t>safearray</a:t>
            </a:r>
            <a:r>
              <a:rPr lang="en-US" dirty="0"/>
              <a:t>, </a:t>
            </a:r>
          </a:p>
          <a:p>
            <a:pPr lvl="1"/>
            <a:r>
              <a:rPr lang="en-US" dirty="0"/>
              <a:t>only member data is an array of 100 </a:t>
            </a:r>
            <a:r>
              <a:rPr lang="en-US" dirty="0" err="1"/>
              <a:t>int</a:t>
            </a:r>
            <a:r>
              <a:rPr lang="en-US" dirty="0"/>
              <a:t> values, </a:t>
            </a:r>
          </a:p>
          <a:p>
            <a:pPr lvl="1"/>
            <a:r>
              <a:rPr lang="en-US" dirty="0"/>
              <a:t>and all three check to ensure that all array accesses are within bounds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480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</a:t>
            </a:r>
            <a:r>
              <a:rPr lang="en-US" dirty="0" smtClean="0"/>
              <a:t>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54563"/>
          </a:xfrm>
        </p:spPr>
        <p:txBody>
          <a:bodyPr/>
          <a:lstStyle/>
          <a:p>
            <a:r>
              <a:rPr lang="en-US" dirty="0"/>
              <a:t>Operator overloading</a:t>
            </a:r>
          </a:p>
          <a:p>
            <a:r>
              <a:rPr lang="en-US" dirty="0"/>
              <a:t>Overloading unary operator</a:t>
            </a:r>
          </a:p>
          <a:p>
            <a:pPr lvl="1">
              <a:buFont typeface="Courier New" pitchFamily="49" charset="0"/>
              <a:buChar char="o"/>
            </a:pPr>
            <a:r>
              <a:rPr lang="en-US" sz="3200" dirty="0"/>
              <a:t>   ++</a:t>
            </a:r>
          </a:p>
          <a:p>
            <a:pPr lvl="1">
              <a:buFont typeface="Courier New" pitchFamily="49" charset="0"/>
              <a:buChar char="o"/>
            </a:pPr>
            <a:r>
              <a:rPr lang="en-US" sz="3600" dirty="0"/>
              <a:t>   - -</a:t>
            </a:r>
            <a:endParaRPr lang="en-US" dirty="0"/>
          </a:p>
          <a:p>
            <a:r>
              <a:rPr lang="en-US" dirty="0"/>
              <a:t>Argument of overloaded function </a:t>
            </a:r>
          </a:p>
          <a:p>
            <a:pPr lvl="1"/>
            <a:r>
              <a:rPr lang="en-US" dirty="0"/>
              <a:t>Post increment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038600" y="4343400"/>
            <a:ext cx="4038600" cy="2308324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115888" lvl="2">
              <a:defRPr/>
            </a:pPr>
            <a:r>
              <a:rPr lang="en-US" sz="2400" b="1" dirty="0" smtClean="0"/>
              <a:t>Counter </a:t>
            </a:r>
            <a:r>
              <a:rPr lang="en-US" sz="2400" b="1" dirty="0"/>
              <a:t>operator ++ </a:t>
            </a:r>
            <a:r>
              <a:rPr lang="en-US" sz="2400" b="1" dirty="0" smtClean="0"/>
              <a:t>() { 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115888" lvl="2">
              <a:defRPr/>
            </a:pPr>
            <a:r>
              <a:rPr lang="en-US" sz="2400" b="1" dirty="0"/>
              <a:t>   return Counter(++count); 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115888" lvl="2">
              <a:defRPr/>
            </a:pPr>
            <a:r>
              <a:rPr lang="en-US" sz="2400" b="1" dirty="0"/>
              <a:t>} 			</a:t>
            </a:r>
            <a:endParaRPr lang="en-US" sz="2400" b="1" dirty="0" smtClean="0"/>
          </a:p>
          <a:p>
            <a:pPr marL="115888" lvl="2">
              <a:defRPr/>
            </a:pPr>
            <a:r>
              <a:rPr lang="en-US" sz="2400" b="1" dirty="0" smtClean="0"/>
              <a:t>Counter </a:t>
            </a:r>
            <a:r>
              <a:rPr lang="en-US" sz="2400" b="1" dirty="0"/>
              <a:t>operator ++ (</a:t>
            </a:r>
            <a:r>
              <a:rPr lang="en-US" sz="2400" b="1" dirty="0" err="1"/>
              <a:t>int</a:t>
            </a:r>
            <a:r>
              <a:rPr lang="en-US" sz="2400" b="1" dirty="0" smtClean="0"/>
              <a:t>) {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115888" lvl="2">
              <a:defRPr/>
            </a:pPr>
            <a:r>
              <a:rPr lang="en-US" sz="2400" b="1" dirty="0"/>
              <a:t>    return Counter(count++); 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115888" lvl="2">
              <a:defRPr/>
            </a:pPr>
            <a:r>
              <a:rPr lang="en-US" sz="2400" b="1" dirty="0" smtClean="0"/>
              <a:t>}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483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Separate get() and put() Functions</a:t>
            </a:r>
            <a:endParaRPr lang="ur-PK" sz="4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44668" y="670570"/>
            <a:ext cx="4876800" cy="6247864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const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LIMIT = 100;</a:t>
            </a:r>
          </a:p>
          <a:p>
            <a:pPr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class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safearray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{ </a:t>
            </a:r>
          </a:p>
          <a:p>
            <a:pPr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private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:    </a:t>
            </a:r>
          </a:p>
          <a:p>
            <a:pPr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arr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[LIMIT];</a:t>
            </a:r>
          </a:p>
          <a:p>
            <a:pPr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public:</a:t>
            </a:r>
            <a:endParaRPr lang="en-US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1" dirty="0" smtClean="0"/>
              <a:t>    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void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putel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n,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elvalue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) {</a:t>
            </a:r>
            <a:endParaRPr lang="ur-PK" sz="2000" b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     if( n&lt; 0 || n&gt;=LIMIT )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{ </a:t>
            </a:r>
          </a:p>
          <a:p>
            <a:pPr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cout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&lt;&lt; “\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nIndex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out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of bounds”; </a:t>
            </a:r>
          </a:p>
          <a:p>
            <a:pPr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exit(1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); </a:t>
            </a:r>
          </a:p>
          <a:p>
            <a:pPr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     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}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     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arr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[n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] =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elvalue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}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getel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n)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const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{</a:t>
            </a:r>
            <a:endParaRPr lang="ur-PK" sz="2000" b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if( n&lt; 0 || n&gt;=LIMIT )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{ </a:t>
            </a:r>
          </a:p>
          <a:p>
            <a:pPr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cout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&lt;&lt; “\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nIndex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out of bounds”; </a:t>
            </a:r>
          </a:p>
          <a:p>
            <a:pPr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  exit(1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); </a:t>
            </a:r>
          </a:p>
          <a:p>
            <a:pPr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}</a:t>
            </a:r>
          </a:p>
          <a:p>
            <a:pPr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return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arr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[n];</a:t>
            </a:r>
          </a:p>
          <a:p>
            <a:pPr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}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1" dirty="0"/>
              <a:t>};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4981902" y="685800"/>
            <a:ext cx="4114800" cy="4154984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main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() {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temp; 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safearay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sa1;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for(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j=0; j&lt;LIMIT; j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++)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sa1.putel(j, j*10);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for(j=0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; j&lt;LIMIT; j++)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{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temp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= sa1.getel(j);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cout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&lt;&lt; “Element “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&lt;&lt;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j &lt;&lt; “ is “ &lt;&lt; temp ;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}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44495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/>
          <a:lstStyle/>
          <a:p>
            <a:r>
              <a:rPr lang="en-US" sz="3200" smtClean="0"/>
              <a:t>Single access() Function Returning by Reference</a:t>
            </a:r>
            <a:endParaRPr lang="ur-PK" smtClean="0"/>
          </a:p>
        </p:txBody>
      </p:sp>
      <p:sp>
        <p:nvSpPr>
          <p:cNvPr id="4" name="Rectangle 3"/>
          <p:cNvSpPr/>
          <p:nvPr/>
        </p:nvSpPr>
        <p:spPr>
          <a:xfrm>
            <a:off x="76200" y="714702"/>
            <a:ext cx="3886200" cy="4524315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const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LIMIT = 100;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class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safearray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{ </a:t>
            </a:r>
          </a:p>
          <a:p>
            <a:pPr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private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   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arr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[LIMIT];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public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&amp; access(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 {</a:t>
            </a:r>
            <a:endParaRPr lang="ur-PK" sz="24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    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if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( n&lt; 0 || n&gt;=LIMIT )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{ 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cout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&lt;&lt; “\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nIndex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out”;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exit(1); 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}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return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arr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[n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];</a:t>
            </a:r>
            <a:endParaRPr lang="en-US" sz="2400" dirty="0"/>
          </a:p>
          <a:p>
            <a:pPr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}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43702" y="762000"/>
            <a:ext cx="4953000" cy="4154984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main() {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temp; </a:t>
            </a:r>
          </a:p>
          <a:p>
            <a:pPr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safearray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sa1;</a:t>
            </a:r>
          </a:p>
          <a:p>
            <a:pPr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for(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j=0; j&lt;LIMIT; j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++)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  sa1.access(j) = j*10; </a:t>
            </a:r>
          </a:p>
          <a:p>
            <a:pPr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for(j=0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; j&lt;LIMIT; j++)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{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temp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= sa1.access(j); 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cout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&lt;&lt; “Element “ &lt;&lt; j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&lt;&lt;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“ is “ &lt;&lt; temp ;</a:t>
            </a:r>
          </a:p>
          <a:p>
            <a:pPr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}</a:t>
            </a:r>
            <a:endParaRPr lang="ur-PK" sz="24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}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749" name="Rectangle 4"/>
          <p:cNvSpPr>
            <a:spLocks noChangeArrowheads="1"/>
          </p:cNvSpPr>
          <p:nvPr/>
        </p:nvSpPr>
        <p:spPr bwMode="auto">
          <a:xfrm>
            <a:off x="47296" y="5165834"/>
            <a:ext cx="9096703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dirty="0"/>
              <a:t>The statement</a:t>
            </a:r>
          </a:p>
          <a:p>
            <a:r>
              <a:rPr lang="en-US" sz="2800" dirty="0"/>
              <a:t>	sa1.access(j) = j*10; </a:t>
            </a:r>
          </a:p>
          <a:p>
            <a:r>
              <a:rPr lang="en-US" sz="2800" dirty="0"/>
              <a:t>causes the value j*10 to be placed in </a:t>
            </a:r>
            <a:r>
              <a:rPr lang="en-US" sz="2800" dirty="0" err="1"/>
              <a:t>arr</a:t>
            </a:r>
            <a:r>
              <a:rPr lang="en-US" sz="2800" dirty="0"/>
              <a:t>[j], the return value of the function</a:t>
            </a:r>
            <a:endParaRPr lang="ur-PK" sz="2800" dirty="0"/>
          </a:p>
        </p:txBody>
      </p:sp>
    </p:spTree>
    <p:extLst>
      <p:ext uri="{BB962C8B-B14F-4D97-AF65-F5344CB8AC3E}">
        <p14:creationId xmlns:p14="http://schemas.microsoft.com/office/powerpoint/2010/main" xmlns="" val="1038760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3174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/>
          <a:lstStyle/>
          <a:p>
            <a:r>
              <a:rPr lang="en-US" sz="3200" smtClean="0"/>
              <a:t>Overloaded [] Operator Returning by Reference</a:t>
            </a:r>
            <a:endParaRPr lang="ur-PK" smtClean="0"/>
          </a:p>
        </p:txBody>
      </p:sp>
      <p:sp>
        <p:nvSpPr>
          <p:cNvPr id="4" name="Rectangle 3"/>
          <p:cNvSpPr/>
          <p:nvPr/>
        </p:nvSpPr>
        <p:spPr>
          <a:xfrm>
            <a:off x="76200" y="895350"/>
            <a:ext cx="5105400" cy="4893647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const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LIMIT = 100;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class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safearray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{ 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private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   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arr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[LIMIT];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public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&amp; operator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[ ](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 {</a:t>
            </a:r>
            <a:endParaRPr lang="ur-PK" sz="24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  if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( n&lt; 0 || n&gt;=LIMIT )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{ 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cout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&lt;&lt; “\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nIndex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out of bounds”;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exit(1); 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}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return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arr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[n];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}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}</a:t>
            </a:r>
            <a:endParaRPr lang="ur-PK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57800" y="914400"/>
            <a:ext cx="3810000" cy="3785652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main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()</a:t>
            </a:r>
          </a:p>
          <a:p>
            <a:pPr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{</a:t>
            </a:r>
          </a:p>
          <a:p>
            <a:pPr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temp; </a:t>
            </a:r>
          </a:p>
          <a:p>
            <a:pPr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safearray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sa1;</a:t>
            </a:r>
          </a:p>
          <a:p>
            <a:pPr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     for(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j=0; j&lt;LIMIT; j++) 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       sa1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[ j ] = j*10;</a:t>
            </a:r>
          </a:p>
          <a:p>
            <a:pPr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     for(j=0; j&lt;LIMIT; j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++) {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          temp = sa1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[ j ];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         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cout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&lt;&lt; “Element “ &lt;&lt; j 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               &lt;&lt;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“ is “ &lt;&lt; temp ;</a:t>
            </a:r>
          </a:p>
          <a:p>
            <a:pPr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     }</a:t>
            </a:r>
            <a:endParaRPr lang="ur-PK" sz="2000" b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  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}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9503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792162"/>
          </a:xfrm>
        </p:spPr>
        <p:txBody>
          <a:bodyPr/>
          <a:lstStyle/>
          <a:p>
            <a:r>
              <a:rPr lang="en-US" sz="3200" smtClean="0"/>
              <a:t>Overloading Restrictions</a:t>
            </a:r>
            <a:endParaRPr lang="ur-PK" sz="3200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486400"/>
          </a:xfrm>
        </p:spPr>
        <p:txBody>
          <a:bodyPr/>
          <a:lstStyle/>
          <a:p>
            <a:r>
              <a:rPr lang="en-US" sz="2800" smtClean="0"/>
              <a:t>Can not overload the operators as they apply to builit-in data types.</a:t>
            </a:r>
            <a:br>
              <a:rPr lang="en-US" sz="2800" smtClean="0"/>
            </a:br>
            <a:r>
              <a:rPr lang="en-US" sz="2800" smtClean="0"/>
              <a:t>   </a:t>
            </a:r>
            <a:r>
              <a:rPr lang="en-US" sz="2800" u="sng" smtClean="0"/>
              <a:t>Example:</a:t>
            </a:r>
            <a:r>
              <a:rPr lang="en-US" sz="2800" smtClean="0"/>
              <a:t>   y = 5;</a:t>
            </a:r>
            <a:br>
              <a:rPr lang="en-US" sz="2800" smtClean="0"/>
            </a:br>
            <a:r>
              <a:rPr lang="en-US" sz="2800" smtClean="0"/>
              <a:t>                      x = y + 5; // overloading + operator so that x becomes 15 is illegal.</a:t>
            </a:r>
          </a:p>
          <a:p>
            <a:r>
              <a:rPr lang="en-US" sz="2800" smtClean="0"/>
              <a:t>Must respect the original "Functional" template of the operators. You can not convert a unary operator to a binary operator.</a:t>
            </a:r>
          </a:p>
          <a:p>
            <a:pPr>
              <a:buFont typeface="Arial" charset="0"/>
              <a:buNone/>
            </a:pPr>
            <a:r>
              <a:rPr lang="en-US" sz="2800" smtClean="0"/>
              <a:t>	</a:t>
            </a:r>
            <a:r>
              <a:rPr lang="en-US" sz="2800" u="sng" smtClean="0"/>
              <a:t>Example</a:t>
            </a:r>
            <a:r>
              <a:rPr lang="en-US" sz="2800" smtClean="0"/>
              <a:t>:  y = x ++ z; //Illegal</a:t>
            </a:r>
          </a:p>
          <a:p>
            <a:r>
              <a:rPr lang="en-US" sz="2800" smtClean="0"/>
              <a:t>You can not change the operator's precedence. Example:   Can not make the + operator higher precedence than the * operator.</a:t>
            </a:r>
          </a:p>
          <a:p>
            <a:endParaRPr lang="ur-PK" sz="2800" smtClean="0"/>
          </a:p>
        </p:txBody>
      </p:sp>
    </p:spTree>
    <p:extLst>
      <p:ext uri="{BB962C8B-B14F-4D97-AF65-F5344CB8AC3E}">
        <p14:creationId xmlns:p14="http://schemas.microsoft.com/office/powerpoint/2010/main" xmlns="" val="829606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2192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Example :  Distance class</a:t>
            </a:r>
          </a:p>
          <a:p>
            <a:pPr lvl="1"/>
            <a:r>
              <a:rPr lang="en-US" dirty="0" smtClean="0"/>
              <a:t>overloading ++ and – </a:t>
            </a:r>
          </a:p>
          <a:p>
            <a:pPr lvl="2"/>
            <a:r>
              <a:rPr lang="en-US" sz="2800" dirty="0" smtClean="0"/>
              <a:t>++ add 1 in feet and 1 in inches, </a:t>
            </a:r>
          </a:p>
          <a:p>
            <a:pPr lvl="2"/>
            <a:r>
              <a:rPr lang="en-US" sz="2800" dirty="0" smtClean="0"/>
              <a:t>-- subtract 1 from feet and 1 from inches</a:t>
            </a:r>
            <a:endParaRPr lang="en-US" dirty="0" smtClean="0"/>
          </a:p>
          <a:p>
            <a:pPr lvl="1"/>
            <a:r>
              <a:rPr lang="en-US" dirty="0" smtClean="0"/>
              <a:t>Prefix and postfix</a:t>
            </a:r>
          </a:p>
          <a:p>
            <a:r>
              <a:rPr lang="en-US" dirty="0" smtClean="0"/>
              <a:t>Overloading binary operator</a:t>
            </a:r>
          </a:p>
        </p:txBody>
      </p:sp>
    </p:spTree>
    <p:extLst>
      <p:ext uri="{BB962C8B-B14F-4D97-AF65-F5344CB8AC3E}">
        <p14:creationId xmlns:p14="http://schemas.microsoft.com/office/powerpoint/2010/main" xmlns="" val="4260810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– Distance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Overload pre-increment and pre-decrement unary operator for distance class such that</a:t>
            </a:r>
          </a:p>
          <a:p>
            <a:pPr lvl="1"/>
            <a:r>
              <a:rPr lang="en-US" dirty="0" smtClean="0"/>
              <a:t>Increment: add 1 in feet and 1 in inches</a:t>
            </a:r>
          </a:p>
          <a:p>
            <a:pPr lvl="1"/>
            <a:r>
              <a:rPr lang="en-US" dirty="0" smtClean="0"/>
              <a:t>Decrement: subtract 1 from feet and 1 from inches  </a:t>
            </a:r>
          </a:p>
          <a:p>
            <a:pPr lvl="1"/>
            <a:r>
              <a:rPr lang="en-US" dirty="0" smtClean="0"/>
              <a:t>Pre increment –</a:t>
            </a:r>
            <a:r>
              <a:rPr lang="en-US" dirty="0"/>
              <a:t> </a:t>
            </a:r>
            <a:r>
              <a:rPr lang="en-US" dirty="0" smtClean="0"/>
              <a:t>prefix</a:t>
            </a:r>
          </a:p>
          <a:p>
            <a:pPr lvl="1"/>
            <a:r>
              <a:rPr lang="en-US" dirty="0" smtClean="0"/>
              <a:t>Post increment –</a:t>
            </a:r>
            <a:r>
              <a:rPr lang="en-US" dirty="0"/>
              <a:t> </a:t>
            </a:r>
            <a:r>
              <a:rPr lang="en-US" dirty="0" smtClean="0"/>
              <a:t>post fix</a:t>
            </a:r>
          </a:p>
        </p:txBody>
      </p:sp>
      <p:sp>
        <p:nvSpPr>
          <p:cNvPr id="4" name="Rectangle 3">
            <a:hlinkClick r:id="rId2" action="ppaction://hlinkfile"/>
          </p:cNvPr>
          <p:cNvSpPr/>
          <p:nvPr/>
        </p:nvSpPr>
        <p:spPr>
          <a:xfrm>
            <a:off x="5197366" y="4953000"/>
            <a:ext cx="2956034" cy="4938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Write to program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5310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Overloading Binary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Binary operator can be overloaded as easy as unary operator by using a non static </a:t>
            </a:r>
            <a:r>
              <a:rPr lang="en-US" dirty="0" err="1" smtClean="0"/>
              <a:t>fucntion</a:t>
            </a:r>
            <a:endParaRPr lang="en-US" dirty="0" smtClean="0"/>
          </a:p>
          <a:p>
            <a:r>
              <a:rPr lang="en-US" dirty="0" smtClean="0"/>
              <a:t>Distance </a:t>
            </a:r>
            <a:r>
              <a:rPr lang="en-US" dirty="0"/>
              <a:t>objects could be added using a member function </a:t>
            </a:r>
            <a:r>
              <a:rPr lang="en-US" dirty="0" err="1"/>
              <a:t>add_dist</a:t>
            </a:r>
            <a:r>
              <a:rPr lang="en-US" dirty="0"/>
              <a:t>():</a:t>
            </a:r>
          </a:p>
          <a:p>
            <a:pPr lvl="1">
              <a:buFont typeface="Arial" charset="0"/>
              <a:buNone/>
            </a:pPr>
            <a:r>
              <a:rPr lang="en-US" dirty="0"/>
              <a:t>	dist3.add_dist(dist1, dist2);</a:t>
            </a:r>
          </a:p>
          <a:p>
            <a:r>
              <a:rPr lang="en-US" dirty="0"/>
              <a:t>By overloading the + operator we can reduce this dense-looking expression to</a:t>
            </a:r>
          </a:p>
          <a:p>
            <a:pPr lvl="1">
              <a:buFont typeface="Arial" charset="0"/>
              <a:buNone/>
            </a:pPr>
            <a:r>
              <a:rPr lang="en-US" dirty="0"/>
              <a:t>	dist3 = dist1 + dist2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0527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400800" cy="6740307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/>
              <a:t>class Distance </a:t>
            </a:r>
            <a:r>
              <a:rPr lang="en-US" sz="2400" b="1" dirty="0" smtClean="0"/>
              <a:t>{</a:t>
            </a:r>
            <a:endParaRPr lang="en-US" sz="2400" b="1" dirty="0"/>
          </a:p>
          <a:p>
            <a:pPr marL="166688" lvl="1">
              <a:defRPr/>
            </a:pPr>
            <a:r>
              <a:rPr lang="en-US" sz="2400" b="1" dirty="0"/>
              <a:t>private:</a:t>
            </a:r>
          </a:p>
          <a:p>
            <a:pPr marL="461963" lvl="2">
              <a:defRPr/>
            </a:pPr>
            <a:r>
              <a:rPr lang="en-US" sz="2400" b="1" dirty="0" err="1"/>
              <a:t>int</a:t>
            </a:r>
            <a:r>
              <a:rPr lang="en-US" sz="2400" b="1" dirty="0"/>
              <a:t> feet;</a:t>
            </a:r>
          </a:p>
          <a:p>
            <a:pPr marL="461963" lvl="2">
              <a:defRPr/>
            </a:pPr>
            <a:r>
              <a:rPr lang="en-US" sz="2400" b="1" dirty="0"/>
              <a:t>float </a:t>
            </a:r>
            <a:r>
              <a:rPr lang="en-US" sz="2400" b="1" dirty="0" smtClean="0"/>
              <a:t>inches;</a:t>
            </a:r>
          </a:p>
          <a:p>
            <a:pPr marL="173038" lvl="2" indent="4763">
              <a:defRPr/>
            </a:pPr>
            <a:r>
              <a:rPr lang="en-US" sz="2400" b="1" dirty="0" smtClean="0"/>
              <a:t>public</a:t>
            </a:r>
            <a:r>
              <a:rPr lang="en-US" sz="2400" b="1" dirty="0"/>
              <a:t>: 		</a:t>
            </a:r>
            <a:endParaRPr lang="en-US" sz="2400" b="1" dirty="0" smtClean="0"/>
          </a:p>
          <a:p>
            <a:pPr marL="230188" lvl="1">
              <a:defRPr/>
            </a:pPr>
            <a:r>
              <a:rPr lang="en-US" sz="2400" b="1" dirty="0" smtClean="0"/>
              <a:t>Distance</a:t>
            </a:r>
            <a:r>
              <a:rPr lang="en-US" sz="2400" b="1" dirty="0"/>
              <a:t>() : feet(0), inches(0.0</a:t>
            </a:r>
            <a:r>
              <a:rPr lang="en-US" sz="2400" b="1" dirty="0" smtClean="0"/>
              <a:t>)  { }</a:t>
            </a:r>
            <a:r>
              <a:rPr lang="en-US" sz="2400" b="1" dirty="0"/>
              <a:t>	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30188" lvl="1">
              <a:defRPr/>
            </a:pPr>
            <a:r>
              <a:rPr lang="en-US" sz="2400" b="1" dirty="0"/>
              <a:t>Distance(</a:t>
            </a:r>
            <a:r>
              <a:rPr lang="en-US" sz="2400" b="1" dirty="0" err="1"/>
              <a:t>int</a:t>
            </a:r>
            <a:r>
              <a:rPr lang="en-US" sz="2400" b="1" dirty="0"/>
              <a:t> ft, float in) : feet(ft), inches(in</a:t>
            </a:r>
            <a:r>
              <a:rPr lang="en-US" sz="2400" b="1" dirty="0" smtClean="0"/>
              <a:t>) { </a:t>
            </a:r>
            <a:r>
              <a:rPr lang="en-US" sz="2400" b="1" dirty="0"/>
              <a:t>}</a:t>
            </a:r>
          </a:p>
          <a:p>
            <a:pPr marL="230188" lvl="1">
              <a:defRPr/>
            </a:pPr>
            <a:r>
              <a:rPr lang="en-US" sz="2400" b="1" dirty="0" smtClean="0"/>
              <a:t>void </a:t>
            </a:r>
            <a:r>
              <a:rPr lang="en-US" sz="2400" b="1" dirty="0" err="1"/>
              <a:t>showdist</a:t>
            </a:r>
            <a:r>
              <a:rPr lang="en-US" sz="2400" b="1" dirty="0"/>
              <a:t>() </a:t>
            </a:r>
            <a:r>
              <a:rPr lang="en-US" sz="2400" b="1" dirty="0" err="1" smtClean="0"/>
              <a:t>const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30188" lvl="1">
              <a:defRPr/>
            </a:pPr>
            <a:r>
              <a:rPr lang="en-US" sz="2400" b="1" dirty="0"/>
              <a:t>{ </a:t>
            </a:r>
            <a:r>
              <a:rPr lang="en-US" sz="2400" b="1" dirty="0" err="1"/>
              <a:t>cout</a:t>
            </a:r>
            <a:r>
              <a:rPr lang="en-US" sz="2400" b="1" dirty="0"/>
              <a:t> &lt;&lt; feet &lt;&lt; “ : ” &lt;&lt; inches ; }</a:t>
            </a:r>
          </a:p>
          <a:p>
            <a:pPr marL="230188" lvl="1">
              <a:defRPr/>
            </a:pPr>
            <a:r>
              <a:rPr lang="en-US" sz="2400" b="1" dirty="0"/>
              <a:t>Distance operator + ( Distance </a:t>
            </a:r>
            <a:r>
              <a:rPr lang="en-US" sz="2400" b="1" dirty="0" smtClean="0"/>
              <a:t>d2) </a:t>
            </a:r>
            <a:r>
              <a:rPr lang="en-US" sz="2400" b="1" dirty="0" err="1" smtClean="0"/>
              <a:t>const</a:t>
            </a:r>
            <a:r>
              <a:rPr lang="en-US" sz="2400" b="1" dirty="0" smtClean="0"/>
              <a:t>{</a:t>
            </a:r>
          </a:p>
          <a:p>
            <a:pPr marL="230188" lvl="1">
              <a:defRPr/>
            </a:pPr>
            <a:r>
              <a:rPr lang="en-US" sz="2400" b="1" dirty="0" smtClean="0"/>
              <a:t>   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 </a:t>
            </a:r>
            <a:r>
              <a:rPr lang="en-US" sz="2400" b="1" dirty="0"/>
              <a:t>f = feet + d2.feet; </a:t>
            </a:r>
            <a:endParaRPr lang="en-US" sz="2400" b="1" dirty="0" smtClean="0"/>
          </a:p>
          <a:p>
            <a:pPr marL="230188" lvl="1">
              <a:defRPr/>
            </a:pPr>
            <a:r>
              <a:rPr lang="en-US" sz="2400" b="1" dirty="0" smtClean="0"/>
              <a:t>   float </a:t>
            </a:r>
            <a:r>
              <a:rPr lang="en-US" sz="2400" b="1" dirty="0"/>
              <a:t>i = inches + d2.inches; 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30188" lvl="1">
              <a:defRPr/>
            </a:pPr>
            <a:r>
              <a:rPr lang="en-US" sz="2400" b="1" dirty="0" smtClean="0"/>
              <a:t>   if(i </a:t>
            </a:r>
            <a:r>
              <a:rPr lang="en-US" sz="2400" b="1" dirty="0"/>
              <a:t>&gt;= 12.0) </a:t>
            </a:r>
            <a:r>
              <a:rPr lang="en-US" sz="2400" b="1" dirty="0" smtClean="0"/>
              <a:t>{ </a:t>
            </a:r>
            <a:r>
              <a:rPr lang="en-US" sz="2400" b="1" dirty="0"/>
              <a:t>		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68313" lvl="1">
              <a:defRPr/>
            </a:pPr>
            <a:r>
              <a:rPr lang="en-US" sz="2400" b="1" dirty="0" smtClean="0"/>
              <a:t>   i </a:t>
            </a:r>
            <a:r>
              <a:rPr lang="en-US" sz="2400" b="1" dirty="0"/>
              <a:t>-= 12.0</a:t>
            </a:r>
            <a:r>
              <a:rPr lang="en-US" sz="2400" b="1" dirty="0" smtClean="0"/>
              <a:t>;  f</a:t>
            </a:r>
            <a:r>
              <a:rPr lang="en-US" sz="2400" b="1" dirty="0"/>
              <a:t>++; 		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30188" lvl="1">
              <a:defRPr/>
            </a:pPr>
            <a:r>
              <a:rPr lang="en-US" sz="2400" b="1" dirty="0" smtClean="0"/>
              <a:t>   } </a:t>
            </a:r>
            <a:r>
              <a:rPr lang="en-US" sz="2400" b="1" dirty="0"/>
              <a:t>	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30188" lvl="1">
              <a:defRPr/>
            </a:pPr>
            <a:r>
              <a:rPr lang="en-US" sz="2400" b="1" dirty="0" smtClean="0"/>
              <a:t>   return </a:t>
            </a:r>
            <a:r>
              <a:rPr lang="en-US" sz="2400" b="1" dirty="0"/>
              <a:t>Distance(</a:t>
            </a:r>
            <a:r>
              <a:rPr lang="en-US" sz="2400" b="1" dirty="0" err="1"/>
              <a:t>f,i</a:t>
            </a:r>
            <a:r>
              <a:rPr lang="en-US" sz="2400" b="1" dirty="0"/>
              <a:t>);</a:t>
            </a:r>
          </a:p>
          <a:p>
            <a:pPr marL="230188" lvl="1">
              <a:defRPr/>
            </a:pPr>
            <a:r>
              <a:rPr lang="en-US" sz="2400" b="1" dirty="0" smtClean="0"/>
              <a:t>}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en-US" sz="2400" b="1" dirty="0" smtClean="0"/>
              <a:t>};</a:t>
            </a:r>
            <a:endParaRPr lang="en-US" sz="24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76200" y="3370153"/>
            <a:ext cx="5715000" cy="249724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402861" y="4953000"/>
            <a:ext cx="3714863" cy="18158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dirty="0" smtClean="0"/>
              <a:t>Distance dist1(3, 4.5);</a:t>
            </a:r>
          </a:p>
          <a:p>
            <a:r>
              <a:rPr lang="en-US" sz="2800" dirty="0" smtClean="0"/>
              <a:t>Distance </a:t>
            </a:r>
            <a:r>
              <a:rPr lang="en-US" sz="2800" dirty="0"/>
              <a:t>dist2(11, 6.25);</a:t>
            </a:r>
            <a:endParaRPr lang="en-US" sz="2800" b="1" dirty="0" smtClean="0"/>
          </a:p>
          <a:p>
            <a:r>
              <a:rPr lang="en-US" sz="2800" dirty="0" smtClean="0"/>
              <a:t>Distance dist3;</a:t>
            </a:r>
          </a:p>
          <a:p>
            <a:r>
              <a:rPr lang="en-US" sz="2800" b="1" dirty="0" smtClean="0"/>
              <a:t>dist3 </a:t>
            </a:r>
            <a:r>
              <a:rPr lang="en-US" sz="2800" b="1" dirty="0"/>
              <a:t>= dist1 + dist2; 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6445468" y="58847"/>
            <a:ext cx="2393732" cy="1312753"/>
            <a:chOff x="6445468" y="1278047"/>
            <a:chExt cx="2393732" cy="1312753"/>
          </a:xfrm>
        </p:grpSpPr>
        <p:sp>
          <p:nvSpPr>
            <p:cNvPr id="7" name="Rectangle 6"/>
            <p:cNvSpPr/>
            <p:nvPr/>
          </p:nvSpPr>
          <p:spPr>
            <a:xfrm>
              <a:off x="6629400" y="1355834"/>
              <a:ext cx="2209800" cy="12349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445468" y="1278047"/>
              <a:ext cx="1143000" cy="47455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/>
                <a:t>d</a:t>
              </a:r>
              <a:r>
                <a:rPr lang="en-US" sz="2800" b="1" dirty="0" smtClean="0"/>
                <a:t>ist1</a:t>
              </a:r>
              <a:endParaRPr lang="en-US" sz="2800" b="1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752898" y="1676400"/>
              <a:ext cx="1143000" cy="47455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accent2">
                      <a:lumMod val="50000"/>
                    </a:schemeClr>
                  </a:solidFill>
                </a:rPr>
                <a:t>feet</a:t>
              </a:r>
              <a:endParaRPr lang="en-US" sz="28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524298" y="2116247"/>
              <a:ext cx="1266498" cy="47455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accent2">
                      <a:lumMod val="50000"/>
                    </a:schemeClr>
                  </a:solidFill>
                </a:rPr>
                <a:t>inches</a:t>
              </a:r>
              <a:endParaRPr lang="en-US" sz="28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676494" y="2116247"/>
              <a:ext cx="1085196" cy="465876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/>
                <a:t>1</a:t>
              </a:r>
              <a:r>
                <a:rPr lang="en-US" sz="3200" b="1" dirty="0" smtClean="0"/>
                <a:t>.5</a:t>
              </a:r>
              <a:endParaRPr lang="en-US" sz="3200" b="1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677804" y="1647498"/>
              <a:ext cx="1085196" cy="465876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/>
                <a:t>3</a:t>
              </a:r>
              <a:endParaRPr lang="en-US" sz="3200" b="1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445468" y="1341111"/>
            <a:ext cx="2393732" cy="1312753"/>
            <a:chOff x="6445468" y="1278047"/>
            <a:chExt cx="2393732" cy="1312753"/>
          </a:xfrm>
        </p:grpSpPr>
        <p:sp>
          <p:nvSpPr>
            <p:cNvPr id="15" name="Rectangle 14"/>
            <p:cNvSpPr/>
            <p:nvPr/>
          </p:nvSpPr>
          <p:spPr>
            <a:xfrm>
              <a:off x="6629400" y="1355834"/>
              <a:ext cx="2209800" cy="12349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445468" y="1278047"/>
              <a:ext cx="1143000" cy="47455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dist2</a:t>
              </a:r>
              <a:endParaRPr lang="en-US" sz="2800" b="1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752898" y="1676400"/>
              <a:ext cx="1143000" cy="47455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accent2">
                      <a:lumMod val="50000"/>
                    </a:schemeClr>
                  </a:solidFill>
                </a:rPr>
                <a:t>feet</a:t>
              </a:r>
              <a:endParaRPr lang="en-US" sz="28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524298" y="2116247"/>
              <a:ext cx="1266498" cy="47455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accent2">
                      <a:lumMod val="50000"/>
                    </a:schemeClr>
                  </a:solidFill>
                </a:rPr>
                <a:t>inches</a:t>
              </a:r>
              <a:endParaRPr lang="en-US" sz="28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676494" y="2116247"/>
              <a:ext cx="1085196" cy="465876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/>
                <a:t>2.25</a:t>
              </a:r>
              <a:endParaRPr lang="en-US" sz="3200" b="1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677804" y="1647498"/>
              <a:ext cx="1085196" cy="465876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/>
                <a:t>2</a:t>
              </a:r>
              <a:endParaRPr lang="en-US" sz="3200" b="1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448098" y="2649647"/>
            <a:ext cx="2393732" cy="1312753"/>
            <a:chOff x="6445468" y="1278047"/>
            <a:chExt cx="2393732" cy="1312753"/>
          </a:xfrm>
        </p:grpSpPr>
        <p:sp>
          <p:nvSpPr>
            <p:cNvPr id="22" name="Rectangle 21"/>
            <p:cNvSpPr/>
            <p:nvPr/>
          </p:nvSpPr>
          <p:spPr>
            <a:xfrm>
              <a:off x="6629400" y="1355834"/>
              <a:ext cx="2209800" cy="12349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445468" y="1278047"/>
              <a:ext cx="1143000" cy="47455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dist3</a:t>
              </a:r>
              <a:endParaRPr lang="en-US" sz="2800" b="1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752898" y="1676400"/>
              <a:ext cx="1143000" cy="47455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accent2">
                      <a:lumMod val="50000"/>
                    </a:schemeClr>
                  </a:solidFill>
                </a:rPr>
                <a:t>feet</a:t>
              </a:r>
              <a:endParaRPr lang="en-US" sz="28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524298" y="2116247"/>
              <a:ext cx="1266498" cy="47455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accent2">
                      <a:lumMod val="50000"/>
                    </a:schemeClr>
                  </a:solidFill>
                </a:rPr>
                <a:t>inches</a:t>
              </a:r>
              <a:endParaRPr lang="en-US" sz="28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676494" y="2116247"/>
              <a:ext cx="1085196" cy="465876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677804" y="1647498"/>
              <a:ext cx="1085196" cy="465876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544" y="0"/>
            <a:ext cx="5087488" cy="838200"/>
          </a:xfrm>
        </p:spPr>
        <p:txBody>
          <a:bodyPr>
            <a:noAutofit/>
          </a:bodyPr>
          <a:lstStyle/>
          <a:p>
            <a:r>
              <a:rPr lang="en-US" u="sng" dirty="0" smtClean="0"/>
              <a:t>Distance class</a:t>
            </a:r>
            <a:endParaRPr lang="en-US" u="sng" dirty="0"/>
          </a:p>
        </p:txBody>
      </p:sp>
      <p:grpSp>
        <p:nvGrpSpPr>
          <p:cNvPr id="28" name="Group 27"/>
          <p:cNvGrpSpPr/>
          <p:nvPr/>
        </p:nvGrpSpPr>
        <p:grpSpPr>
          <a:xfrm>
            <a:off x="2946065" y="4343400"/>
            <a:ext cx="2006935" cy="1075476"/>
            <a:chOff x="6445468" y="1278047"/>
            <a:chExt cx="2393732" cy="1312753"/>
          </a:xfrm>
        </p:grpSpPr>
        <p:sp>
          <p:nvSpPr>
            <p:cNvPr id="29" name="Rectangle 28"/>
            <p:cNvSpPr/>
            <p:nvPr/>
          </p:nvSpPr>
          <p:spPr>
            <a:xfrm>
              <a:off x="6629400" y="1355834"/>
              <a:ext cx="2209800" cy="12349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445468" y="1278047"/>
              <a:ext cx="1143000" cy="47455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d2</a:t>
              </a:r>
              <a:endParaRPr lang="en-US" sz="2400" b="1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752898" y="1676400"/>
              <a:ext cx="1143000" cy="47455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accent2">
                      <a:lumMod val="50000"/>
                    </a:schemeClr>
                  </a:solidFill>
                </a:rPr>
                <a:t>feet</a:t>
              </a:r>
              <a:endParaRPr lang="en-US" sz="24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524298" y="2116247"/>
              <a:ext cx="1266498" cy="47455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accent2">
                      <a:lumMod val="50000"/>
                    </a:schemeClr>
                  </a:solidFill>
                </a:rPr>
                <a:t>inches</a:t>
              </a:r>
              <a:endParaRPr lang="en-US" sz="24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676494" y="2116247"/>
              <a:ext cx="1085196" cy="465876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677804" y="1647498"/>
              <a:ext cx="1085196" cy="465876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/>
            </a:p>
          </p:txBody>
        </p:sp>
      </p:grpSp>
      <p:sp>
        <p:nvSpPr>
          <p:cNvPr id="37" name="Rectangle 36"/>
          <p:cNvSpPr/>
          <p:nvPr/>
        </p:nvSpPr>
        <p:spPr>
          <a:xfrm>
            <a:off x="3978166" y="4647510"/>
            <a:ext cx="909842" cy="38167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38" name="Rectangle 37"/>
          <p:cNvSpPr/>
          <p:nvPr/>
        </p:nvSpPr>
        <p:spPr>
          <a:xfrm>
            <a:off x="3978166" y="5044296"/>
            <a:ext cx="909842" cy="38167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</a:t>
            </a:r>
            <a:r>
              <a:rPr lang="en-US" sz="2800" b="1" dirty="0" smtClean="0"/>
              <a:t>.25</a:t>
            </a:r>
            <a:endParaRPr lang="en-US" sz="2800" b="1" dirty="0"/>
          </a:p>
        </p:txBody>
      </p:sp>
      <p:grpSp>
        <p:nvGrpSpPr>
          <p:cNvPr id="39" name="Group 38"/>
          <p:cNvGrpSpPr/>
          <p:nvPr/>
        </p:nvGrpSpPr>
        <p:grpSpPr>
          <a:xfrm>
            <a:off x="2895600" y="5553924"/>
            <a:ext cx="2006935" cy="1075476"/>
            <a:chOff x="6445468" y="1278047"/>
            <a:chExt cx="2393732" cy="1312753"/>
          </a:xfrm>
        </p:grpSpPr>
        <p:sp>
          <p:nvSpPr>
            <p:cNvPr id="40" name="Rectangle 39"/>
            <p:cNvSpPr/>
            <p:nvPr/>
          </p:nvSpPr>
          <p:spPr>
            <a:xfrm>
              <a:off x="6629400" y="1355834"/>
              <a:ext cx="2209800" cy="12349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445468" y="1278047"/>
              <a:ext cx="1143000" cy="47455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752898" y="1676400"/>
              <a:ext cx="1143000" cy="47455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accent2">
                      <a:lumMod val="50000"/>
                    </a:schemeClr>
                  </a:solidFill>
                </a:rPr>
                <a:t>feet</a:t>
              </a:r>
              <a:endParaRPr lang="en-US" sz="24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6524298" y="2116247"/>
              <a:ext cx="1266498" cy="47455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accent2">
                      <a:lumMod val="50000"/>
                    </a:schemeClr>
                  </a:solidFill>
                </a:rPr>
                <a:t>inches</a:t>
              </a:r>
              <a:endParaRPr lang="en-US" sz="24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676494" y="2116247"/>
              <a:ext cx="1085196" cy="465876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677804" y="1647498"/>
              <a:ext cx="1085196" cy="465876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3922290" y="5851634"/>
            <a:ext cx="909842" cy="38167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5</a:t>
            </a:r>
            <a:endParaRPr lang="en-US" sz="2800" b="1" dirty="0"/>
          </a:p>
        </p:txBody>
      </p:sp>
      <p:sp>
        <p:nvSpPr>
          <p:cNvPr id="47" name="Rectangle 46"/>
          <p:cNvSpPr/>
          <p:nvPr/>
        </p:nvSpPr>
        <p:spPr>
          <a:xfrm>
            <a:off x="3922290" y="6240136"/>
            <a:ext cx="909842" cy="38167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3.75</a:t>
            </a:r>
            <a:endParaRPr lang="en-US" sz="2400" b="1" dirty="0"/>
          </a:p>
        </p:txBody>
      </p:sp>
      <p:sp>
        <p:nvSpPr>
          <p:cNvPr id="48" name="Rectangle 47"/>
          <p:cNvSpPr/>
          <p:nvPr/>
        </p:nvSpPr>
        <p:spPr>
          <a:xfrm>
            <a:off x="7687004" y="3032234"/>
            <a:ext cx="1085196" cy="46587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5</a:t>
            </a:r>
            <a:endParaRPr lang="en-US" sz="3200" b="1" dirty="0"/>
          </a:p>
        </p:txBody>
      </p:sp>
      <p:sp>
        <p:nvSpPr>
          <p:cNvPr id="49" name="Rectangle 48"/>
          <p:cNvSpPr/>
          <p:nvPr/>
        </p:nvSpPr>
        <p:spPr>
          <a:xfrm>
            <a:off x="7677804" y="3464992"/>
            <a:ext cx="1085196" cy="46587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3.75</a:t>
            </a:r>
            <a:endParaRPr lang="en-US" sz="2800" b="1" dirty="0"/>
          </a:p>
        </p:txBody>
      </p:sp>
      <p:sp>
        <p:nvSpPr>
          <p:cNvPr id="50" name="Rectangle 49"/>
          <p:cNvSpPr/>
          <p:nvPr/>
        </p:nvSpPr>
        <p:spPr>
          <a:xfrm>
            <a:off x="4800600" y="5827693"/>
            <a:ext cx="4302653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b="1" dirty="0" smtClean="0"/>
              <a:t>Distance dist4;</a:t>
            </a:r>
          </a:p>
          <a:p>
            <a:r>
              <a:rPr lang="en-US" sz="2800" b="1" dirty="0"/>
              <a:t>d</a:t>
            </a:r>
            <a:r>
              <a:rPr lang="en-US" sz="2800" b="1" dirty="0" smtClean="0"/>
              <a:t>ist4  =dist3 + </a:t>
            </a:r>
            <a:r>
              <a:rPr lang="en-US" sz="2800" b="1" dirty="0"/>
              <a:t>dist1 + dist2; 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6445468" y="3945047"/>
            <a:ext cx="2393732" cy="1312753"/>
            <a:chOff x="6445468" y="1278047"/>
            <a:chExt cx="2393732" cy="1312753"/>
          </a:xfrm>
        </p:grpSpPr>
        <p:sp>
          <p:nvSpPr>
            <p:cNvPr id="52" name="Rectangle 51"/>
            <p:cNvSpPr/>
            <p:nvPr/>
          </p:nvSpPr>
          <p:spPr>
            <a:xfrm>
              <a:off x="6629400" y="1355834"/>
              <a:ext cx="2209800" cy="12349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6445468" y="1278047"/>
              <a:ext cx="1143000" cy="47455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dist4</a:t>
              </a:r>
              <a:endParaRPr lang="en-US" sz="2800" b="1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752898" y="1676400"/>
              <a:ext cx="1143000" cy="47455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accent2">
                      <a:lumMod val="50000"/>
                    </a:schemeClr>
                  </a:solidFill>
                </a:rPr>
                <a:t>feet</a:t>
              </a:r>
              <a:endParaRPr lang="en-US" sz="28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524298" y="2116247"/>
              <a:ext cx="1266498" cy="47455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accent2">
                      <a:lumMod val="50000"/>
                    </a:schemeClr>
                  </a:solidFill>
                </a:rPr>
                <a:t>inches</a:t>
              </a:r>
              <a:endParaRPr lang="en-US" sz="28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7676494" y="2116247"/>
              <a:ext cx="1085196" cy="465876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7677804" y="1647498"/>
              <a:ext cx="1085196" cy="465876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Rectangle 57"/>
          <p:cNvSpPr/>
          <p:nvPr/>
        </p:nvSpPr>
        <p:spPr>
          <a:xfrm>
            <a:off x="7684374" y="4327634"/>
            <a:ext cx="1085196" cy="46587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10</a:t>
            </a:r>
            <a:endParaRPr lang="en-US" sz="3200" b="1" dirty="0"/>
          </a:p>
        </p:txBody>
      </p:sp>
      <p:sp>
        <p:nvSpPr>
          <p:cNvPr id="59" name="Rectangle 58"/>
          <p:cNvSpPr/>
          <p:nvPr/>
        </p:nvSpPr>
        <p:spPr>
          <a:xfrm>
            <a:off x="7675174" y="4760392"/>
            <a:ext cx="1085196" cy="46587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7.5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="" val="233114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6" grpId="1" animBg="1"/>
      <p:bldP spid="5" grpId="0" animBg="1"/>
      <p:bldP spid="5" grpId="1" animBg="1"/>
      <p:bldP spid="37" grpId="0" animBg="1"/>
      <p:bldP spid="37" grpId="1" animBg="1"/>
      <p:bldP spid="38" grpId="0" animBg="1"/>
      <p:bldP spid="38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9" grpId="0" animBg="1"/>
      <p:bldP spid="50" grpId="0" animBg="1"/>
      <p:bldP spid="58" grpId="0" animBg="1"/>
      <p:bldP spid="5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dist3 = dist1 + dist2</a:t>
            </a:r>
          </a:p>
          <a:p>
            <a:r>
              <a:rPr lang="en-US" dirty="0"/>
              <a:t>The argument on the </a:t>
            </a:r>
            <a:r>
              <a:rPr lang="en-US" i="1" dirty="0"/>
              <a:t>left side of the operator (dist1 in this case) is the object </a:t>
            </a:r>
            <a:r>
              <a:rPr lang="en-US" dirty="0"/>
              <a:t>of which the operator is a member</a:t>
            </a:r>
          </a:p>
          <a:p>
            <a:r>
              <a:rPr lang="en-US" dirty="0"/>
              <a:t>The object on the </a:t>
            </a:r>
            <a:r>
              <a:rPr lang="en-US" i="1" dirty="0"/>
              <a:t>right side of the operator (dist2) </a:t>
            </a:r>
            <a:r>
              <a:rPr lang="en-US" i="1" dirty="0" smtClean="0"/>
              <a:t>is</a:t>
            </a:r>
            <a:r>
              <a:rPr lang="en-US" dirty="0" smtClean="0"/>
              <a:t> </a:t>
            </a:r>
            <a:r>
              <a:rPr lang="en-US" dirty="0"/>
              <a:t>as an argument to the </a:t>
            </a:r>
            <a:r>
              <a:rPr lang="en-US" dirty="0" smtClean="0"/>
              <a:t>operator + function</a:t>
            </a:r>
            <a:endParaRPr lang="en-US" dirty="0"/>
          </a:p>
          <a:p>
            <a:r>
              <a:rPr lang="en-US" dirty="0"/>
              <a:t>The operator returns a </a:t>
            </a:r>
            <a:r>
              <a:rPr lang="en-US" dirty="0" smtClean="0"/>
              <a:t>object by value</a:t>
            </a:r>
            <a:r>
              <a:rPr lang="en-US" dirty="0"/>
              <a:t>, which is assigned to dist3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31865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Overloaded binary operator: one argument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990599"/>
            <a:ext cx="8077200" cy="569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5685432" y="1654792"/>
            <a:ext cx="562968" cy="0"/>
          </a:xfrm>
          <a:prstGeom prst="straightConnector1">
            <a:avLst/>
          </a:prstGeom>
          <a:ln w="476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3810000" y="2133600"/>
            <a:ext cx="2438400" cy="0"/>
          </a:xfrm>
          <a:prstGeom prst="straightConnector1">
            <a:avLst/>
          </a:prstGeom>
          <a:ln w="476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410200" y="2362200"/>
            <a:ext cx="914400" cy="0"/>
          </a:xfrm>
          <a:prstGeom prst="straightConnector1">
            <a:avLst/>
          </a:prstGeom>
          <a:ln w="476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4181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 the operator+() function, the left operand is accessed directly – </a:t>
            </a:r>
            <a:r>
              <a:rPr lang="en-US" sz="2400" dirty="0"/>
              <a:t>since this is the object of which the operator is a member</a:t>
            </a:r>
            <a:endParaRPr lang="en-US" dirty="0"/>
          </a:p>
          <a:p>
            <a:r>
              <a:rPr lang="en-US" dirty="0"/>
              <a:t>The right operand is accessed as the function’s argument – </a:t>
            </a:r>
            <a:r>
              <a:rPr lang="en-US" sz="2400" dirty="0"/>
              <a:t>as d2.feet and d2.inches</a:t>
            </a:r>
          </a:p>
          <a:p>
            <a:r>
              <a:rPr lang="en-US" dirty="0"/>
              <a:t>An overloaded operator always requires one less argument than its number of operands, </a:t>
            </a:r>
            <a:r>
              <a:rPr lang="en-US" sz="2400" dirty="0"/>
              <a:t>since one operand is the object of which the operator is a member</a:t>
            </a:r>
            <a:endParaRPr lang="en-US" dirty="0"/>
          </a:p>
          <a:p>
            <a:r>
              <a:rPr lang="en-US" dirty="0"/>
              <a:t>That’s why unary operators require no </a:t>
            </a:r>
            <a:r>
              <a:rPr lang="en-US" dirty="0" smtClean="0"/>
              <a:t>arguments</a:t>
            </a:r>
            <a:endParaRPr lang="en-US" dirty="0"/>
          </a:p>
        </p:txBody>
      </p:sp>
      <p:sp>
        <p:nvSpPr>
          <p:cNvPr id="4" name="Rectangle 3">
            <a:hlinkClick r:id="rId2" action="ppaction://hlinkfile"/>
          </p:cNvPr>
          <p:cNvSpPr/>
          <p:nvPr/>
        </p:nvSpPr>
        <p:spPr>
          <a:xfrm>
            <a:off x="5197366" y="5906978"/>
            <a:ext cx="2575034" cy="4938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Go to program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4324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my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myPresentation1</Template>
  <TotalTime>10355</TotalTime>
  <Words>1504</Words>
  <Application>Microsoft Office PowerPoint</Application>
  <PresentationFormat>On-screen Show (4:3)</PresentationFormat>
  <Paragraphs>358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myPresentation1</vt:lpstr>
      <vt:lpstr>CSC241: Object Oriented Programming</vt:lpstr>
      <vt:lpstr>Previous Lecture</vt:lpstr>
      <vt:lpstr>Today’s Lecture</vt:lpstr>
      <vt:lpstr>Example – Distance class</vt:lpstr>
      <vt:lpstr>Overloading Binary Operators</vt:lpstr>
      <vt:lpstr>Distance class</vt:lpstr>
      <vt:lpstr>Cont.</vt:lpstr>
      <vt:lpstr>Overloaded binary operator: one argument</vt:lpstr>
      <vt:lpstr>Cont.</vt:lpstr>
      <vt:lpstr>Concatenating Strings</vt:lpstr>
      <vt:lpstr>String class</vt:lpstr>
      <vt:lpstr>Cont.</vt:lpstr>
      <vt:lpstr>Overloading -, + and = binary Operators</vt:lpstr>
      <vt:lpstr>Cont.</vt:lpstr>
      <vt:lpstr>Multiple Overloading</vt:lpstr>
      <vt:lpstr>Comparison Operator &lt;</vt:lpstr>
      <vt:lpstr>Arithmetic assignment: Operator +=</vt:lpstr>
      <vt:lpstr>The Subscript Operator [ ]</vt:lpstr>
      <vt:lpstr>Cont.</vt:lpstr>
      <vt:lpstr>Separate get() and put() Functions</vt:lpstr>
      <vt:lpstr>Single access() Function Returning by Reference</vt:lpstr>
      <vt:lpstr>Overloaded [] Operator Returning by Reference</vt:lpstr>
      <vt:lpstr>Overloading Restrictions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Computers &amp; Programming  </dc:title>
  <dc:creator>Najmus Saqib</dc:creator>
  <cp:lastModifiedBy>NTS</cp:lastModifiedBy>
  <cp:revision>610</cp:revision>
  <dcterms:created xsi:type="dcterms:W3CDTF">2006-08-16T00:00:00Z</dcterms:created>
  <dcterms:modified xsi:type="dcterms:W3CDTF">2012-10-08T11:37:52Z</dcterms:modified>
</cp:coreProperties>
</file>