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0" d="100"/>
          <a:sy n="40" d="100"/>
        </p:scale>
        <p:origin x="-1555" y="-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60156B0-DEBB-4381-B152-87CD7664373F}" type="datetimeFigureOut">
              <a:rPr lang="en-US" smtClean="0"/>
              <a:t>7/24/2012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E6302F83-5742-4BD4-B66C-CAABE4045945}"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0156B0-DEBB-4381-B152-87CD7664373F}" type="datetimeFigureOut">
              <a:rPr lang="en-US" smtClean="0"/>
              <a:t>7/24/2012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6302F83-5742-4BD4-B66C-CAABE40459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0156B0-DEBB-4381-B152-87CD7664373F}" type="datetimeFigureOut">
              <a:rPr lang="en-US" smtClean="0"/>
              <a:t>7/24/2012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6302F83-5742-4BD4-B66C-CAABE40459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0156B0-DEBB-4381-B152-87CD7664373F}" type="datetimeFigureOut">
              <a:rPr lang="en-US" smtClean="0"/>
              <a:t>7/24/2012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6302F83-5742-4BD4-B66C-CAABE40459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60156B0-DEBB-4381-B152-87CD7664373F}" type="datetimeFigureOut">
              <a:rPr lang="en-US" smtClean="0"/>
              <a:t>7/24/2012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6302F83-5742-4BD4-B66C-CAABE4045945}"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60156B0-DEBB-4381-B152-87CD7664373F}" type="datetimeFigureOut">
              <a:rPr lang="en-US" smtClean="0"/>
              <a:t>7/24/2012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6302F83-5742-4BD4-B66C-CAABE40459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60156B0-DEBB-4381-B152-87CD7664373F}" type="datetimeFigureOut">
              <a:rPr lang="en-US" smtClean="0"/>
              <a:t>7/24/2012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6302F83-5742-4BD4-B66C-CAABE40459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60156B0-DEBB-4381-B152-87CD7664373F}" type="datetimeFigureOut">
              <a:rPr lang="en-US" smtClean="0"/>
              <a:t>7/24/2012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6302F83-5742-4BD4-B66C-CAABE40459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60156B0-DEBB-4381-B152-87CD7664373F}" type="datetimeFigureOut">
              <a:rPr lang="en-US" smtClean="0"/>
              <a:t>7/24/2012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6302F83-5742-4BD4-B66C-CAABE4045945}"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60156B0-DEBB-4381-B152-87CD7664373F}" type="datetimeFigureOut">
              <a:rPr lang="en-US" smtClean="0"/>
              <a:t>7/24/2012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6302F83-5742-4BD4-B66C-CAABE40459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60156B0-DEBB-4381-B152-87CD7664373F}" type="datetimeFigureOut">
              <a:rPr lang="en-US" smtClean="0"/>
              <a:t>7/24/2012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6302F83-5742-4BD4-B66C-CAABE4045945}"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60156B0-DEBB-4381-B152-87CD7664373F}" type="datetimeFigureOut">
              <a:rPr lang="en-US" smtClean="0"/>
              <a:t>7/24/2012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6302F83-5742-4BD4-B66C-CAABE4045945}"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finestquotes.com/author_quotes-author-Anthony%20Robbins-page-0.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REVIEW</a:t>
            </a:r>
            <a:endParaRPr lang="en-US" sz="5400" dirty="0"/>
          </a:p>
        </p:txBody>
      </p:sp>
      <p:sp>
        <p:nvSpPr>
          <p:cNvPr id="3" name="Content Placeholder 2"/>
          <p:cNvSpPr>
            <a:spLocks noGrp="1"/>
          </p:cNvSpPr>
          <p:nvPr>
            <p:ph idx="1"/>
          </p:nvPr>
        </p:nvSpPr>
        <p:spPr/>
        <p:txBody>
          <a:bodyPr/>
          <a:lstStyle/>
          <a:p>
            <a:r>
              <a:rPr lang="en-US" dirty="0" smtClean="0"/>
              <a:t>Definitions of Communication.</a:t>
            </a:r>
          </a:p>
          <a:p>
            <a:r>
              <a:rPr lang="en-US" dirty="0" smtClean="0"/>
              <a:t>Concept of Encoder &amp; Decoder.</a:t>
            </a:r>
          </a:p>
          <a:p>
            <a:r>
              <a:rPr lang="en-US" dirty="0" smtClean="0"/>
              <a:t>Barriers in Communication.</a:t>
            </a:r>
          </a:p>
          <a:p>
            <a:r>
              <a:rPr lang="en-US" dirty="0" smtClean="0"/>
              <a:t>7 keys to Good Communication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endParaRPr lang="en-US" smtClean="0"/>
          </a:p>
        </p:txBody>
      </p:sp>
      <p:sp>
        <p:nvSpPr>
          <p:cNvPr id="26627" name="Rectangle 3"/>
          <p:cNvSpPr>
            <a:spLocks noGrp="1" noChangeArrowheads="1"/>
          </p:cNvSpPr>
          <p:nvPr>
            <p:ph idx="1"/>
          </p:nvPr>
        </p:nvSpPr>
        <p:spPr/>
        <p:txBody>
          <a:bodyPr/>
          <a:lstStyle/>
          <a:p>
            <a:pPr eaLnBrk="1" hangingPunct="1">
              <a:lnSpc>
                <a:spcPct val="80000"/>
              </a:lnSpc>
            </a:pPr>
            <a:r>
              <a:rPr lang="en-US" sz="2800" smtClean="0"/>
              <a:t>good leaders – someone supportive, trustworthy, who has integrity </a:t>
            </a:r>
          </a:p>
          <a:p>
            <a:pPr eaLnBrk="1" hangingPunct="1">
              <a:lnSpc>
                <a:spcPct val="80000"/>
              </a:lnSpc>
            </a:pPr>
            <a:r>
              <a:rPr lang="en-US" sz="2800" smtClean="0"/>
              <a:t>to work to clear values – having a purpose, knowing how to behave </a:t>
            </a:r>
          </a:p>
          <a:p>
            <a:pPr eaLnBrk="1" hangingPunct="1">
              <a:lnSpc>
                <a:spcPct val="80000"/>
              </a:lnSpc>
            </a:pPr>
            <a:r>
              <a:rPr lang="en-US" sz="2800" smtClean="0"/>
              <a:t>quality relationships – working with people who can be trusted, where there is mutual respect </a:t>
            </a:r>
          </a:p>
          <a:p>
            <a:pPr eaLnBrk="1" hangingPunct="1">
              <a:lnSpc>
                <a:spcPct val="80000"/>
              </a:lnSpc>
            </a:pPr>
            <a:r>
              <a:rPr lang="en-US" sz="2800" smtClean="0"/>
              <a:t>to be able to ‘have a say’ – to take part in decision-making </a:t>
            </a:r>
          </a:p>
          <a:p>
            <a:pPr eaLnBrk="1" hangingPunct="1">
              <a:lnSpc>
                <a:spcPct val="80000"/>
              </a:lnSpc>
            </a:pPr>
            <a:r>
              <a:rPr lang="en-US" sz="2800" smtClean="0"/>
              <a:t>to feel safe – physically and psychologically </a:t>
            </a:r>
          </a:p>
          <a:p>
            <a:pPr eaLnBrk="1" hangingPunct="1">
              <a:lnSpc>
                <a:spcPct val="80000"/>
              </a:lnSpc>
            </a:pPr>
            <a:endParaRPr lang="en-US" sz="28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b="1" smtClean="0"/>
              <a:t>Theories of Communication</a:t>
            </a:r>
            <a:r>
              <a:rPr lang="en-US" smtClean="0"/>
              <a:t> </a:t>
            </a:r>
          </a:p>
        </p:txBody>
      </p:sp>
      <p:sp>
        <p:nvSpPr>
          <p:cNvPr id="27651" name="Rectangle 3"/>
          <p:cNvSpPr>
            <a:spLocks noGrp="1" noChangeArrowheads="1"/>
          </p:cNvSpPr>
          <p:nvPr>
            <p:ph idx="1"/>
          </p:nvPr>
        </p:nvSpPr>
        <p:spPr/>
        <p:txBody>
          <a:bodyPr/>
          <a:lstStyle/>
          <a:p>
            <a:pPr eaLnBrk="1" hangingPunct="1"/>
            <a:r>
              <a:rPr lang="en-US" smtClean="0"/>
              <a:t>Electronic Theory</a:t>
            </a:r>
          </a:p>
          <a:p>
            <a:pPr eaLnBrk="1" hangingPunct="1"/>
            <a:r>
              <a:rPr lang="en-US" smtClean="0"/>
              <a:t>Social Environment Theory</a:t>
            </a:r>
          </a:p>
          <a:p>
            <a:pPr eaLnBrk="1" hangingPunct="1"/>
            <a:r>
              <a:rPr lang="en-US" smtClean="0"/>
              <a:t>Rhetorical Theory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The Electronic Theory</a:t>
            </a:r>
          </a:p>
        </p:txBody>
      </p:sp>
      <p:sp>
        <p:nvSpPr>
          <p:cNvPr id="28675" name="Rectangle 3"/>
          <p:cNvSpPr>
            <a:spLocks noGrp="1" noChangeArrowheads="1"/>
          </p:cNvSpPr>
          <p:nvPr>
            <p:ph idx="1"/>
          </p:nvPr>
        </p:nvSpPr>
        <p:spPr/>
        <p:txBody>
          <a:bodyPr/>
          <a:lstStyle/>
          <a:p>
            <a:pPr eaLnBrk="1" hangingPunct="1">
              <a:buFont typeface="Wingdings" pitchFamily="2" charset="2"/>
              <a:buNone/>
            </a:pPr>
            <a:r>
              <a:rPr lang="en-US" smtClean="0"/>
              <a:t>Encoder</a:t>
            </a:r>
          </a:p>
          <a:p>
            <a:pPr eaLnBrk="1" hangingPunct="1">
              <a:buFont typeface="Wingdings" pitchFamily="2" charset="2"/>
              <a:buNone/>
            </a:pPr>
            <a:r>
              <a:rPr lang="en-US" smtClean="0"/>
              <a:t>Message---medium</a:t>
            </a:r>
          </a:p>
          <a:p>
            <a:pPr eaLnBrk="1" hangingPunct="1">
              <a:buFont typeface="Wingdings" pitchFamily="2" charset="2"/>
              <a:buNone/>
            </a:pPr>
            <a:r>
              <a:rPr lang="en-US" smtClean="0"/>
              <a:t>Decoder</a:t>
            </a:r>
          </a:p>
          <a:p>
            <a:pPr eaLnBrk="1" hangingPunct="1">
              <a:buFont typeface="Wingdings" pitchFamily="2" charset="2"/>
              <a:buNone/>
            </a:pPr>
            <a:r>
              <a:rPr lang="en-US" smtClean="0"/>
              <a:t>Response</a:t>
            </a:r>
          </a:p>
          <a:p>
            <a:pPr eaLnBrk="1" hangingPunct="1">
              <a:buFont typeface="Wingdings" pitchFamily="2" charset="2"/>
              <a:buNone/>
            </a:pPr>
            <a:r>
              <a:rPr lang="en-US" smtClean="0"/>
              <a:t>Feedback</a:t>
            </a:r>
          </a:p>
          <a:p>
            <a:pPr eaLnBrk="1" hangingPunct="1">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eaLnBrk="1" hangingPunct="1"/>
            <a:r>
              <a:rPr lang="en-US" sz="4000" smtClean="0"/>
              <a:t>The Social Environment Theory</a:t>
            </a:r>
            <a:br>
              <a:rPr lang="en-US" sz="4000" smtClean="0"/>
            </a:br>
            <a:endParaRPr lang="en-US" sz="4000" smtClean="0"/>
          </a:p>
        </p:txBody>
      </p:sp>
      <p:sp>
        <p:nvSpPr>
          <p:cNvPr id="29699" name="Rectangle 3"/>
          <p:cNvSpPr>
            <a:spLocks noGrp="1" noChangeArrowheads="1"/>
          </p:cNvSpPr>
          <p:nvPr>
            <p:ph idx="1"/>
          </p:nvPr>
        </p:nvSpPr>
        <p:spPr/>
        <p:txBody>
          <a:bodyPr/>
          <a:lstStyle/>
          <a:p>
            <a:pPr eaLnBrk="1" hangingPunct="1">
              <a:lnSpc>
                <a:spcPct val="80000"/>
              </a:lnSpc>
            </a:pPr>
            <a:r>
              <a:rPr lang="en-US" sz="2800" smtClean="0"/>
              <a:t>Compromiser</a:t>
            </a:r>
          </a:p>
          <a:p>
            <a:pPr eaLnBrk="1" hangingPunct="1">
              <a:lnSpc>
                <a:spcPct val="80000"/>
              </a:lnSpc>
            </a:pPr>
            <a:r>
              <a:rPr lang="en-US" sz="2800" smtClean="0"/>
              <a:t>Initiator</a:t>
            </a:r>
          </a:p>
          <a:p>
            <a:pPr eaLnBrk="1" hangingPunct="1">
              <a:lnSpc>
                <a:spcPct val="80000"/>
              </a:lnSpc>
            </a:pPr>
            <a:r>
              <a:rPr lang="en-US" sz="2800" smtClean="0"/>
              <a:t>Encourager</a:t>
            </a:r>
          </a:p>
          <a:p>
            <a:pPr eaLnBrk="1" hangingPunct="1">
              <a:lnSpc>
                <a:spcPct val="80000"/>
              </a:lnSpc>
            </a:pPr>
            <a:r>
              <a:rPr lang="en-US" sz="2800" smtClean="0"/>
              <a:t>Leader</a:t>
            </a:r>
          </a:p>
          <a:p>
            <a:pPr eaLnBrk="1" hangingPunct="1">
              <a:lnSpc>
                <a:spcPct val="80000"/>
              </a:lnSpc>
            </a:pPr>
            <a:r>
              <a:rPr lang="en-US" sz="2800" smtClean="0"/>
              <a:t>Supervisor</a:t>
            </a:r>
          </a:p>
          <a:p>
            <a:pPr eaLnBrk="1" hangingPunct="1">
              <a:lnSpc>
                <a:spcPct val="80000"/>
              </a:lnSpc>
            </a:pPr>
            <a:r>
              <a:rPr lang="en-US" sz="2800" smtClean="0"/>
              <a:t>Friend</a:t>
            </a:r>
          </a:p>
          <a:p>
            <a:pPr eaLnBrk="1" hangingPunct="1">
              <a:lnSpc>
                <a:spcPct val="80000"/>
              </a:lnSpc>
            </a:pPr>
            <a:r>
              <a:rPr lang="en-US" sz="2800" smtClean="0"/>
              <a:t>Colleague</a:t>
            </a:r>
          </a:p>
          <a:p>
            <a:pPr eaLnBrk="1" hangingPunct="1">
              <a:lnSpc>
                <a:spcPct val="80000"/>
              </a:lnSpc>
            </a:pPr>
            <a:r>
              <a:rPr lang="en-US" sz="2800" smtClean="0"/>
              <a:t>Director</a:t>
            </a:r>
          </a:p>
          <a:p>
            <a:pPr eaLnBrk="1" hangingPunct="1">
              <a:lnSpc>
                <a:spcPct val="80000"/>
              </a:lnSpc>
            </a:pPr>
            <a:r>
              <a:rPr lang="en-US" sz="2800" smtClean="0"/>
              <a:t>confidant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Rhetorical Theory</a:t>
            </a:r>
          </a:p>
        </p:txBody>
      </p:sp>
      <p:sp>
        <p:nvSpPr>
          <p:cNvPr id="30723" name="Rectangle 3"/>
          <p:cNvSpPr>
            <a:spLocks noGrp="1" noChangeArrowheads="1"/>
          </p:cNvSpPr>
          <p:nvPr>
            <p:ph idx="1"/>
          </p:nvPr>
        </p:nvSpPr>
        <p:spPr/>
        <p:txBody>
          <a:bodyPr/>
          <a:lstStyle/>
          <a:p>
            <a:pPr eaLnBrk="1" hangingPunct="1"/>
            <a:r>
              <a:rPr lang="en-US" smtClean="0"/>
              <a:t>What is said</a:t>
            </a:r>
          </a:p>
          <a:p>
            <a:pPr eaLnBrk="1" hangingPunct="1"/>
            <a:r>
              <a:rPr lang="en-US" smtClean="0"/>
              <a:t>To whom it is said</a:t>
            </a:r>
          </a:p>
          <a:p>
            <a:pPr eaLnBrk="1" hangingPunct="1"/>
            <a:r>
              <a:rPr lang="en-US" smtClean="0"/>
              <a:t>Why it is said</a:t>
            </a:r>
          </a:p>
          <a:p>
            <a:pPr eaLnBrk="1" hangingPunct="1"/>
            <a:r>
              <a:rPr lang="en-US" smtClean="0"/>
              <a:t>Where it is said</a:t>
            </a:r>
          </a:p>
          <a:p>
            <a:pPr eaLnBrk="1" hangingPunct="1"/>
            <a:r>
              <a:rPr lang="en-US" smtClean="0"/>
              <a:t>When it is said</a:t>
            </a:r>
          </a:p>
          <a:p>
            <a:pPr eaLnBrk="1" hangingPunct="1"/>
            <a:r>
              <a:rPr lang="en-US" smtClean="0"/>
              <a:t>How it is said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pPr eaLnBrk="1" hangingPunct="1"/>
            <a:r>
              <a:rPr lang="en-US" smtClean="0"/>
              <a:t>Why is communication imperfect?</a:t>
            </a:r>
          </a:p>
        </p:txBody>
      </p:sp>
      <p:sp>
        <p:nvSpPr>
          <p:cNvPr id="31747" name="Rectangle 3"/>
          <p:cNvSpPr>
            <a:spLocks noGrp="1" noChangeArrowheads="1"/>
          </p:cNvSpPr>
          <p:nvPr>
            <p:ph idx="1"/>
          </p:nvPr>
        </p:nvSpPr>
        <p:spPr/>
        <p:txBody>
          <a:bodyPr/>
          <a:lstStyle/>
          <a:p>
            <a:pPr eaLnBrk="1" hangingPunct="1"/>
            <a:r>
              <a:rPr lang="en-US" sz="2800" smtClean="0"/>
              <a:t>Psychological barriers</a:t>
            </a:r>
          </a:p>
          <a:p>
            <a:pPr eaLnBrk="1" hangingPunct="1"/>
            <a:r>
              <a:rPr lang="en-US" sz="2800" smtClean="0"/>
              <a:t>Emotional barriers</a:t>
            </a:r>
          </a:p>
          <a:p>
            <a:pPr eaLnBrk="1" hangingPunct="1"/>
            <a:r>
              <a:rPr lang="en-US" sz="2800" smtClean="0"/>
              <a:t>Perceptual barriers</a:t>
            </a:r>
          </a:p>
          <a:p>
            <a:pPr eaLnBrk="1" hangingPunct="1"/>
            <a:r>
              <a:rPr lang="en-US" sz="2800" smtClean="0"/>
              <a:t>Selectivity</a:t>
            </a:r>
          </a:p>
          <a:p>
            <a:pPr eaLnBrk="1" hangingPunct="1"/>
            <a:r>
              <a:rPr lang="en-US" sz="2800" smtClean="0"/>
              <a:t>Semantic blocks</a:t>
            </a:r>
          </a:p>
          <a:p>
            <a:pPr eaLnBrk="1" hangingPunct="1"/>
            <a:r>
              <a:rPr lang="en-US" sz="2800" smtClean="0"/>
              <a:t>Physical barriers</a:t>
            </a:r>
          </a:p>
          <a:p>
            <a:pPr eaLnBrk="1" hangingPunct="1"/>
            <a:r>
              <a:rPr lang="en-US" sz="2800" smtClean="0"/>
              <a:t>Language</a:t>
            </a:r>
          </a:p>
          <a:p>
            <a:pPr eaLnBrk="1" hangingPunct="1"/>
            <a:r>
              <a:rPr lang="en-US" sz="2800" smtClean="0"/>
              <a:t>Wrong medium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endParaRPr lang="en-US" smtClean="0"/>
          </a:p>
        </p:txBody>
      </p:sp>
      <p:sp>
        <p:nvSpPr>
          <p:cNvPr id="32771" name="Rectangle 3"/>
          <p:cNvSpPr>
            <a:spLocks noGrp="1" noChangeArrowheads="1"/>
          </p:cNvSpPr>
          <p:nvPr>
            <p:ph idx="1"/>
          </p:nvPr>
        </p:nvSpPr>
        <p:spPr/>
        <p:txBody>
          <a:bodyPr/>
          <a:lstStyle/>
          <a:p>
            <a:pPr eaLnBrk="1" hangingPunct="1">
              <a:lnSpc>
                <a:spcPct val="80000"/>
              </a:lnSpc>
            </a:pPr>
            <a:r>
              <a:rPr lang="en-US" smtClean="0"/>
              <a:t>Personal biases</a:t>
            </a:r>
          </a:p>
          <a:p>
            <a:pPr eaLnBrk="1" hangingPunct="1">
              <a:lnSpc>
                <a:spcPct val="80000"/>
              </a:lnSpc>
            </a:pPr>
            <a:r>
              <a:rPr lang="en-US" smtClean="0"/>
              <a:t>Noise</a:t>
            </a:r>
          </a:p>
          <a:p>
            <a:pPr eaLnBrk="1" hangingPunct="1">
              <a:lnSpc>
                <a:spcPct val="80000"/>
              </a:lnSpc>
            </a:pPr>
            <a:r>
              <a:rPr lang="en-US" smtClean="0"/>
              <a:t>Audible voice</a:t>
            </a:r>
          </a:p>
          <a:p>
            <a:pPr eaLnBrk="1" hangingPunct="1">
              <a:lnSpc>
                <a:spcPct val="80000"/>
              </a:lnSpc>
            </a:pPr>
            <a:r>
              <a:rPr lang="en-US" smtClean="0"/>
              <a:t>Ego</a:t>
            </a:r>
          </a:p>
          <a:p>
            <a:pPr eaLnBrk="1" hangingPunct="1">
              <a:lnSpc>
                <a:spcPct val="80000"/>
              </a:lnSpc>
            </a:pPr>
            <a:r>
              <a:rPr lang="en-US" smtClean="0"/>
              <a:t>Pessimism</a:t>
            </a:r>
          </a:p>
          <a:p>
            <a:pPr eaLnBrk="1" hangingPunct="1">
              <a:lnSpc>
                <a:spcPct val="80000"/>
              </a:lnSpc>
            </a:pPr>
            <a:r>
              <a:rPr lang="en-US" smtClean="0"/>
              <a:t>Anxiety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endParaRPr lang="en-US" smtClean="0"/>
          </a:p>
        </p:txBody>
      </p:sp>
      <p:sp>
        <p:nvSpPr>
          <p:cNvPr id="33795" name="Content Placeholder 2"/>
          <p:cNvSpPr>
            <a:spLocks noGrp="1"/>
          </p:cNvSpPr>
          <p:nvPr>
            <p:ph idx="1"/>
          </p:nvPr>
        </p:nvSpPr>
        <p:spPr/>
        <p:txBody>
          <a:bodyPr/>
          <a:lstStyle/>
          <a:p>
            <a:r>
              <a:rPr lang="en-US" smtClean="0"/>
              <a:t>Conflict</a:t>
            </a:r>
          </a:p>
          <a:p>
            <a:r>
              <a:rPr lang="en-US" smtClean="0"/>
              <a:t>Defensive/Offensive behavior</a:t>
            </a:r>
          </a:p>
          <a:p>
            <a:r>
              <a:rPr lang="en-US" smtClean="0"/>
              <a:t>Mood swings</a:t>
            </a:r>
          </a:p>
          <a:p>
            <a:r>
              <a:rPr lang="en-US" smtClean="0"/>
              <a:t>Unforeseen circumstances</a:t>
            </a:r>
          </a:p>
          <a:p>
            <a:r>
              <a:rPr lang="en-US" smtClean="0"/>
              <a:t>Attitudes and Values</a:t>
            </a:r>
          </a:p>
          <a:p>
            <a:r>
              <a:rPr lang="en-US" smtClean="0"/>
              <a:t>Being judgmental</a:t>
            </a:r>
          </a:p>
          <a:p>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endParaRPr lang="en-US" smtClean="0"/>
          </a:p>
        </p:txBody>
      </p:sp>
      <p:sp>
        <p:nvSpPr>
          <p:cNvPr id="34819" name="Rectangle 3"/>
          <p:cNvSpPr>
            <a:spLocks noGrp="1" noChangeArrowheads="1"/>
          </p:cNvSpPr>
          <p:nvPr>
            <p:ph idx="1"/>
          </p:nvPr>
        </p:nvSpPr>
        <p:spPr/>
        <p:txBody>
          <a:bodyPr/>
          <a:lstStyle/>
          <a:p>
            <a:pPr eaLnBrk="1" hangingPunct="1"/>
            <a:r>
              <a:rPr lang="en-US" smtClean="0"/>
              <a:t>The way we communicate with others and with ourselves ultimately determines the quality of our lives.    </a:t>
            </a:r>
            <a:r>
              <a:rPr lang="en-US" smtClean="0">
                <a:hlinkClick r:id="rId2"/>
              </a:rPr>
              <a:t>Anthony Robbins </a:t>
            </a:r>
            <a:endParaRPr lang="en-US" smtClean="0"/>
          </a:p>
          <a:p>
            <a:pPr eaLnBrk="1" hangingPunct="1">
              <a:buFont typeface="Wingdings" pitchFamily="2" charset="2"/>
              <a:buNone/>
            </a:pPr>
            <a:r>
              <a:rPr lang="en-US" smtClean="0"/>
              <a:t/>
            </a:r>
            <a:br>
              <a:rPr lang="en-US" smtClean="0"/>
            </a:br>
            <a:r>
              <a:rPr lang="en-US" smtClean="0"/>
              <a:t/>
            </a:r>
            <a:br>
              <a:rPr lang="en-US" smtClean="0"/>
            </a:br>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SUMMARY</a:t>
            </a:r>
            <a:endParaRPr lang="en-US" dirty="0"/>
          </a:p>
        </p:txBody>
      </p:sp>
      <p:sp>
        <p:nvSpPr>
          <p:cNvPr id="3" name="Content Placeholder 2"/>
          <p:cNvSpPr>
            <a:spLocks noGrp="1"/>
          </p:cNvSpPr>
          <p:nvPr>
            <p:ph idx="1"/>
          </p:nvPr>
        </p:nvSpPr>
        <p:spPr/>
        <p:txBody>
          <a:bodyPr/>
          <a:lstStyle/>
          <a:p>
            <a:r>
              <a:rPr lang="en-US" dirty="0" smtClean="0"/>
              <a:t>The </a:t>
            </a:r>
            <a:r>
              <a:rPr lang="en-US" dirty="0" smtClean="0"/>
              <a:t>F</a:t>
            </a:r>
            <a:r>
              <a:rPr lang="en-US" dirty="0" smtClean="0"/>
              <a:t>eedback Culture.</a:t>
            </a:r>
          </a:p>
          <a:p>
            <a:r>
              <a:rPr lang="en-US" dirty="0" smtClean="0"/>
              <a:t>Theories of Communication.</a:t>
            </a:r>
          </a:p>
          <a:p>
            <a:r>
              <a:rPr lang="en-US" dirty="0" smtClean="0"/>
              <a:t>Barriers.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52600" y="1752600"/>
            <a:ext cx="7406640" cy="1472184"/>
          </a:xfrm>
        </p:spPr>
        <p:txBody>
          <a:bodyPr/>
          <a:lstStyle/>
          <a:p>
            <a:r>
              <a:rPr lang="en-US" sz="6600" dirty="0" smtClean="0"/>
              <a:t>LECTURE 02</a:t>
            </a:r>
            <a:endParaRPr lang="en-US" sz="6600" dirty="0"/>
          </a:p>
        </p:txBody>
      </p:sp>
      <p:sp>
        <p:nvSpPr>
          <p:cNvPr id="5" name="Subtitle 4"/>
          <p:cNvSpPr>
            <a:spLocks noGrp="1"/>
          </p:cNvSpPr>
          <p:nvPr>
            <p:ph type="subTitle" idx="1"/>
          </p:nvPr>
        </p:nvSpPr>
        <p:spPr>
          <a:xfrm>
            <a:off x="1752600" y="3733800"/>
            <a:ext cx="7406640" cy="1752600"/>
          </a:xfrm>
        </p:spPr>
        <p:txBody>
          <a:bodyPr/>
          <a:lstStyle/>
          <a:p>
            <a:r>
              <a:rPr lang="en-US" sz="3600" b="1" dirty="0" smtClean="0"/>
              <a:t>FEED BACK CULTURE</a:t>
            </a:r>
            <a:endParaRPr lang="en-US" sz="36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b="1" smtClean="0"/>
              <a:t>Feedback – the good news</a:t>
            </a:r>
          </a:p>
        </p:txBody>
      </p:sp>
      <p:sp>
        <p:nvSpPr>
          <p:cNvPr id="19459" name="Rectangle 3"/>
          <p:cNvSpPr>
            <a:spLocks noGrp="1" noChangeArrowheads="1"/>
          </p:cNvSpPr>
          <p:nvPr>
            <p:ph idx="1"/>
          </p:nvPr>
        </p:nvSpPr>
        <p:spPr/>
        <p:txBody>
          <a:bodyPr/>
          <a:lstStyle/>
          <a:p>
            <a:pPr eaLnBrk="1" hangingPunct="1">
              <a:lnSpc>
                <a:spcPct val="90000"/>
              </a:lnSpc>
            </a:pPr>
            <a:r>
              <a:rPr lang="en-US" smtClean="0"/>
              <a:t>Discussing with individuals where they’re going and what their career opportunities might be, even if it’s not in your business or workplace. </a:t>
            </a:r>
          </a:p>
          <a:p>
            <a:pPr eaLnBrk="1" hangingPunct="1">
              <a:lnSpc>
                <a:spcPct val="90000"/>
              </a:lnSpc>
            </a:pPr>
            <a:r>
              <a:rPr lang="en-US" smtClean="0"/>
              <a:t>Discussing progress with teams. </a:t>
            </a:r>
          </a:p>
          <a:p>
            <a:pPr eaLnBrk="1" hangingPunct="1">
              <a:lnSpc>
                <a:spcPct val="90000"/>
              </a:lnSpc>
            </a:pPr>
            <a:r>
              <a:rPr lang="en-US" smtClean="0"/>
              <a:t>Celebrating the wins when everyone’s pulled together and things have gone well. </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b="1" smtClean="0"/>
              <a:t>Feedback – the bad news</a:t>
            </a:r>
          </a:p>
        </p:txBody>
      </p:sp>
      <p:sp>
        <p:nvSpPr>
          <p:cNvPr id="20483" name="Rectangle 3"/>
          <p:cNvSpPr>
            <a:spLocks noGrp="1" noChangeArrowheads="1"/>
          </p:cNvSpPr>
          <p:nvPr>
            <p:ph idx="1"/>
          </p:nvPr>
        </p:nvSpPr>
        <p:spPr/>
        <p:txBody>
          <a:bodyPr/>
          <a:lstStyle/>
          <a:p>
            <a:pPr eaLnBrk="1" hangingPunct="1">
              <a:lnSpc>
                <a:spcPct val="80000"/>
              </a:lnSpc>
            </a:pPr>
            <a:r>
              <a:rPr lang="en-US" sz="2800" smtClean="0"/>
              <a:t>Of course we also have to deliver the ‘bad news’ but when we have to give this kind of feedback we often end up criticizing and distressing the person or people concerned, however well-intentioned we are. Why does it happen?.</a:t>
            </a:r>
          </a:p>
          <a:p>
            <a:pPr eaLnBrk="1" hangingPunct="1">
              <a:lnSpc>
                <a:spcPct val="80000"/>
              </a:lnSpc>
            </a:pPr>
            <a:r>
              <a:rPr lang="en-US" sz="2800" smtClean="0"/>
              <a:t>A common reason is that we put up with things for too long because we don’t know what to say or how to say it.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endParaRPr lang="en-US" smtClean="0"/>
          </a:p>
        </p:txBody>
      </p:sp>
      <p:sp>
        <p:nvSpPr>
          <p:cNvPr id="3" name="Content Placeholder 2"/>
          <p:cNvSpPr>
            <a:spLocks noGrp="1"/>
          </p:cNvSpPr>
          <p:nvPr>
            <p:ph idx="1"/>
          </p:nvPr>
        </p:nvSpPr>
        <p:spPr/>
        <p:txBody>
          <a:bodyPr/>
          <a:lstStyle/>
          <a:p>
            <a:pPr>
              <a:defRPr/>
            </a:pPr>
            <a:r>
              <a:rPr lang="en-US" dirty="0" smtClean="0"/>
              <a:t>When we realize the job can no longer be put off, we’re so stressed that we react defensively, unnecessarily aggressive and hurtful. </a:t>
            </a:r>
          </a:p>
          <a:p>
            <a:pPr marL="0" indent="0">
              <a:buFont typeface="Wingdings" pitchFamily="2" charset="2"/>
              <a:buNone/>
              <a:defRPr/>
            </a:pPr>
            <a:r>
              <a:rPr lang="en-US" dirty="0" smtClean="0"/>
              <a:t>  A recipe for staff discord and </a:t>
            </a:r>
          </a:p>
          <a:p>
            <a:pPr marL="0" indent="0">
              <a:buFont typeface="Wingdings" pitchFamily="2" charset="2"/>
              <a:buNone/>
              <a:defRPr/>
            </a:pPr>
            <a:r>
              <a:rPr lang="en-US" dirty="0" smtClean="0"/>
              <a:t>Nonproductive business</a:t>
            </a:r>
          </a:p>
          <a:p>
            <a:pPr>
              <a:defRP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endParaRPr lang="en-US" smtClean="0"/>
          </a:p>
        </p:txBody>
      </p:sp>
      <p:sp>
        <p:nvSpPr>
          <p:cNvPr id="22531" name="Rectangle 3"/>
          <p:cNvSpPr>
            <a:spLocks noGrp="1" noChangeArrowheads="1"/>
          </p:cNvSpPr>
          <p:nvPr>
            <p:ph idx="1"/>
          </p:nvPr>
        </p:nvSpPr>
        <p:spPr/>
        <p:txBody>
          <a:bodyPr/>
          <a:lstStyle/>
          <a:p>
            <a:pPr eaLnBrk="1" hangingPunct="1"/>
            <a:r>
              <a:rPr lang="en-US" b="1" smtClean="0"/>
              <a:t>Building a feedback culture</a:t>
            </a:r>
            <a:endParaRPr lang="en-US" smtClean="0"/>
          </a:p>
          <a:p>
            <a:pPr eaLnBrk="1" hangingPunct="1"/>
            <a:r>
              <a:rPr lang="en-US" smtClean="0"/>
              <a:t>Building a workplace culture, where everyone is comfortable about receiving feedback about their performance, significantly reduces stress levels in manager-staff relationships.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en-US" smtClean="0"/>
          </a:p>
        </p:txBody>
      </p:sp>
      <p:sp>
        <p:nvSpPr>
          <p:cNvPr id="23555" name="Rectangle 3"/>
          <p:cNvSpPr>
            <a:spLocks noGrp="1" noChangeArrowheads="1"/>
          </p:cNvSpPr>
          <p:nvPr>
            <p:ph idx="1"/>
          </p:nvPr>
        </p:nvSpPr>
        <p:spPr/>
        <p:txBody>
          <a:bodyPr/>
          <a:lstStyle/>
          <a:p>
            <a:pPr eaLnBrk="1" hangingPunct="1"/>
            <a:r>
              <a:rPr lang="en-US" b="1" smtClean="0"/>
              <a:t>Start thinking and acting like a leader</a:t>
            </a:r>
            <a:endParaRPr lang="en-US" smtClean="0"/>
          </a:p>
          <a:p>
            <a:pPr eaLnBrk="1" hangingPunct="1"/>
            <a:r>
              <a:rPr lang="en-US" smtClean="0"/>
              <a:t>Giving, and taking, feedback starts at the top, with the business owner, the manager, even with the team leader. Step back from the immediate action and look at the bigger picture, at the business from a leader’s perspective.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1435608" y="762000"/>
            <a:ext cx="7498080" cy="4800600"/>
          </a:xfrm>
        </p:spPr>
        <p:txBody>
          <a:bodyPr>
            <a:noAutofit/>
          </a:bodyPr>
          <a:lstStyle/>
          <a:p>
            <a:pPr eaLnBrk="1" hangingPunct="1">
              <a:lnSpc>
                <a:spcPct val="80000"/>
              </a:lnSpc>
            </a:pPr>
            <a:r>
              <a:rPr lang="en-US" sz="2800" dirty="0" smtClean="0"/>
              <a:t>Discuss your ideas with staff; explain why they are important to your business. </a:t>
            </a:r>
          </a:p>
          <a:p>
            <a:pPr eaLnBrk="1" hangingPunct="1">
              <a:lnSpc>
                <a:spcPct val="80000"/>
              </a:lnSpc>
            </a:pPr>
            <a:r>
              <a:rPr lang="en-US" sz="2800" dirty="0" smtClean="0"/>
              <a:t>Talk to staff about why customer service is so important, what good service means. Even professional staff sometimes don’t see the connection between what they do and customer perceptions of the business. </a:t>
            </a:r>
          </a:p>
          <a:p>
            <a:pPr eaLnBrk="1" hangingPunct="1">
              <a:lnSpc>
                <a:spcPct val="80000"/>
              </a:lnSpc>
            </a:pPr>
            <a:r>
              <a:rPr lang="en-US" sz="2800" dirty="0" smtClean="0"/>
              <a:t>Develop with them a list of “Skills we Value Around Here” that describe the standards everyone aims for in e.g.: customer service, interpersonal skills, teamwork, time management, work ethic. </a:t>
            </a:r>
          </a:p>
          <a:p>
            <a:pPr eaLnBrk="1" hangingPunct="1">
              <a:lnSpc>
                <a:spcPct val="80000"/>
              </a:lnSpc>
            </a:pPr>
            <a:r>
              <a:rPr lang="en-US" sz="2800" dirty="0" smtClean="0"/>
              <a:t>Reach agreement on giving them feedback on their performance – not just at an annual review – so they know how they are going. </a:t>
            </a:r>
          </a:p>
          <a:p>
            <a:pPr eaLnBrk="1" hangingPunct="1">
              <a:lnSpc>
                <a:spcPct val="80000"/>
              </a:lnSpc>
            </a:pPr>
            <a:endParaRPr lang="en-US"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endParaRPr lang="en-US" smtClean="0"/>
          </a:p>
        </p:txBody>
      </p:sp>
      <p:sp>
        <p:nvSpPr>
          <p:cNvPr id="25603" name="Rectangle 3"/>
          <p:cNvSpPr>
            <a:spLocks noGrp="1" noChangeArrowheads="1"/>
          </p:cNvSpPr>
          <p:nvPr>
            <p:ph idx="1"/>
          </p:nvPr>
        </p:nvSpPr>
        <p:spPr/>
        <p:txBody>
          <a:bodyPr/>
          <a:lstStyle/>
          <a:p>
            <a:pPr eaLnBrk="1" hangingPunct="1"/>
            <a:r>
              <a:rPr lang="en-US" sz="2800" b="1" dirty="0" smtClean="0"/>
              <a:t>Understand staff needs</a:t>
            </a:r>
            <a:endParaRPr lang="en-US" sz="2800" dirty="0" smtClean="0"/>
          </a:p>
          <a:p>
            <a:pPr eaLnBrk="1" hangingPunct="1"/>
            <a:r>
              <a:rPr lang="en-US" sz="2800" dirty="0" smtClean="0"/>
              <a:t>If you are committed to giving feedback then it’s worth understanding what staff want these days. One major research project, across workplaces, selected those that were ‘simply the best’ and found that staff all agreed they want these five essentials, topping a list of fifteen ‘wants’: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75</TotalTime>
  <Words>621</Words>
  <Application>Microsoft Office PowerPoint</Application>
  <PresentationFormat>On-screen Show (4:3)</PresentationFormat>
  <Paragraphs>86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Solstice</vt:lpstr>
      <vt:lpstr>REVIEW</vt:lpstr>
      <vt:lpstr>LECTURE 02</vt:lpstr>
      <vt:lpstr>Feedback – the good news</vt:lpstr>
      <vt:lpstr>Feedback – the bad news</vt:lpstr>
      <vt:lpstr>Slide 5</vt:lpstr>
      <vt:lpstr>Slide 6</vt:lpstr>
      <vt:lpstr>Slide 7</vt:lpstr>
      <vt:lpstr>Slide 8</vt:lpstr>
      <vt:lpstr>Slide 9</vt:lpstr>
      <vt:lpstr>Slide 10</vt:lpstr>
      <vt:lpstr>Theories of Communication </vt:lpstr>
      <vt:lpstr>The Electronic Theory</vt:lpstr>
      <vt:lpstr>The Social Environment Theory </vt:lpstr>
      <vt:lpstr>Rhetorical Theory</vt:lpstr>
      <vt:lpstr>Why is communication imperfect?</vt:lpstr>
      <vt:lpstr>Slide 16</vt:lpstr>
      <vt:lpstr>Slide 17</vt:lpstr>
      <vt:lpstr>Slide 18</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dc:title>
  <dc:creator>NTS</dc:creator>
  <cp:lastModifiedBy>NTS</cp:lastModifiedBy>
  <cp:revision>4</cp:revision>
  <dcterms:created xsi:type="dcterms:W3CDTF">2012-07-24T05:45:47Z</dcterms:created>
  <dcterms:modified xsi:type="dcterms:W3CDTF">2012-07-24T07:01:38Z</dcterms:modified>
</cp:coreProperties>
</file>