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0" d="100"/>
          <a:sy n="40" d="100"/>
        </p:scale>
        <p:origin x="-1555"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92A283-19DF-40DD-9D6A-C5F6EE751891}" type="datetimeFigureOut">
              <a:rPr lang="en-US" smtClean="0"/>
              <a:t>8/6/2012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A283-19DF-40DD-9D6A-C5F6EE751891}" type="datetimeFigureOut">
              <a:rPr lang="en-US" smtClean="0"/>
              <a:t>8/6/2012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A283-19DF-40DD-9D6A-C5F6EE751891}" type="datetimeFigureOut">
              <a:rPr lang="en-US" smtClean="0"/>
              <a:t>8/6/2012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A283-19DF-40DD-9D6A-C5F6EE751891}" type="datetimeFigureOut">
              <a:rPr lang="en-US" smtClean="0"/>
              <a:t>8/6/2012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92A283-19DF-40DD-9D6A-C5F6EE751891}" type="datetimeFigureOut">
              <a:rPr lang="en-US" smtClean="0"/>
              <a:t>8/6/2012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92A283-19DF-40DD-9D6A-C5F6EE751891}" type="datetimeFigureOut">
              <a:rPr lang="en-US" smtClean="0"/>
              <a:t>8/6/2012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92A283-19DF-40DD-9D6A-C5F6EE751891}" type="datetimeFigureOut">
              <a:rPr lang="en-US" smtClean="0"/>
              <a:t>8/6/2012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92A283-19DF-40DD-9D6A-C5F6EE751891}" type="datetimeFigureOut">
              <a:rPr lang="en-US" smtClean="0"/>
              <a:t>8/6/2012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2A283-19DF-40DD-9D6A-C5F6EE751891}" type="datetimeFigureOut">
              <a:rPr lang="en-US" smtClean="0"/>
              <a:t>8/6/2012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A283-19DF-40DD-9D6A-C5F6EE751891}" type="datetimeFigureOut">
              <a:rPr lang="en-US" smtClean="0"/>
              <a:t>8/6/2012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A283-19DF-40DD-9D6A-C5F6EE751891}" type="datetimeFigureOut">
              <a:rPr lang="en-US" smtClean="0"/>
              <a:t>8/6/2012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CC8EE-B2A0-43BB-A146-85BA0BB6510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2A283-19DF-40DD-9D6A-C5F6EE751891}" type="datetimeFigureOut">
              <a:rPr lang="en-US" smtClean="0"/>
              <a:t>8/6/2012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CC8EE-B2A0-43BB-A146-85BA0BB651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0"/>
            <a:ext cx="7772400" cy="1470025"/>
          </a:xfrm>
        </p:spPr>
        <p:txBody>
          <a:bodyPr>
            <a:normAutofit fontScale="90000"/>
          </a:bodyPr>
          <a:lstStyle/>
          <a:p>
            <a:r>
              <a:rPr lang="en-US" sz="16600" b="1" baseline="-25000" dirty="0" smtClean="0"/>
              <a:t>LECTURE 24</a:t>
            </a:r>
            <a:endParaRPr lang="en-US" sz="16600" b="1" baseline="-25000" dirty="0"/>
          </a:p>
        </p:txBody>
      </p:sp>
      <p:sp>
        <p:nvSpPr>
          <p:cNvPr id="5" name="Subtitle 4"/>
          <p:cNvSpPr>
            <a:spLocks noGrp="1"/>
          </p:cNvSpPr>
          <p:nvPr>
            <p:ph type="subTitle" idx="1"/>
          </p:nvPr>
        </p:nvSpPr>
        <p:spPr/>
        <p:txBody>
          <a:bodyPr/>
          <a:lstStyle/>
          <a:p>
            <a:r>
              <a:rPr lang="en-US" sz="4000" b="1" dirty="0" smtClean="0">
                <a:solidFill>
                  <a:schemeClr val="tx1"/>
                </a:solidFill>
              </a:rPr>
              <a:t>SHORT REPORTS CONT………</a:t>
            </a:r>
            <a:endParaRPr lang="en-US" sz="40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smtClean="0"/>
          </a:p>
        </p:txBody>
      </p:sp>
      <p:sp>
        <p:nvSpPr>
          <p:cNvPr id="21507" name="Rectangle 3"/>
          <p:cNvSpPr>
            <a:spLocks noGrp="1" noChangeArrowheads="1"/>
          </p:cNvSpPr>
          <p:nvPr>
            <p:ph idx="1"/>
          </p:nvPr>
        </p:nvSpPr>
        <p:spPr/>
        <p:txBody>
          <a:bodyPr/>
          <a:lstStyle/>
          <a:p>
            <a:r>
              <a:rPr lang="en-US" b="1" smtClean="0"/>
              <a:t>Table of Contents</a:t>
            </a:r>
            <a:r>
              <a:rPr lang="en-US" smtClean="0"/>
              <a:t/>
            </a:r>
            <a:br>
              <a:rPr lang="en-US" smtClean="0"/>
            </a:br>
            <a:r>
              <a:rPr lang="en-US" smtClean="0"/>
              <a:t>The convenience of the reader is the guiding consideration of producing a table of contents. Proposals should list all major parts and divisions including lists of illustrations, tables and appendices.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smtClean="0"/>
          </a:p>
        </p:txBody>
      </p:sp>
      <p:sp>
        <p:nvSpPr>
          <p:cNvPr id="22531" name="Rectangle 3"/>
          <p:cNvSpPr>
            <a:spLocks noGrp="1" noChangeArrowheads="1"/>
          </p:cNvSpPr>
          <p:nvPr>
            <p:ph idx="1"/>
          </p:nvPr>
        </p:nvSpPr>
        <p:spPr/>
        <p:txBody>
          <a:bodyPr/>
          <a:lstStyle/>
          <a:p>
            <a:r>
              <a:rPr lang="en-US" b="1" smtClean="0"/>
              <a:t>Introduction</a:t>
            </a:r>
            <a:r>
              <a:rPr lang="en-US" smtClean="0"/>
              <a:t/>
            </a:r>
            <a:br>
              <a:rPr lang="en-US" smtClean="0"/>
            </a:br>
            <a:r>
              <a:rPr lang="en-US" smtClean="0"/>
              <a:t>The introduction sets the tone of the proposal. The introduction outlines the goals of the project, how long it will take, and give enough background to enable the reviewers (who might not be experts in your field) of a particular project in a context of common knowledge.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smtClean="0"/>
          </a:p>
        </p:txBody>
      </p:sp>
      <p:sp>
        <p:nvSpPr>
          <p:cNvPr id="23555" name="Rectangle 3"/>
          <p:cNvSpPr>
            <a:spLocks noGrp="1" noChangeArrowheads="1"/>
          </p:cNvSpPr>
          <p:nvPr>
            <p:ph idx="1"/>
          </p:nvPr>
        </p:nvSpPr>
        <p:spPr/>
        <p:txBody>
          <a:bodyPr/>
          <a:lstStyle/>
          <a:p>
            <a:r>
              <a:rPr lang="en-US" sz="2700" b="1" smtClean="0"/>
              <a:t>Project Goals and Objectives</a:t>
            </a:r>
            <a:r>
              <a:rPr lang="en-US" sz="2700" smtClean="0"/>
              <a:t/>
            </a:r>
            <a:br>
              <a:rPr lang="en-US" sz="2700" smtClean="0"/>
            </a:br>
            <a:r>
              <a:rPr lang="en-US" sz="2700" smtClean="0"/>
              <a:t>Goals and objectives are different and are clearly separated in the proposal. The goal of the project is what one hopes to accomplish as a result of the project. Objectives are statements of precise outcomes that can be measured in support of the goals. Objectives are SMART (specific, measurable, allocable, reasonable and time sensitive).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smtClean="0"/>
          </a:p>
        </p:txBody>
      </p:sp>
      <p:sp>
        <p:nvSpPr>
          <p:cNvPr id="24579" name="Rectangle 3"/>
          <p:cNvSpPr>
            <a:spLocks noGrp="1" noChangeArrowheads="1"/>
          </p:cNvSpPr>
          <p:nvPr>
            <p:ph idx="1"/>
          </p:nvPr>
        </p:nvSpPr>
        <p:spPr/>
        <p:txBody>
          <a:bodyPr/>
          <a:lstStyle/>
          <a:p>
            <a:r>
              <a:rPr lang="en-US" b="1" smtClean="0"/>
              <a:t>Review of Literature</a:t>
            </a:r>
            <a:r>
              <a:rPr lang="en-US" smtClean="0"/>
              <a:t/>
            </a:r>
            <a:br>
              <a:rPr lang="en-US" smtClean="0"/>
            </a:br>
            <a:r>
              <a:rPr lang="en-US" smtClean="0"/>
              <a:t>Discussions of work done by others gives the reviewers the impression of how this project will build upon what has already been done by others. The literature will also highlight how the proposed project is different and unique from other projects. This is more prevalent in public proposals.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smtClean="0"/>
          </a:p>
        </p:txBody>
      </p:sp>
      <p:sp>
        <p:nvSpPr>
          <p:cNvPr id="25603" name="Rectangle 3"/>
          <p:cNvSpPr>
            <a:spLocks noGrp="1" noChangeArrowheads="1"/>
          </p:cNvSpPr>
          <p:nvPr>
            <p:ph idx="1"/>
          </p:nvPr>
        </p:nvSpPr>
        <p:spPr/>
        <p:txBody>
          <a:bodyPr/>
          <a:lstStyle/>
          <a:p>
            <a:pPr>
              <a:lnSpc>
                <a:spcPct val="80000"/>
              </a:lnSpc>
            </a:pPr>
            <a:r>
              <a:rPr lang="en-US" sz="2700" b="1" smtClean="0"/>
              <a:t>Description of Proposed Project</a:t>
            </a:r>
            <a:r>
              <a:rPr lang="en-US" sz="2700" smtClean="0"/>
              <a:t/>
            </a:r>
            <a:br>
              <a:rPr lang="en-US" sz="2700" smtClean="0"/>
            </a:br>
            <a:r>
              <a:rPr lang="en-US" sz="2700" smtClean="0"/>
              <a:t>The project description is the heart of the proposal and is the primary concern of the technical reviewers.</a:t>
            </a:r>
          </a:p>
          <a:p>
            <a:pPr>
              <a:lnSpc>
                <a:spcPct val="80000"/>
              </a:lnSpc>
            </a:pPr>
            <a:r>
              <a:rPr lang="en-US" sz="2700" smtClean="0"/>
              <a:t>Establish the need for the project and the benefits derived </a:t>
            </a:r>
          </a:p>
          <a:p>
            <a:pPr>
              <a:lnSpc>
                <a:spcPct val="80000"/>
              </a:lnSpc>
            </a:pPr>
            <a:r>
              <a:rPr lang="en-US" sz="2700" smtClean="0"/>
              <a:t>Be realistic. Distinguish between long-range goals and the short-range objectives for which funding is being sought. Our eyes are often bigger than our stomachs and we take on more than is possible within the time or funding constraints. </a:t>
            </a:r>
          </a:p>
          <a:p>
            <a:pPr>
              <a:lnSpc>
                <a:spcPct val="80000"/>
              </a:lnSpc>
            </a:pPr>
            <a:endParaRPr lang="en-US" sz="27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b="1" smtClean="0"/>
              <a:t>FEASIBILITY REPORTS</a:t>
            </a:r>
          </a:p>
        </p:txBody>
      </p:sp>
      <p:sp>
        <p:nvSpPr>
          <p:cNvPr id="26627" name="Rectangle 3"/>
          <p:cNvSpPr>
            <a:spLocks noGrp="1" noChangeArrowheads="1"/>
          </p:cNvSpPr>
          <p:nvPr>
            <p:ph idx="1"/>
          </p:nvPr>
        </p:nvSpPr>
        <p:spPr/>
        <p:txBody>
          <a:bodyPr/>
          <a:lstStyle/>
          <a:p>
            <a:pPr>
              <a:lnSpc>
                <a:spcPct val="90000"/>
              </a:lnSpc>
            </a:pPr>
            <a:r>
              <a:rPr lang="en-US" sz="2700" smtClean="0"/>
              <a:t>The Feasibility Reports discuss the practicality, and possibly the suitability and compatibility of a given project, both in physical and economic terms. They also discuss the desirability of the proposed project from the viewpoint of those who would be affected by it. </a:t>
            </a:r>
          </a:p>
          <a:p>
            <a:pPr>
              <a:lnSpc>
                <a:spcPct val="90000"/>
              </a:lnSpc>
            </a:pPr>
            <a:r>
              <a:rPr lang="en-US" sz="2700" smtClean="0"/>
              <a:t>Report writers must come to a </a:t>
            </a:r>
            <a:r>
              <a:rPr lang="en-US" sz="2700" b="1" smtClean="0"/>
              <a:t>Conclusion</a:t>
            </a:r>
            <a:r>
              <a:rPr lang="en-US" sz="2700" smtClean="0"/>
              <a:t>, and must </a:t>
            </a:r>
            <a:r>
              <a:rPr lang="en-US" sz="2700" b="1" smtClean="0"/>
              <a:t>Recommend </a:t>
            </a:r>
            <a:r>
              <a:rPr lang="en-US" sz="2700" smtClean="0"/>
              <a:t>that some action is taken or is not taken and/or that some choice is adopted or is rejected.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smtClean="0"/>
          </a:p>
        </p:txBody>
      </p:sp>
      <p:sp>
        <p:nvSpPr>
          <p:cNvPr id="27651" name="Rectangle 3"/>
          <p:cNvSpPr>
            <a:spLocks noGrp="1" noChangeArrowheads="1"/>
          </p:cNvSpPr>
          <p:nvPr>
            <p:ph idx="1"/>
          </p:nvPr>
        </p:nvSpPr>
        <p:spPr/>
        <p:txBody>
          <a:bodyPr/>
          <a:lstStyle/>
          <a:p>
            <a:pPr>
              <a:lnSpc>
                <a:spcPct val="90000"/>
              </a:lnSpc>
            </a:pPr>
            <a:r>
              <a:rPr lang="en-US" smtClean="0"/>
              <a:t>Reports are not read from cover-to-cover by one person. For example, a manager may read only the synopsis or abstract and act on the advice it contains while a technical officer may read only the section that explains how things work. On the other hand, a personnel officer may look at only the conclusions and recommendations that directly affect his/her working area.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rtlCol="0">
            <a:normAutofit fontScale="90000"/>
          </a:bodyPr>
          <a:lstStyle/>
          <a:p>
            <a:pPr fontAlgn="auto">
              <a:spcAft>
                <a:spcPts val="0"/>
              </a:spcAft>
              <a:defRPr/>
            </a:pPr>
            <a:r>
              <a:rPr lang="en-US" sz="3200" smtClean="0"/>
              <a:t>A Formal/Feasibility Report includes: (at least 8 double-spaced typed or printed pages using one inch margins)</a:t>
            </a:r>
          </a:p>
        </p:txBody>
      </p:sp>
      <p:sp>
        <p:nvSpPr>
          <p:cNvPr id="28675" name="Rectangle 3"/>
          <p:cNvSpPr>
            <a:spLocks noGrp="1" noChangeArrowheads="1"/>
          </p:cNvSpPr>
          <p:nvPr>
            <p:ph idx="1"/>
          </p:nvPr>
        </p:nvSpPr>
        <p:spPr/>
        <p:txBody>
          <a:bodyPr/>
          <a:lstStyle/>
          <a:p>
            <a:r>
              <a:rPr lang="en-US" b="1" smtClean="0"/>
              <a:t>Letter of Transmittal</a:t>
            </a:r>
          </a:p>
          <a:p>
            <a:r>
              <a:rPr lang="en-US" b="1" smtClean="0"/>
              <a:t>Title Page</a:t>
            </a:r>
          </a:p>
          <a:p>
            <a:r>
              <a:rPr lang="en-US" b="1" smtClean="0"/>
              <a:t>Dedication </a:t>
            </a:r>
            <a:r>
              <a:rPr lang="en-US" smtClean="0"/>
              <a:t>(optional)</a:t>
            </a:r>
            <a:endParaRPr lang="en-US" b="1" smtClean="0"/>
          </a:p>
          <a:p>
            <a:r>
              <a:rPr lang="en-US" b="1" smtClean="0"/>
              <a:t>Abstract/Synopses/Executive summary</a:t>
            </a:r>
          </a:p>
          <a:p>
            <a:r>
              <a:rPr lang="en-US" b="1" smtClean="0"/>
              <a:t>Table of Contents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endParaRPr lang="en-US" smtClean="0"/>
          </a:p>
        </p:txBody>
      </p:sp>
      <p:sp>
        <p:nvSpPr>
          <p:cNvPr id="29699" name="Rectangle 3"/>
          <p:cNvSpPr>
            <a:spLocks noGrp="1" noChangeArrowheads="1"/>
          </p:cNvSpPr>
          <p:nvPr>
            <p:ph idx="1"/>
          </p:nvPr>
        </p:nvSpPr>
        <p:spPr/>
        <p:txBody>
          <a:bodyPr/>
          <a:lstStyle/>
          <a:p>
            <a:r>
              <a:rPr lang="en-US" b="1" smtClean="0"/>
              <a:t>1: Introduction</a:t>
            </a:r>
            <a:endParaRPr lang="en-US" smtClean="0"/>
          </a:p>
          <a:p>
            <a:r>
              <a:rPr lang="en-US" smtClean="0"/>
              <a:t>1.1: Aim</a:t>
            </a:r>
          </a:p>
          <a:p>
            <a:r>
              <a:rPr lang="en-US" smtClean="0"/>
              <a:t>1.2: Scope</a:t>
            </a:r>
          </a:p>
          <a:p>
            <a:r>
              <a:rPr lang="en-US" smtClean="0"/>
              <a:t>1.3: Background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endParaRPr lang="en-US" smtClean="0"/>
          </a:p>
        </p:txBody>
      </p:sp>
      <p:sp>
        <p:nvSpPr>
          <p:cNvPr id="30723" name="Rectangle 3"/>
          <p:cNvSpPr>
            <a:spLocks noGrp="1" noChangeArrowheads="1"/>
          </p:cNvSpPr>
          <p:nvPr>
            <p:ph idx="1"/>
          </p:nvPr>
        </p:nvSpPr>
        <p:spPr/>
        <p:txBody>
          <a:bodyPr/>
          <a:lstStyle/>
          <a:p>
            <a:r>
              <a:rPr lang="en-US" b="1" smtClean="0"/>
              <a:t>2: Procedure</a:t>
            </a:r>
            <a:endParaRPr lang="en-US" smtClean="0"/>
          </a:p>
          <a:p>
            <a:r>
              <a:rPr lang="en-US" smtClean="0"/>
              <a:t>2.1: Data Collection Method</a:t>
            </a:r>
          </a:p>
          <a:p>
            <a:r>
              <a:rPr lang="en-US" smtClean="0"/>
              <a:t>2.2: Literature Review</a:t>
            </a:r>
          </a:p>
          <a:p>
            <a:r>
              <a:rPr lang="en-US" smtClean="0"/>
              <a:t>        ( reports, research papers, journals, articles, books)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u="sng" smtClean="0"/>
              <a:t>Short Report Formats</a:t>
            </a:r>
          </a:p>
        </p:txBody>
      </p:sp>
      <p:sp>
        <p:nvSpPr>
          <p:cNvPr id="13315" name="Rectangle 3"/>
          <p:cNvSpPr>
            <a:spLocks noGrp="1" noChangeArrowheads="1"/>
          </p:cNvSpPr>
          <p:nvPr>
            <p:ph idx="1"/>
          </p:nvPr>
        </p:nvSpPr>
        <p:spPr/>
        <p:txBody>
          <a:bodyPr/>
          <a:lstStyle/>
          <a:p>
            <a:pPr>
              <a:lnSpc>
                <a:spcPct val="90000"/>
              </a:lnSpc>
            </a:pPr>
            <a:endParaRPr lang="en-US" sz="2400" smtClean="0"/>
          </a:p>
          <a:p>
            <a:pPr>
              <a:lnSpc>
                <a:spcPct val="90000"/>
              </a:lnSpc>
            </a:pPr>
            <a:r>
              <a:rPr lang="en-US" sz="2400" smtClean="0"/>
              <a:t>Title page</a:t>
            </a:r>
          </a:p>
          <a:p>
            <a:pPr>
              <a:lnSpc>
                <a:spcPct val="90000"/>
              </a:lnSpc>
            </a:pPr>
            <a:r>
              <a:rPr lang="en-US" sz="2400" smtClean="0"/>
              <a:t>Introduction/Executive Summary</a:t>
            </a:r>
          </a:p>
          <a:p>
            <a:pPr>
              <a:lnSpc>
                <a:spcPct val="90000"/>
              </a:lnSpc>
            </a:pPr>
            <a:r>
              <a:rPr lang="en-US" sz="2400" smtClean="0"/>
              <a:t>Sections with headings/sub headings</a:t>
            </a:r>
          </a:p>
          <a:p>
            <a:pPr>
              <a:lnSpc>
                <a:spcPct val="90000"/>
              </a:lnSpc>
            </a:pPr>
            <a:r>
              <a:rPr lang="en-US" sz="2400" smtClean="0"/>
              <a:t>Discussion (progress)</a:t>
            </a:r>
          </a:p>
          <a:p>
            <a:pPr>
              <a:lnSpc>
                <a:spcPct val="90000"/>
              </a:lnSpc>
            </a:pPr>
            <a:r>
              <a:rPr lang="en-US" sz="2400" smtClean="0"/>
              <a:t>Cost analysis (graphs, figures)</a:t>
            </a:r>
          </a:p>
          <a:p>
            <a:pPr>
              <a:lnSpc>
                <a:spcPct val="90000"/>
              </a:lnSpc>
            </a:pPr>
            <a:r>
              <a:rPr lang="en-US" sz="2400" smtClean="0"/>
              <a:t>Recurring / non recurring expenses</a:t>
            </a:r>
          </a:p>
          <a:p>
            <a:pPr>
              <a:lnSpc>
                <a:spcPct val="90000"/>
              </a:lnSpc>
            </a:pPr>
            <a:r>
              <a:rPr lang="en-US" sz="2400" smtClean="0"/>
              <a:t>Conclusions</a:t>
            </a:r>
          </a:p>
          <a:p>
            <a:pPr>
              <a:lnSpc>
                <a:spcPct val="90000"/>
              </a:lnSpc>
            </a:pPr>
            <a:r>
              <a:rPr lang="en-US" sz="2400" smtClean="0"/>
              <a:t>References</a:t>
            </a:r>
          </a:p>
          <a:p>
            <a:pPr>
              <a:lnSpc>
                <a:spcPct val="90000"/>
              </a:lnSpc>
            </a:pPr>
            <a:r>
              <a:rPr lang="en-US" sz="2400" smtClean="0"/>
              <a:t>Signature Block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n-US" smtClean="0"/>
          </a:p>
        </p:txBody>
      </p:sp>
      <p:sp>
        <p:nvSpPr>
          <p:cNvPr id="31747" name="Rectangle 3"/>
          <p:cNvSpPr>
            <a:spLocks noGrp="1" noChangeArrowheads="1"/>
          </p:cNvSpPr>
          <p:nvPr>
            <p:ph idx="1"/>
          </p:nvPr>
        </p:nvSpPr>
        <p:spPr/>
        <p:txBody>
          <a:bodyPr/>
          <a:lstStyle/>
          <a:p>
            <a:r>
              <a:rPr lang="en-US" b="1" smtClean="0"/>
              <a:t>3: Analysis of Data</a:t>
            </a:r>
            <a:endParaRPr lang="en-US" smtClean="0"/>
          </a:p>
          <a:p>
            <a:r>
              <a:rPr lang="en-US" smtClean="0"/>
              <a:t>3.1: Water flow of Blue River</a:t>
            </a:r>
          </a:p>
          <a:p>
            <a:r>
              <a:rPr lang="en-US" smtClean="0"/>
              <a:t>3.2: Sediment Level</a:t>
            </a:r>
          </a:p>
          <a:p>
            <a:r>
              <a:rPr lang="en-US" smtClean="0"/>
              <a:t>3.3: Fish stock numbers</a:t>
            </a:r>
          </a:p>
          <a:p>
            <a:r>
              <a:rPr lang="en-US" smtClean="0"/>
              <a:t>3.4: Weed infiltration rates</a:t>
            </a:r>
          </a:p>
          <a:p>
            <a:r>
              <a:rPr lang="en-US" smtClean="0"/>
              <a:t>3.5: Salinity level</a:t>
            </a:r>
          </a:p>
          <a:p>
            <a:r>
              <a:rPr lang="en-US" smtClean="0"/>
              <a:t>3.6: Likely areas to be flooded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endParaRPr lang="en-US" smtClean="0"/>
          </a:p>
        </p:txBody>
      </p:sp>
      <p:sp>
        <p:nvSpPr>
          <p:cNvPr id="32771" name="Rectangle 3"/>
          <p:cNvSpPr>
            <a:spLocks noGrp="1" noChangeArrowheads="1"/>
          </p:cNvSpPr>
          <p:nvPr>
            <p:ph idx="1"/>
          </p:nvPr>
        </p:nvSpPr>
        <p:spPr/>
        <p:txBody>
          <a:bodyPr/>
          <a:lstStyle/>
          <a:p>
            <a:pPr>
              <a:lnSpc>
                <a:spcPct val="80000"/>
              </a:lnSpc>
            </a:pPr>
            <a:r>
              <a:rPr lang="en-US" sz="2700" b="1" smtClean="0"/>
              <a:t>4: Conclusion</a:t>
            </a:r>
          </a:p>
          <a:p>
            <a:pPr>
              <a:lnSpc>
                <a:spcPct val="80000"/>
              </a:lnSpc>
            </a:pPr>
            <a:r>
              <a:rPr lang="en-US" sz="2700" b="1" smtClean="0"/>
              <a:t>5: Recommendations</a:t>
            </a:r>
          </a:p>
          <a:p>
            <a:pPr>
              <a:lnSpc>
                <a:spcPct val="80000"/>
              </a:lnSpc>
            </a:pPr>
            <a:r>
              <a:rPr lang="en-US" sz="2700" b="1" smtClean="0"/>
              <a:t>References </a:t>
            </a:r>
            <a:r>
              <a:rPr lang="en-US" sz="2700" smtClean="0"/>
              <a:t>(details of sources used/in alphabetical order)</a:t>
            </a:r>
            <a:endParaRPr lang="en-US" sz="2700" b="1" smtClean="0"/>
          </a:p>
          <a:p>
            <a:pPr>
              <a:lnSpc>
                <a:spcPct val="80000"/>
              </a:lnSpc>
            </a:pPr>
            <a:r>
              <a:rPr lang="en-US" sz="2700" b="1" smtClean="0"/>
              <a:t>Bibliography </a:t>
            </a:r>
            <a:r>
              <a:rPr lang="en-US" sz="2700" smtClean="0"/>
              <a:t>(mentioning all the references in detail</a:t>
            </a:r>
            <a:r>
              <a:rPr lang="en-US" sz="2700" b="1" smtClean="0"/>
              <a:t>)</a:t>
            </a:r>
          </a:p>
          <a:p>
            <a:pPr>
              <a:lnSpc>
                <a:spcPct val="80000"/>
              </a:lnSpc>
            </a:pPr>
            <a:r>
              <a:rPr lang="en-US" sz="2700" b="1" smtClean="0"/>
              <a:t>Glossary of Technical Terms/Index (</a:t>
            </a:r>
            <a:r>
              <a:rPr lang="en-US" sz="2700" smtClean="0"/>
              <a:t>alphabetical order)</a:t>
            </a:r>
            <a:endParaRPr lang="en-US" sz="2700" b="1" smtClean="0"/>
          </a:p>
          <a:p>
            <a:pPr>
              <a:lnSpc>
                <a:spcPct val="80000"/>
              </a:lnSpc>
            </a:pPr>
            <a:r>
              <a:rPr lang="en-US" sz="2700" b="1" smtClean="0"/>
              <a:t>Appendices: A, B, C </a:t>
            </a:r>
            <a:r>
              <a:rPr lang="en-US" sz="2700" smtClean="0"/>
              <a:t>(diagrams, charts, graphs, maps)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rtlCol="0">
            <a:normAutofit fontScale="90000"/>
          </a:bodyPr>
          <a:lstStyle/>
          <a:p>
            <a:pPr fontAlgn="auto">
              <a:spcAft>
                <a:spcPts val="0"/>
              </a:spcAft>
              <a:defRPr/>
            </a:pPr>
            <a:r>
              <a:rPr lang="en-US" sz="4000" b="1" smtClean="0"/>
              <a:t>Types of Technical Reports:</a:t>
            </a:r>
            <a:r>
              <a:rPr lang="en-US" sz="4000" smtClean="0"/>
              <a:t/>
            </a:r>
            <a:br>
              <a:rPr lang="en-US" sz="4000" smtClean="0"/>
            </a:br>
            <a:endParaRPr lang="en-US" sz="4000" smtClean="0"/>
          </a:p>
        </p:txBody>
      </p:sp>
      <p:sp>
        <p:nvSpPr>
          <p:cNvPr id="33795" name="Rectangle 3"/>
          <p:cNvSpPr>
            <a:spLocks noGrp="1" noChangeArrowheads="1"/>
          </p:cNvSpPr>
          <p:nvPr>
            <p:ph idx="1"/>
          </p:nvPr>
        </p:nvSpPr>
        <p:spPr/>
        <p:txBody>
          <a:bodyPr/>
          <a:lstStyle/>
          <a:p>
            <a:pPr>
              <a:lnSpc>
                <a:spcPct val="80000"/>
              </a:lnSpc>
            </a:pPr>
            <a:r>
              <a:rPr lang="en-US" sz="2700" smtClean="0"/>
              <a:t>Feasibility: whether a project is feasible or not.</a:t>
            </a:r>
          </a:p>
          <a:p>
            <a:pPr>
              <a:lnSpc>
                <a:spcPct val="80000"/>
              </a:lnSpc>
            </a:pPr>
            <a:r>
              <a:rPr lang="en-US" sz="2700" smtClean="0"/>
              <a:t>Recommendation: compares two or more alternatives and recommends one</a:t>
            </a:r>
          </a:p>
          <a:p>
            <a:pPr>
              <a:lnSpc>
                <a:spcPct val="80000"/>
              </a:lnSpc>
            </a:pPr>
            <a:r>
              <a:rPr lang="en-US" sz="2700" smtClean="0"/>
              <a:t>Evaluation :studies something in terms of its worth or value </a:t>
            </a:r>
          </a:p>
          <a:p>
            <a:pPr>
              <a:lnSpc>
                <a:spcPct val="80000"/>
              </a:lnSpc>
            </a:pPr>
            <a:r>
              <a:rPr lang="en-US" sz="2700" smtClean="0"/>
              <a:t>Primary Research Report: work done in a laboratory</a:t>
            </a:r>
          </a:p>
          <a:p>
            <a:pPr>
              <a:lnSpc>
                <a:spcPct val="80000"/>
              </a:lnSpc>
            </a:pPr>
            <a:r>
              <a:rPr lang="en-US" sz="2700" smtClean="0"/>
              <a:t>Technical Specifications: discusses a new product design in terms of its construction, material, functions, features and market potential.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rtlCol="0">
            <a:normAutofit fontScale="90000"/>
          </a:bodyPr>
          <a:lstStyle/>
          <a:p>
            <a:pPr fontAlgn="auto">
              <a:spcAft>
                <a:spcPts val="0"/>
              </a:spcAft>
              <a:defRPr/>
            </a:pPr>
            <a:r>
              <a:rPr lang="en-US" sz="4000" b="1" u="sng" smtClean="0"/>
              <a:t>Proposals</a:t>
            </a:r>
            <a:r>
              <a:rPr lang="en-US" sz="4000" smtClean="0"/>
              <a:t/>
            </a:r>
            <a:br>
              <a:rPr lang="en-US" sz="4000" smtClean="0"/>
            </a:br>
            <a:endParaRPr lang="en-US" sz="4000" smtClean="0"/>
          </a:p>
        </p:txBody>
      </p:sp>
      <p:sp>
        <p:nvSpPr>
          <p:cNvPr id="34819" name="Rectangle 3"/>
          <p:cNvSpPr>
            <a:spLocks noGrp="1" noChangeArrowheads="1"/>
          </p:cNvSpPr>
          <p:nvPr>
            <p:ph idx="1"/>
          </p:nvPr>
        </p:nvSpPr>
        <p:spPr/>
        <p:txBody>
          <a:bodyPr/>
          <a:lstStyle/>
          <a:p>
            <a:r>
              <a:rPr lang="en-US" smtClean="0"/>
              <a:t>Write about the “Brilliant Idea” and provide a “Rationale” for it. A proposal is a method of persuading the reader to agree to the writer’s view point or accept his suggestion .It is a systematic, factual, formal and persuasive description of a course of action or a set of recommendations/suggestions.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rtlCol="0">
            <a:normAutofit fontScale="90000"/>
          </a:bodyPr>
          <a:lstStyle/>
          <a:p>
            <a:pPr fontAlgn="auto">
              <a:spcAft>
                <a:spcPts val="0"/>
              </a:spcAft>
              <a:defRPr/>
            </a:pPr>
            <a:r>
              <a:rPr lang="en-US" sz="4000" b="1" u="sng" smtClean="0"/>
              <a:t>Parts of a Formal Proposal</a:t>
            </a:r>
            <a:r>
              <a:rPr lang="en-US" sz="4000" smtClean="0"/>
              <a:t/>
            </a:r>
            <a:br>
              <a:rPr lang="en-US" sz="4000" smtClean="0"/>
            </a:br>
            <a:endParaRPr lang="en-US" sz="4000" smtClean="0"/>
          </a:p>
        </p:txBody>
      </p:sp>
      <p:sp>
        <p:nvSpPr>
          <p:cNvPr id="35843" name="Rectangle 3"/>
          <p:cNvSpPr>
            <a:spLocks noGrp="1" noChangeArrowheads="1"/>
          </p:cNvSpPr>
          <p:nvPr>
            <p:ph idx="1"/>
          </p:nvPr>
        </p:nvSpPr>
        <p:spPr/>
        <p:txBody>
          <a:bodyPr/>
          <a:lstStyle/>
          <a:p>
            <a:pPr>
              <a:lnSpc>
                <a:spcPct val="90000"/>
              </a:lnSpc>
            </a:pPr>
            <a:r>
              <a:rPr lang="en-US" sz="2800" smtClean="0"/>
              <a:t>Title page</a:t>
            </a:r>
          </a:p>
          <a:p>
            <a:pPr>
              <a:lnSpc>
                <a:spcPct val="90000"/>
              </a:lnSpc>
            </a:pPr>
            <a:r>
              <a:rPr lang="en-US" sz="2800" smtClean="0"/>
              <a:t>Table of contents</a:t>
            </a:r>
          </a:p>
          <a:p>
            <a:pPr>
              <a:lnSpc>
                <a:spcPct val="90000"/>
              </a:lnSpc>
            </a:pPr>
            <a:r>
              <a:rPr lang="en-US" sz="2800" smtClean="0"/>
              <a:t>List of figures</a:t>
            </a:r>
          </a:p>
          <a:p>
            <a:pPr>
              <a:lnSpc>
                <a:spcPct val="90000"/>
              </a:lnSpc>
            </a:pPr>
            <a:r>
              <a:rPr lang="en-US" sz="2800" smtClean="0"/>
              <a:t>Abstract or Summary</a:t>
            </a:r>
          </a:p>
          <a:p>
            <a:pPr>
              <a:lnSpc>
                <a:spcPct val="90000"/>
              </a:lnSpc>
            </a:pPr>
            <a:r>
              <a:rPr lang="en-US" sz="2800" smtClean="0"/>
              <a:t>Introduction</a:t>
            </a:r>
          </a:p>
          <a:p>
            <a:pPr>
              <a:lnSpc>
                <a:spcPct val="90000"/>
              </a:lnSpc>
            </a:pPr>
            <a:r>
              <a:rPr lang="en-US" sz="2800" smtClean="0"/>
              <a:t>Methodology</a:t>
            </a:r>
          </a:p>
          <a:p>
            <a:pPr>
              <a:lnSpc>
                <a:spcPct val="90000"/>
              </a:lnSpc>
            </a:pPr>
            <a:r>
              <a:rPr lang="en-US" sz="2800" smtClean="0"/>
              <a:t>Statement of the  Problem</a:t>
            </a:r>
          </a:p>
          <a:p>
            <a:pPr>
              <a:lnSpc>
                <a:spcPct val="90000"/>
              </a:lnSpc>
            </a:pPr>
            <a:r>
              <a:rPr lang="en-US" sz="2800" smtClean="0"/>
              <a:t>Proposed Budget (Non Recurring/Recurring)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smtClean="0"/>
          </a:p>
        </p:txBody>
      </p:sp>
      <p:sp>
        <p:nvSpPr>
          <p:cNvPr id="36867" name="Rectangle 3"/>
          <p:cNvSpPr>
            <a:spLocks noGrp="1" noChangeArrowheads="1"/>
          </p:cNvSpPr>
          <p:nvPr>
            <p:ph idx="1"/>
          </p:nvPr>
        </p:nvSpPr>
        <p:spPr/>
        <p:txBody>
          <a:bodyPr/>
          <a:lstStyle/>
          <a:p>
            <a:r>
              <a:rPr lang="en-US" sz="2800" smtClean="0"/>
              <a:t>Proposed Plan and Schedule</a:t>
            </a:r>
          </a:p>
          <a:p>
            <a:r>
              <a:rPr lang="en-US" sz="2800" smtClean="0"/>
              <a:t>Advantages/Disadvantages</a:t>
            </a:r>
          </a:p>
          <a:p>
            <a:r>
              <a:rPr lang="en-US" sz="2800" smtClean="0"/>
              <a:t>Recommendations</a:t>
            </a:r>
          </a:p>
          <a:p>
            <a:r>
              <a:rPr lang="en-US" sz="2800" smtClean="0"/>
              <a:t>References</a:t>
            </a:r>
          </a:p>
          <a:p>
            <a:r>
              <a:rPr lang="en-US" sz="2800" smtClean="0"/>
              <a:t>Conclusion</a:t>
            </a:r>
          </a:p>
          <a:p>
            <a:r>
              <a:rPr lang="en-US" sz="2800" smtClean="0"/>
              <a:t>Appendices</a:t>
            </a:r>
          </a:p>
          <a:p>
            <a:pPr>
              <a:buFont typeface="Wingdings" pitchFamily="2" charset="2"/>
              <a:buNone/>
            </a:pPr>
            <a:r>
              <a:rPr lang="en-US"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smtClean="0"/>
          </a:p>
        </p:txBody>
      </p:sp>
      <p:sp>
        <p:nvSpPr>
          <p:cNvPr id="14339" name="Rectangle 3"/>
          <p:cNvSpPr>
            <a:spLocks noGrp="1" noChangeArrowheads="1"/>
          </p:cNvSpPr>
          <p:nvPr>
            <p:ph idx="1"/>
          </p:nvPr>
        </p:nvSpPr>
        <p:spPr/>
        <p:txBody>
          <a:bodyPr/>
          <a:lstStyle/>
          <a:p>
            <a:r>
              <a:rPr lang="en-US" smtClean="0"/>
              <a:t>Sample:</a:t>
            </a:r>
          </a:p>
          <a:p>
            <a:r>
              <a:rPr lang="en-US" sz="2000" smtClean="0"/>
              <a:t>(Signature of the final authority)  ( signature of the presenter)      </a:t>
            </a:r>
          </a:p>
          <a:p>
            <a:r>
              <a:rPr lang="en-US" sz="2000" smtClean="0"/>
              <a:t>Name-----------                               Name/s------------------</a:t>
            </a:r>
          </a:p>
          <a:p>
            <a:r>
              <a:rPr lang="en-US" sz="2000" smtClean="0"/>
              <a:t>Designation--------------------           Designation/s----------------</a:t>
            </a:r>
          </a:p>
          <a:p>
            <a:r>
              <a:rPr lang="en-US" sz="2000" smtClean="0"/>
              <a:t>Date -----------------                         Date--------------------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u="sng" smtClean="0"/>
              <a:t>Planning a Long Report</a:t>
            </a:r>
          </a:p>
        </p:txBody>
      </p:sp>
      <p:sp>
        <p:nvSpPr>
          <p:cNvPr id="15363" name="Rectangle 3"/>
          <p:cNvSpPr>
            <a:spLocks noGrp="1" noChangeArrowheads="1"/>
          </p:cNvSpPr>
          <p:nvPr>
            <p:ph idx="1"/>
          </p:nvPr>
        </p:nvSpPr>
        <p:spPr/>
        <p:txBody>
          <a:bodyPr/>
          <a:lstStyle/>
          <a:p>
            <a:endParaRPr lang="en-US" sz="2700" smtClean="0"/>
          </a:p>
          <a:p>
            <a:r>
              <a:rPr lang="en-US" sz="2700" smtClean="0"/>
              <a:t>1: Define its Purpose</a:t>
            </a:r>
          </a:p>
          <a:p>
            <a:r>
              <a:rPr lang="en-US" sz="2700" smtClean="0"/>
              <a:t>2: Consider the reader</a:t>
            </a:r>
          </a:p>
          <a:p>
            <a:r>
              <a:rPr lang="en-US" sz="2700" smtClean="0"/>
              <a:t>3: Determine what issues are involved</a:t>
            </a:r>
          </a:p>
          <a:p>
            <a:r>
              <a:rPr lang="en-US" sz="2700" smtClean="0"/>
              <a:t>4: Collect information</a:t>
            </a:r>
          </a:p>
          <a:p>
            <a:r>
              <a:rPr lang="en-US" sz="2700" smtClean="0"/>
              <a:t>5: Sort and Evaluate your information</a:t>
            </a:r>
          </a:p>
          <a:p>
            <a:r>
              <a:rPr lang="en-US" sz="2700" smtClean="0"/>
              <a:t>6: Organize your material</a:t>
            </a:r>
          </a:p>
          <a:p>
            <a:r>
              <a:rPr lang="en-US" sz="2700" smtClean="0"/>
              <a:t>7: Prepare the Outline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rtlCol="0">
            <a:normAutofit fontScale="90000"/>
          </a:bodyPr>
          <a:lstStyle/>
          <a:p>
            <a:pPr fontAlgn="auto">
              <a:spcAft>
                <a:spcPts val="0"/>
              </a:spcAft>
              <a:defRPr/>
            </a:pPr>
            <a:r>
              <a:rPr lang="en-US" sz="4000" b="1" u="sng" smtClean="0"/>
              <a:t>Sequence of steps:</a:t>
            </a:r>
            <a:r>
              <a:rPr lang="en-US" sz="4000" smtClean="0"/>
              <a:t/>
            </a:r>
            <a:br>
              <a:rPr lang="en-US" sz="4000" smtClean="0"/>
            </a:br>
            <a:endParaRPr lang="en-US" sz="4000" smtClean="0"/>
          </a:p>
        </p:txBody>
      </p:sp>
      <p:sp>
        <p:nvSpPr>
          <p:cNvPr id="16387" name="Rectangle 3"/>
          <p:cNvSpPr>
            <a:spLocks noGrp="1" noChangeArrowheads="1"/>
          </p:cNvSpPr>
          <p:nvPr>
            <p:ph idx="1"/>
          </p:nvPr>
        </p:nvSpPr>
        <p:spPr/>
        <p:txBody>
          <a:bodyPr/>
          <a:lstStyle/>
          <a:p>
            <a:pPr>
              <a:lnSpc>
                <a:spcPct val="90000"/>
              </a:lnSpc>
            </a:pPr>
            <a:r>
              <a:rPr lang="en-US" sz="2700" smtClean="0"/>
              <a:t>1: Create an </a:t>
            </a:r>
            <a:r>
              <a:rPr lang="en-US" sz="2700" b="1" smtClean="0"/>
              <a:t>Outline </a:t>
            </a:r>
            <a:r>
              <a:rPr lang="en-US" sz="2700" smtClean="0"/>
              <a:t>including the major Headings and Subheadings.</a:t>
            </a:r>
          </a:p>
          <a:p>
            <a:pPr>
              <a:lnSpc>
                <a:spcPct val="90000"/>
              </a:lnSpc>
            </a:pPr>
            <a:r>
              <a:rPr lang="en-US" sz="2700" smtClean="0"/>
              <a:t>2: Write the </a:t>
            </a:r>
            <a:r>
              <a:rPr lang="en-US" sz="2700" b="1" smtClean="0"/>
              <a:t>Purpose Statement</a:t>
            </a:r>
            <a:r>
              <a:rPr lang="en-US" sz="2700" smtClean="0"/>
              <a:t> and introductory section.</a:t>
            </a:r>
          </a:p>
          <a:p>
            <a:pPr>
              <a:lnSpc>
                <a:spcPct val="90000"/>
              </a:lnSpc>
            </a:pPr>
            <a:r>
              <a:rPr lang="en-US" sz="2700" smtClean="0"/>
              <a:t>3: Write the </a:t>
            </a:r>
            <a:r>
              <a:rPr lang="en-US" sz="2700" b="1" smtClean="0"/>
              <a:t>Main Text.</a:t>
            </a:r>
            <a:endParaRPr lang="en-US" sz="2700" smtClean="0"/>
          </a:p>
          <a:p>
            <a:pPr>
              <a:lnSpc>
                <a:spcPct val="90000"/>
              </a:lnSpc>
            </a:pPr>
            <a:r>
              <a:rPr lang="en-US" sz="2700" smtClean="0"/>
              <a:t>4: Draw the </a:t>
            </a:r>
            <a:r>
              <a:rPr lang="en-US" sz="2700" b="1" smtClean="0"/>
              <a:t>Conclusion</a:t>
            </a:r>
            <a:r>
              <a:rPr lang="en-US" sz="2700" smtClean="0"/>
              <a:t> from the information you have gathered.</a:t>
            </a:r>
          </a:p>
          <a:p>
            <a:pPr>
              <a:lnSpc>
                <a:spcPct val="90000"/>
              </a:lnSpc>
            </a:pPr>
            <a:r>
              <a:rPr lang="en-US" sz="2700" smtClean="0"/>
              <a:t>5: Write the Conclusion and your </a:t>
            </a:r>
            <a:r>
              <a:rPr lang="en-US" sz="2700" b="1" smtClean="0"/>
              <a:t>Recommendations.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smtClean="0"/>
          </a:p>
        </p:txBody>
      </p:sp>
      <p:sp>
        <p:nvSpPr>
          <p:cNvPr id="17411" name="Rectangle 3"/>
          <p:cNvSpPr>
            <a:spLocks noGrp="1" noChangeArrowheads="1"/>
          </p:cNvSpPr>
          <p:nvPr>
            <p:ph idx="1"/>
          </p:nvPr>
        </p:nvSpPr>
        <p:spPr/>
        <p:txBody>
          <a:bodyPr/>
          <a:lstStyle/>
          <a:p>
            <a:pPr>
              <a:lnSpc>
                <a:spcPct val="80000"/>
              </a:lnSpc>
            </a:pPr>
            <a:r>
              <a:rPr lang="en-US" sz="2700" smtClean="0"/>
              <a:t>6: Prepare the </a:t>
            </a:r>
            <a:r>
              <a:rPr lang="en-US" sz="2700" b="1" smtClean="0"/>
              <a:t>Preface,</a:t>
            </a:r>
            <a:r>
              <a:rPr lang="en-US" sz="2700" smtClean="0"/>
              <a:t> Abstract, Synopses or Executive Summary after presenting facts and findings.</a:t>
            </a:r>
          </a:p>
          <a:p>
            <a:pPr>
              <a:lnSpc>
                <a:spcPct val="80000"/>
              </a:lnSpc>
            </a:pPr>
            <a:r>
              <a:rPr lang="en-US" sz="2700" smtClean="0"/>
              <a:t>7: Construct a list of </a:t>
            </a:r>
            <a:r>
              <a:rPr lang="en-US" sz="2700" b="1" smtClean="0"/>
              <a:t>References </a:t>
            </a:r>
            <a:r>
              <a:rPr lang="en-US" sz="2700" smtClean="0"/>
              <a:t>(bibliography) as you research, plan and write the report.</a:t>
            </a:r>
          </a:p>
          <a:p>
            <a:pPr>
              <a:lnSpc>
                <a:spcPct val="80000"/>
              </a:lnSpc>
            </a:pPr>
            <a:r>
              <a:rPr lang="en-US" sz="2700" smtClean="0"/>
              <a:t>8: Construct the </a:t>
            </a:r>
            <a:r>
              <a:rPr lang="en-US" sz="2700" b="1" smtClean="0"/>
              <a:t>Table of Contents</a:t>
            </a:r>
            <a:r>
              <a:rPr lang="en-US" sz="2700" smtClean="0"/>
              <a:t> and table of graphics. Place each item in the order they appear.</a:t>
            </a:r>
          </a:p>
          <a:p>
            <a:pPr>
              <a:lnSpc>
                <a:spcPct val="80000"/>
              </a:lnSpc>
            </a:pPr>
            <a:r>
              <a:rPr lang="en-US" sz="2700" smtClean="0"/>
              <a:t>9: Write the letter of </a:t>
            </a:r>
            <a:r>
              <a:rPr lang="en-US" sz="2700" b="1" smtClean="0"/>
              <a:t>Transmittal.</a:t>
            </a:r>
            <a:endParaRPr lang="en-US" sz="2700" smtClean="0"/>
          </a:p>
          <a:p>
            <a:pPr>
              <a:lnSpc>
                <a:spcPct val="80000"/>
              </a:lnSpc>
            </a:pPr>
            <a:r>
              <a:rPr lang="en-US" sz="2700" smtClean="0"/>
              <a:t>10: Prepare the </a:t>
            </a:r>
            <a:r>
              <a:rPr lang="en-US" sz="2700" b="1" smtClean="0"/>
              <a:t>Title Page.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fontAlgn="auto">
              <a:spcAft>
                <a:spcPts val="0"/>
              </a:spcAft>
              <a:defRPr/>
            </a:pPr>
            <a:r>
              <a:rPr lang="en-US" sz="4000" b="1" u="sng" smtClean="0"/>
              <a:t>Shaping the Long Report</a:t>
            </a:r>
            <a:r>
              <a:rPr lang="en-US" sz="4000" smtClean="0"/>
              <a:t/>
            </a:r>
            <a:br>
              <a:rPr lang="en-US" sz="4000" smtClean="0"/>
            </a:br>
            <a:endParaRPr lang="en-US" sz="4000" smtClean="0"/>
          </a:p>
        </p:txBody>
      </p:sp>
      <p:sp>
        <p:nvSpPr>
          <p:cNvPr id="18435" name="Rectangle 3"/>
          <p:cNvSpPr>
            <a:spLocks noGrp="1" noChangeArrowheads="1"/>
          </p:cNvSpPr>
          <p:nvPr>
            <p:ph idx="1"/>
          </p:nvPr>
        </p:nvSpPr>
        <p:spPr/>
        <p:txBody>
          <a:bodyPr/>
          <a:lstStyle/>
          <a:p>
            <a:pPr>
              <a:lnSpc>
                <a:spcPct val="80000"/>
              </a:lnSpc>
            </a:pPr>
            <a:r>
              <a:rPr lang="en-US" sz="2700" smtClean="0"/>
              <a:t>Title Page</a:t>
            </a:r>
          </a:p>
          <a:p>
            <a:pPr>
              <a:lnSpc>
                <a:spcPct val="80000"/>
              </a:lnSpc>
            </a:pPr>
            <a:r>
              <a:rPr lang="en-US" sz="2700" smtClean="0"/>
              <a:t>Letter of Transmittal</a:t>
            </a:r>
          </a:p>
          <a:p>
            <a:pPr>
              <a:lnSpc>
                <a:spcPct val="80000"/>
              </a:lnSpc>
            </a:pPr>
            <a:r>
              <a:rPr lang="en-US" sz="2700" smtClean="0"/>
              <a:t>Dedication/Terms of Reference</a:t>
            </a:r>
          </a:p>
          <a:p>
            <a:pPr>
              <a:lnSpc>
                <a:spcPct val="80000"/>
              </a:lnSpc>
            </a:pPr>
            <a:r>
              <a:rPr lang="en-US" sz="2700" smtClean="0"/>
              <a:t>Acknowledgments</a:t>
            </a:r>
          </a:p>
          <a:p>
            <a:pPr>
              <a:lnSpc>
                <a:spcPct val="80000"/>
              </a:lnSpc>
            </a:pPr>
            <a:r>
              <a:rPr lang="en-US" sz="2700" smtClean="0"/>
              <a:t>Table of Contents</a:t>
            </a:r>
          </a:p>
          <a:p>
            <a:pPr>
              <a:lnSpc>
                <a:spcPct val="80000"/>
              </a:lnSpc>
            </a:pPr>
            <a:r>
              <a:rPr lang="en-US" sz="2700" smtClean="0"/>
              <a:t>List of figures or tables (optional)</a:t>
            </a:r>
          </a:p>
          <a:p>
            <a:pPr>
              <a:lnSpc>
                <a:spcPct val="80000"/>
              </a:lnSpc>
            </a:pPr>
            <a:r>
              <a:rPr lang="en-US" sz="2700" smtClean="0"/>
              <a:t>Executive Summary/Purpose Statement</a:t>
            </a:r>
          </a:p>
          <a:p>
            <a:pPr>
              <a:lnSpc>
                <a:spcPct val="80000"/>
              </a:lnSpc>
            </a:pPr>
            <a:r>
              <a:rPr lang="en-US" sz="2700" smtClean="0"/>
              <a:t>Introductory section of the report</a:t>
            </a:r>
          </a:p>
          <a:p>
            <a:pPr>
              <a:lnSpc>
                <a:spcPct val="80000"/>
              </a:lnSpc>
            </a:pPr>
            <a:r>
              <a:rPr lang="en-US" sz="2700" smtClean="0"/>
              <a:t>Center section of the report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smtClean="0"/>
          </a:p>
        </p:txBody>
      </p:sp>
      <p:sp>
        <p:nvSpPr>
          <p:cNvPr id="19459" name="Rectangle 3"/>
          <p:cNvSpPr>
            <a:spLocks noGrp="1" noChangeArrowheads="1"/>
          </p:cNvSpPr>
          <p:nvPr>
            <p:ph idx="1"/>
          </p:nvPr>
        </p:nvSpPr>
        <p:spPr/>
        <p:txBody>
          <a:bodyPr/>
          <a:lstStyle/>
          <a:p>
            <a:r>
              <a:rPr lang="en-US" smtClean="0"/>
              <a:t>Conclusion</a:t>
            </a:r>
          </a:p>
          <a:p>
            <a:r>
              <a:rPr lang="en-US" smtClean="0"/>
              <a:t>References</a:t>
            </a:r>
          </a:p>
          <a:p>
            <a:r>
              <a:rPr lang="en-US" smtClean="0"/>
              <a:t>Recommendations</a:t>
            </a:r>
          </a:p>
          <a:p>
            <a:r>
              <a:rPr lang="en-US" smtClean="0"/>
              <a:t>Signature Block</a:t>
            </a:r>
          </a:p>
          <a:p>
            <a:r>
              <a:rPr lang="en-US" smtClean="0"/>
              <a:t>Bibliography</a:t>
            </a:r>
          </a:p>
          <a:p>
            <a:r>
              <a:rPr lang="en-US" smtClean="0"/>
              <a:t>Glossary of terms</a:t>
            </a:r>
          </a:p>
          <a:p>
            <a:r>
              <a:rPr lang="en-US" smtClean="0"/>
              <a:t>Appendices and Attachments</a:t>
            </a:r>
          </a:p>
          <a:p>
            <a:endParaRPr lang="en-US" smtClean="0"/>
          </a:p>
          <a:p>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rtlCol="0">
            <a:normAutofit fontScale="90000"/>
          </a:bodyPr>
          <a:lstStyle/>
          <a:p>
            <a:pPr fontAlgn="auto">
              <a:spcAft>
                <a:spcPts val="0"/>
              </a:spcAft>
              <a:defRPr/>
            </a:pPr>
            <a:r>
              <a:rPr lang="en-US" sz="4000" b="1" u="sng" smtClean="0"/>
              <a:t>Editing the Long Report</a:t>
            </a:r>
            <a:r>
              <a:rPr lang="en-US" sz="4000" smtClean="0"/>
              <a:t/>
            </a:r>
            <a:br>
              <a:rPr lang="en-US" sz="4000" smtClean="0"/>
            </a:br>
            <a:endParaRPr lang="en-US" sz="4000" smtClean="0"/>
          </a:p>
        </p:txBody>
      </p:sp>
      <p:sp>
        <p:nvSpPr>
          <p:cNvPr id="20483" name="Rectangle 3"/>
          <p:cNvSpPr>
            <a:spLocks noGrp="1" noChangeArrowheads="1"/>
          </p:cNvSpPr>
          <p:nvPr>
            <p:ph idx="1"/>
          </p:nvPr>
        </p:nvSpPr>
        <p:spPr/>
        <p:txBody>
          <a:bodyPr/>
          <a:lstStyle/>
          <a:p>
            <a:r>
              <a:rPr lang="en-US" sz="2700" smtClean="0"/>
              <a:t>Eliminate obscure or gender biased language.</a:t>
            </a:r>
          </a:p>
          <a:p>
            <a:r>
              <a:rPr lang="en-US" sz="2700" smtClean="0"/>
              <a:t>Correct spellings and punctuations.</a:t>
            </a:r>
          </a:p>
          <a:p>
            <a:r>
              <a:rPr lang="en-US" sz="2700" smtClean="0"/>
              <a:t>Clearly identify the introduction and the scope of your report.</a:t>
            </a:r>
          </a:p>
          <a:p>
            <a:r>
              <a:rPr lang="en-US" sz="2700" smtClean="0"/>
              <a:t>Check for any unsupported opinions.</a:t>
            </a:r>
          </a:p>
          <a:p>
            <a:r>
              <a:rPr lang="en-US" sz="2700" smtClean="0"/>
              <a:t>Remove any extra information that is not vital.</a:t>
            </a:r>
          </a:p>
          <a:p>
            <a:r>
              <a:rPr lang="en-US" sz="2700" smtClean="0"/>
              <a:t>Edit the lay out or format of the report (font, double space)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821</Words>
  <Application>Microsoft Office PowerPoint</Application>
  <PresentationFormat>On-screen Show (4:3)</PresentationFormat>
  <Paragraphs>124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LECTURE 24</vt:lpstr>
      <vt:lpstr>Short Report Formats</vt:lpstr>
      <vt:lpstr>Slide 3</vt:lpstr>
      <vt:lpstr>Planning a Long Report</vt:lpstr>
      <vt:lpstr>Sequence of steps: </vt:lpstr>
      <vt:lpstr>Slide 6</vt:lpstr>
      <vt:lpstr>Shaping the Long Report </vt:lpstr>
      <vt:lpstr>Slide 8</vt:lpstr>
      <vt:lpstr>Editing the Long Report </vt:lpstr>
      <vt:lpstr>Slide 10</vt:lpstr>
      <vt:lpstr>Slide 11</vt:lpstr>
      <vt:lpstr>Slide 12</vt:lpstr>
      <vt:lpstr>Slide 13</vt:lpstr>
      <vt:lpstr>Slide 14</vt:lpstr>
      <vt:lpstr>FEASIBILITY REPORTS</vt:lpstr>
      <vt:lpstr>Slide 16</vt:lpstr>
      <vt:lpstr>A Formal/Feasibility Report includes: (at least 8 double-spaced typed or printed pages using one inch margins)</vt:lpstr>
      <vt:lpstr>Slide 18</vt:lpstr>
      <vt:lpstr>Slide 19</vt:lpstr>
      <vt:lpstr>Slide 20</vt:lpstr>
      <vt:lpstr>Slide 21</vt:lpstr>
      <vt:lpstr>Types of Technical Reports: </vt:lpstr>
      <vt:lpstr>Proposals </vt:lpstr>
      <vt:lpstr>Parts of a Formal Proposal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24</dc:title>
  <dc:creator>NTS</dc:creator>
  <cp:lastModifiedBy>NTS</cp:lastModifiedBy>
  <cp:revision>3</cp:revision>
  <dcterms:created xsi:type="dcterms:W3CDTF">2012-08-06T05:53:34Z</dcterms:created>
  <dcterms:modified xsi:type="dcterms:W3CDTF">2012-08-06T07:13:39Z</dcterms:modified>
</cp:coreProperties>
</file>