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618" autoAdjust="0"/>
    <p:restoredTop sz="94660"/>
  </p:normalViewPr>
  <p:slideViewPr>
    <p:cSldViewPr>
      <p:cViewPr varScale="1">
        <p:scale>
          <a:sx n="40" d="100"/>
          <a:sy n="40" d="100"/>
        </p:scale>
        <p:origin x="-184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A283-19DF-40DD-9D6A-C5F6EE751891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C8EE-B2A0-43BB-A146-85BA0BB65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A283-19DF-40DD-9D6A-C5F6EE751891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C8EE-B2A0-43BB-A146-85BA0BB65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A283-19DF-40DD-9D6A-C5F6EE751891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C8EE-B2A0-43BB-A146-85BA0BB65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A283-19DF-40DD-9D6A-C5F6EE751891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C8EE-B2A0-43BB-A146-85BA0BB65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A283-19DF-40DD-9D6A-C5F6EE751891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C8EE-B2A0-43BB-A146-85BA0BB65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A283-19DF-40DD-9D6A-C5F6EE751891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C8EE-B2A0-43BB-A146-85BA0BB65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A283-19DF-40DD-9D6A-C5F6EE751891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C8EE-B2A0-43BB-A146-85BA0BB65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A283-19DF-40DD-9D6A-C5F6EE751891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C8EE-B2A0-43BB-A146-85BA0BB65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A283-19DF-40DD-9D6A-C5F6EE751891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C8EE-B2A0-43BB-A146-85BA0BB65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A283-19DF-40DD-9D6A-C5F6EE751891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C8EE-B2A0-43BB-A146-85BA0BB65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A283-19DF-40DD-9D6A-C5F6EE751891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CC8EE-B2A0-43BB-A146-85BA0BB65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A283-19DF-40DD-9D6A-C5F6EE751891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CC8EE-B2A0-43BB-A146-85BA0BB65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68375"/>
            <a:ext cx="7772400" cy="1470025"/>
          </a:xfrm>
        </p:spPr>
        <p:txBody>
          <a:bodyPr>
            <a:noAutofit/>
          </a:bodyPr>
          <a:lstStyle/>
          <a:p>
            <a:r>
              <a:rPr lang="en-US" sz="11500" b="1" dirty="0" smtClean="0"/>
              <a:t>LECTURE 25</a:t>
            </a:r>
            <a:endParaRPr lang="en-US" sz="115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solidFill>
                  <a:schemeClr val="tx1"/>
                </a:solidFill>
              </a:rPr>
              <a:t>PROPOSAL &amp; FEASIBILITY</a:t>
            </a:r>
            <a:endParaRPr lang="en-US" sz="8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Proposed Plan and Schedule</a:t>
            </a:r>
          </a:p>
          <a:p>
            <a:r>
              <a:rPr lang="en-US" sz="2800" dirty="0" smtClean="0"/>
              <a:t>Advantages/Disadvantages</a:t>
            </a:r>
          </a:p>
          <a:p>
            <a:r>
              <a:rPr lang="en-US" sz="2800" dirty="0" smtClean="0"/>
              <a:t>Recommendations</a:t>
            </a:r>
          </a:p>
          <a:p>
            <a:r>
              <a:rPr lang="en-US" sz="2800" dirty="0" smtClean="0"/>
              <a:t>References</a:t>
            </a:r>
          </a:p>
          <a:p>
            <a:r>
              <a:rPr lang="en-US" sz="2800" dirty="0" smtClean="0"/>
              <a:t>Conclusion</a:t>
            </a:r>
          </a:p>
          <a:p>
            <a:r>
              <a:rPr lang="en-US" sz="2800" dirty="0" smtClean="0"/>
              <a:t>Appendices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***************************************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smtClean="0"/>
              <a:t>A Formal/Feasibility Report includes: (at least 8 double-spaced typed or printed pages using one inch margins)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Letter of Transmittal</a:t>
            </a:r>
          </a:p>
          <a:p>
            <a:r>
              <a:rPr lang="en-US" b="1" smtClean="0"/>
              <a:t>Title Page</a:t>
            </a:r>
          </a:p>
          <a:p>
            <a:r>
              <a:rPr lang="en-US" b="1" smtClean="0"/>
              <a:t>Dedication </a:t>
            </a:r>
            <a:r>
              <a:rPr lang="en-US" smtClean="0"/>
              <a:t>(optional)</a:t>
            </a:r>
            <a:endParaRPr lang="en-US" b="1" smtClean="0"/>
          </a:p>
          <a:p>
            <a:r>
              <a:rPr lang="en-US" b="1" smtClean="0"/>
              <a:t>Abstract/Synopses/Executive summary</a:t>
            </a:r>
          </a:p>
          <a:p>
            <a:r>
              <a:rPr lang="en-US" b="1" smtClean="0"/>
              <a:t>Table of Contents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1: Introduction</a:t>
            </a:r>
            <a:endParaRPr lang="en-US" smtClean="0"/>
          </a:p>
          <a:p>
            <a:r>
              <a:rPr lang="en-US" smtClean="0"/>
              <a:t>1.1: Aim</a:t>
            </a:r>
          </a:p>
          <a:p>
            <a:r>
              <a:rPr lang="en-US" smtClean="0"/>
              <a:t>1.2: Scope</a:t>
            </a:r>
          </a:p>
          <a:p>
            <a:r>
              <a:rPr lang="en-US" smtClean="0"/>
              <a:t>1.3: Background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2: Procedure</a:t>
            </a:r>
            <a:endParaRPr lang="en-US" smtClean="0"/>
          </a:p>
          <a:p>
            <a:r>
              <a:rPr lang="en-US" smtClean="0"/>
              <a:t>2.1: Data Collection Method</a:t>
            </a:r>
          </a:p>
          <a:p>
            <a:r>
              <a:rPr lang="en-US" smtClean="0"/>
              <a:t>2.2: Literature Review</a:t>
            </a:r>
          </a:p>
          <a:p>
            <a:r>
              <a:rPr lang="en-US" smtClean="0"/>
              <a:t>        ( reports, research papers, journals, articles, books)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3: Analysis of Data</a:t>
            </a:r>
            <a:endParaRPr lang="en-US" smtClean="0"/>
          </a:p>
          <a:p>
            <a:r>
              <a:rPr lang="en-US" smtClean="0"/>
              <a:t>3.1: Water flow of Blue River</a:t>
            </a:r>
          </a:p>
          <a:p>
            <a:r>
              <a:rPr lang="en-US" smtClean="0"/>
              <a:t>3.2: Sediment Level</a:t>
            </a:r>
          </a:p>
          <a:p>
            <a:r>
              <a:rPr lang="en-US" smtClean="0"/>
              <a:t>3.3: Fish stock numbers</a:t>
            </a:r>
          </a:p>
          <a:p>
            <a:r>
              <a:rPr lang="en-US" smtClean="0"/>
              <a:t>3.4: Weed infiltration rates</a:t>
            </a:r>
          </a:p>
          <a:p>
            <a:r>
              <a:rPr lang="en-US" smtClean="0"/>
              <a:t>3.5: Salinity level</a:t>
            </a:r>
          </a:p>
          <a:p>
            <a:r>
              <a:rPr lang="en-US" smtClean="0"/>
              <a:t>3.6: Likely areas to be flooded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700" b="1" smtClean="0"/>
              <a:t>4: Conclusion</a:t>
            </a:r>
          </a:p>
          <a:p>
            <a:pPr>
              <a:lnSpc>
                <a:spcPct val="80000"/>
              </a:lnSpc>
            </a:pPr>
            <a:r>
              <a:rPr lang="en-US" sz="2700" b="1" smtClean="0"/>
              <a:t>5: Recommendations</a:t>
            </a:r>
          </a:p>
          <a:p>
            <a:pPr>
              <a:lnSpc>
                <a:spcPct val="80000"/>
              </a:lnSpc>
            </a:pPr>
            <a:r>
              <a:rPr lang="en-US" sz="2700" b="1" smtClean="0"/>
              <a:t>References </a:t>
            </a:r>
            <a:r>
              <a:rPr lang="en-US" sz="2700" smtClean="0"/>
              <a:t>(details of sources used/in alphabetical order)</a:t>
            </a:r>
            <a:endParaRPr lang="en-US" sz="2700" b="1" smtClean="0"/>
          </a:p>
          <a:p>
            <a:pPr>
              <a:lnSpc>
                <a:spcPct val="80000"/>
              </a:lnSpc>
            </a:pPr>
            <a:r>
              <a:rPr lang="en-US" sz="2700" b="1" smtClean="0"/>
              <a:t>Bibliography </a:t>
            </a:r>
            <a:r>
              <a:rPr lang="en-US" sz="2700" smtClean="0"/>
              <a:t>(mentioning all the references in detail</a:t>
            </a:r>
            <a:r>
              <a:rPr lang="en-US" sz="2700" b="1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2700" b="1" smtClean="0"/>
              <a:t>Glossary of Technical Terms/Index (</a:t>
            </a:r>
            <a:r>
              <a:rPr lang="en-US" sz="2700" smtClean="0"/>
              <a:t>alphabetical order)</a:t>
            </a:r>
            <a:endParaRPr lang="en-US" sz="2700" b="1" smtClean="0"/>
          </a:p>
          <a:p>
            <a:pPr>
              <a:lnSpc>
                <a:spcPct val="80000"/>
              </a:lnSpc>
            </a:pPr>
            <a:r>
              <a:rPr lang="en-US" sz="2700" b="1" smtClean="0"/>
              <a:t>Appendices: A, B, C </a:t>
            </a:r>
            <a:r>
              <a:rPr lang="en-US" sz="2700" smtClean="0"/>
              <a:t>(diagrams, charts, graphs, maps)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smtClean="0"/>
              <a:t>Types of Technical Reports: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700" smtClean="0"/>
              <a:t>Feasibility: whether a project is feasible or not.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Recommendation: compares two or more alternatives and recommends one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Evaluation :studies something in terms of its worth or value 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Primary Research Report: work done in a laboratory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Technical Specifications: discusses a new product design in terms of its construction, material, functions, features and market potential.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u="sng" smtClean="0"/>
              <a:t>Proposals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Write about the “Brilliant Idea” and provide a “Rationale” for it. A proposal is a method of persuading the reader to agree to the writer’s view point or accept his suggestion .It is a systematic, factual, formal and persuasive description of a course of action or a set of recommendations/suggestions.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u="sng" smtClean="0"/>
              <a:t>Parts of a Formal Proposal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Title page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Table of contents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List of figures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Abstract or Summary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Introduction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Methodology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Statement of the  Problem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Proposed Budget (Non Recurring/Recurring)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326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LECTURE 25</vt:lpstr>
      <vt:lpstr>A Formal/Feasibility Report includes: (at least 8 double-spaced typed or printed pages using one inch margins)</vt:lpstr>
      <vt:lpstr>Slide 3</vt:lpstr>
      <vt:lpstr>Slide 4</vt:lpstr>
      <vt:lpstr>Slide 5</vt:lpstr>
      <vt:lpstr>Slide 6</vt:lpstr>
      <vt:lpstr>Types of Technical Reports: </vt:lpstr>
      <vt:lpstr>Proposals </vt:lpstr>
      <vt:lpstr>Parts of a Formal Proposal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24</dc:title>
  <dc:creator>NTS</dc:creator>
  <cp:lastModifiedBy>NTS</cp:lastModifiedBy>
  <cp:revision>7</cp:revision>
  <dcterms:created xsi:type="dcterms:W3CDTF">2012-08-06T05:53:34Z</dcterms:created>
  <dcterms:modified xsi:type="dcterms:W3CDTF">2012-08-07T05:21:38Z</dcterms:modified>
</cp:coreProperties>
</file>