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95" r:id="rId14"/>
    <p:sldId id="270" r:id="rId15"/>
    <p:sldId id="271" r:id="rId16"/>
    <p:sldId id="273" r:id="rId17"/>
    <p:sldId id="274" r:id="rId18"/>
    <p:sldId id="275" r:id="rId19"/>
    <p:sldId id="276" r:id="rId20"/>
    <p:sldId id="296" r:id="rId21"/>
    <p:sldId id="29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3E03-1CED-4D0E-A5D2-FB9D2E25CA6D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9F84-EC65-41EC-816D-E909CD92DF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62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3E03-1CED-4D0E-A5D2-FB9D2E25CA6D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9F84-EC65-41EC-816D-E909CD92DF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57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3E03-1CED-4D0E-A5D2-FB9D2E25CA6D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9F84-EC65-41EC-816D-E909CD92DF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624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3E03-1CED-4D0E-A5D2-FB9D2E25CA6D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9F84-EC65-41EC-816D-E909CD92DF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238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3E03-1CED-4D0E-A5D2-FB9D2E25CA6D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9F84-EC65-41EC-816D-E909CD92DF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950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3E03-1CED-4D0E-A5D2-FB9D2E25CA6D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9F84-EC65-41EC-816D-E909CD92DF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175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3E03-1CED-4D0E-A5D2-FB9D2E25CA6D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9F84-EC65-41EC-816D-E909CD92DF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405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3E03-1CED-4D0E-A5D2-FB9D2E25CA6D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9F84-EC65-41EC-816D-E909CD92DF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345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3E03-1CED-4D0E-A5D2-FB9D2E25CA6D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9F84-EC65-41EC-816D-E909CD92DF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245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3E03-1CED-4D0E-A5D2-FB9D2E25CA6D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9F84-EC65-41EC-816D-E909CD92DF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556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3E03-1CED-4D0E-A5D2-FB9D2E25CA6D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9F84-EC65-41EC-816D-E909CD92DF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522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73E03-1CED-4D0E-A5D2-FB9D2E25CA6D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F9F84-EC65-41EC-816D-E909CD92DF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157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lever.pk/aboutus/newsandmedia/pressreleases/Unilever_commits_Rs25M_to_Flood_Relief_in_Southern_Pakistan.aspx" TargetMode="External"/><Relationship Id="rId2" Type="http://schemas.openxmlformats.org/officeDocument/2006/relationships/hyperlink" Target="http://www.unilever.pk/aboutus/newsandmedia/pressreleases/HEALTHY_PAKISTAN_MISSION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en-US" dirty="0" smtClean="0"/>
              <a:t>Lecture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379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800"/>
              <a:t>Marketing Environment</a:t>
            </a:r>
          </a:p>
        </p:txBody>
      </p:sp>
      <p:graphicFrame>
        <p:nvGraphicFramePr>
          <p:cNvPr id="23557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590800" y="1546225"/>
          <a:ext cx="4953000" cy="4648200"/>
        </p:xfrm>
        <a:graphic>
          <a:graphicData uri="http://schemas.openxmlformats.org/presentationml/2006/ole">
            <p:oleObj spid="_x0000_s1032" name="Image" r:id="rId3" imgW="3913872" imgH="3672432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76039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800"/>
              <a:t>Marketing Environment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543800" cy="4267200"/>
          </a:xfrm>
          <a:ln/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z="3300" dirty="0"/>
              <a:t>Political/Legal- </a:t>
            </a:r>
            <a:r>
              <a:rPr lang="en-US" sz="3300" dirty="0" smtClean="0"/>
              <a:t>Foreign &amp; </a:t>
            </a:r>
            <a:r>
              <a:rPr lang="en-US" sz="3300" dirty="0"/>
              <a:t>Domestic</a:t>
            </a:r>
          </a:p>
          <a:p>
            <a:pPr>
              <a:lnSpc>
                <a:spcPct val="95000"/>
              </a:lnSpc>
            </a:pPr>
            <a:r>
              <a:rPr lang="en-US" sz="3300" dirty="0"/>
              <a:t>Social/Culture- </a:t>
            </a:r>
            <a:r>
              <a:rPr lang="en-US" sz="3300" dirty="0" smtClean="0"/>
              <a:t>Changing Values </a:t>
            </a:r>
            <a:r>
              <a:rPr lang="en-US" sz="3300" dirty="0"/>
              <a:t>In Today’s </a:t>
            </a:r>
            <a:r>
              <a:rPr lang="en-US" sz="3300" dirty="0" smtClean="0"/>
              <a:t>Dynamic Market</a:t>
            </a:r>
            <a:endParaRPr lang="en-US" sz="3300" dirty="0"/>
          </a:p>
          <a:p>
            <a:pPr>
              <a:lnSpc>
                <a:spcPct val="95000"/>
              </a:lnSpc>
            </a:pPr>
            <a:r>
              <a:rPr lang="en-US" sz="3300" dirty="0"/>
              <a:t>Technological- Obsolescence</a:t>
            </a:r>
          </a:p>
          <a:p>
            <a:pPr>
              <a:lnSpc>
                <a:spcPct val="95000"/>
              </a:lnSpc>
            </a:pPr>
            <a:r>
              <a:rPr lang="en-US" sz="3300" dirty="0"/>
              <a:t>Economic- Patterns/Levels Of Spending </a:t>
            </a:r>
          </a:p>
        </p:txBody>
      </p:sp>
    </p:spTree>
    <p:extLst>
      <p:ext uri="{BB962C8B-B14F-4D97-AF65-F5344CB8AC3E}">
        <p14:creationId xmlns:p14="http://schemas.microsoft.com/office/powerpoint/2010/main" xmlns="" val="1014474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800"/>
              <a:t>Competitive Environment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sz="4000" dirty="0"/>
              <a:t>Substitute </a:t>
            </a:r>
            <a:r>
              <a:rPr lang="en-US" sz="4000" dirty="0" smtClean="0"/>
              <a:t>Products – dissimilar from competition but satisfying same need</a:t>
            </a:r>
            <a:endParaRPr lang="en-US" sz="4000" dirty="0"/>
          </a:p>
          <a:p>
            <a:r>
              <a:rPr lang="en-US" sz="4000" dirty="0"/>
              <a:t>Brand Competition</a:t>
            </a:r>
          </a:p>
          <a:p>
            <a:pPr>
              <a:lnSpc>
                <a:spcPct val="60000"/>
              </a:lnSpc>
              <a:buFontTx/>
              <a:buNone/>
            </a:pPr>
            <a:endParaRPr lang="en-US" sz="4000" dirty="0"/>
          </a:p>
          <a:p>
            <a:r>
              <a:rPr lang="en-US" sz="4000" dirty="0" smtClean="0"/>
              <a:t>International Competition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86157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Marketing Manager</a:t>
            </a:r>
          </a:p>
          <a:p>
            <a:pPr lvl="1"/>
            <a:r>
              <a:rPr lang="en-US" dirty="0" smtClean="0"/>
              <a:t>Planning and implementing all activities that results in transfer of goods and service to its customer</a:t>
            </a:r>
          </a:p>
          <a:p>
            <a:pPr lvl="1"/>
            <a:r>
              <a:rPr lang="en-US" dirty="0" smtClean="0"/>
              <a:t>These activities culminate in a marketing plan</a:t>
            </a:r>
          </a:p>
          <a:p>
            <a:pPr lvl="2"/>
            <a:r>
              <a:rPr lang="en-US" dirty="0" smtClean="0"/>
              <a:t>A detailed strategy for focusing marketing efforts on customer needs and wants – begins with a need and ends with a  product</a:t>
            </a:r>
          </a:p>
          <a:p>
            <a:pPr lvl="1"/>
            <a:r>
              <a:rPr lang="en-US" dirty="0" smtClean="0"/>
              <a:t>In planning and implementing strategy the marketers focus on 4 P’s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691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5400"/>
              <a:t>Marketing Mix (4 P’s)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828800" y="1752600"/>
            <a:ext cx="2057400" cy="608013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Product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828800" y="4038600"/>
            <a:ext cx="2057400" cy="608013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Place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096000" y="1828800"/>
            <a:ext cx="2057400" cy="608013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Price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791200" y="4419600"/>
            <a:ext cx="2590800" cy="608013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Promotion</a:t>
            </a:r>
          </a:p>
        </p:txBody>
      </p:sp>
      <p:pic>
        <p:nvPicPr>
          <p:cNvPr id="30729" name="Picture 9" descr="j01748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14600"/>
            <a:ext cx="1981200" cy="1320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30" name="Picture 10" descr="j031554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90800"/>
            <a:ext cx="2057400" cy="14906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31" name="Picture 11" descr="j014906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126038"/>
            <a:ext cx="1905000" cy="127476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32" name="Picture 12" descr="j02160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800600"/>
            <a:ext cx="1905000" cy="12573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34" name="Picture 14" descr="j028958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048000"/>
            <a:ext cx="1262063" cy="1600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735" name="Line 15"/>
          <p:cNvSpPr>
            <a:spLocks noChangeShapeType="1"/>
          </p:cNvSpPr>
          <p:nvPr/>
        </p:nvSpPr>
        <p:spPr bwMode="auto">
          <a:xfrm flipV="1">
            <a:off x="3886200" y="3886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3810000" y="23622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V="1">
            <a:off x="5562600" y="2438400"/>
            <a:ext cx="533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5181600" y="4648200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5572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  <p:bldP spid="30726" grpId="0" animBg="1"/>
      <p:bldP spid="30727" grpId="0" animBg="1"/>
      <p:bldP spid="30728" grpId="0" animBg="1"/>
      <p:bldP spid="30735" grpId="0" animBg="1"/>
      <p:bldP spid="30736" grpId="0" animBg="1"/>
      <p:bldP spid="30737" grpId="0" animBg="1"/>
      <p:bldP spid="307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Product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Good, Service, Idea To Fill Need Or Want</a:t>
            </a:r>
          </a:p>
          <a:p>
            <a:pPr>
              <a:lnSpc>
                <a:spcPct val="50000"/>
              </a:lnSpc>
              <a:buFontTx/>
              <a:buNone/>
            </a:pPr>
            <a:endParaRPr lang="en-US" dirty="0"/>
          </a:p>
          <a:p>
            <a:pPr>
              <a:lnSpc>
                <a:spcPct val="50000"/>
              </a:lnSpc>
              <a:buFontTx/>
              <a:buNone/>
            </a:pPr>
            <a:endParaRPr lang="en-US" dirty="0"/>
          </a:p>
          <a:p>
            <a:pPr>
              <a:lnSpc>
                <a:spcPct val="50000"/>
              </a:lnSpc>
              <a:buFontTx/>
              <a:buNone/>
            </a:pPr>
            <a:endParaRPr lang="en-US" dirty="0"/>
          </a:p>
          <a:p>
            <a:r>
              <a:rPr lang="en-US" dirty="0"/>
              <a:t>Product </a:t>
            </a:r>
            <a:r>
              <a:rPr lang="en-US" dirty="0" smtClean="0"/>
              <a:t>Differentiation</a:t>
            </a:r>
          </a:p>
          <a:p>
            <a:pPr lvl="1"/>
            <a:r>
              <a:rPr lang="en-US" dirty="0" smtClean="0"/>
              <a:t>Creation of a feature or image that makes a product differ from existing products to attract consumers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2521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Price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Price Must Create Profit By:</a:t>
            </a:r>
          </a:p>
          <a:p>
            <a:pPr lvl="1"/>
            <a:r>
              <a:rPr lang="en-US"/>
              <a:t>Covering Costs</a:t>
            </a:r>
          </a:p>
          <a:p>
            <a:pPr lvl="1"/>
            <a:r>
              <a:rPr lang="en-US"/>
              <a:t>Attract Customers</a:t>
            </a:r>
          </a:p>
          <a:p>
            <a:r>
              <a:rPr lang="en-US"/>
              <a:t>High-Low Strategy</a:t>
            </a:r>
          </a:p>
          <a:p>
            <a:pPr lvl="1"/>
            <a:r>
              <a:rPr lang="en-US"/>
              <a:t>Low = Large Sales Volume</a:t>
            </a:r>
          </a:p>
          <a:p>
            <a:pPr lvl="1"/>
            <a:r>
              <a:rPr lang="en-US"/>
              <a:t>High = Greater Profit Per Unit Sold</a:t>
            </a:r>
          </a:p>
        </p:txBody>
      </p:sp>
    </p:spTree>
    <p:extLst>
      <p:ext uri="{BB962C8B-B14F-4D97-AF65-F5344CB8AC3E}">
        <p14:creationId xmlns:p14="http://schemas.microsoft.com/office/powerpoint/2010/main" xmlns="" val="2370422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Place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/>
              <a:t>Getting Product From Producer To Consumer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/>
          </a:p>
          <a:p>
            <a:pPr>
              <a:lnSpc>
                <a:spcPct val="110000"/>
              </a:lnSpc>
            </a:pPr>
            <a:r>
              <a:rPr lang="en-US"/>
              <a:t>Decisions Include:</a:t>
            </a:r>
          </a:p>
          <a:p>
            <a:pPr lvl="1">
              <a:lnSpc>
                <a:spcPct val="110000"/>
              </a:lnSpc>
            </a:pPr>
            <a:r>
              <a:rPr lang="en-US"/>
              <a:t>Storage</a:t>
            </a:r>
          </a:p>
          <a:p>
            <a:pPr lvl="1">
              <a:lnSpc>
                <a:spcPct val="110000"/>
              </a:lnSpc>
            </a:pPr>
            <a:r>
              <a:rPr lang="en-US"/>
              <a:t>Mode Of Transportation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924694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6" name="AutoShape 16"/>
          <p:cNvSpPr>
            <a:spLocks noChangeArrowheads="1"/>
          </p:cNvSpPr>
          <p:nvPr/>
        </p:nvSpPr>
        <p:spPr bwMode="auto">
          <a:xfrm>
            <a:off x="6934200" y="2362200"/>
            <a:ext cx="838200" cy="6858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5859" name="AutoShape 19"/>
          <p:cNvSpPr>
            <a:spLocks noChangeArrowheads="1"/>
          </p:cNvSpPr>
          <p:nvPr/>
        </p:nvSpPr>
        <p:spPr bwMode="auto">
          <a:xfrm>
            <a:off x="6934200" y="3352800"/>
            <a:ext cx="838200" cy="6858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5860" name="AutoShape 20"/>
          <p:cNvSpPr>
            <a:spLocks noChangeArrowheads="1"/>
          </p:cNvSpPr>
          <p:nvPr/>
        </p:nvSpPr>
        <p:spPr bwMode="auto">
          <a:xfrm>
            <a:off x="6934200" y="4419600"/>
            <a:ext cx="838200" cy="6858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/>
              <a:t>Channels Of Distribution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524000" y="1905000"/>
            <a:ext cx="2286000" cy="547688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Producer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038600" y="1905000"/>
            <a:ext cx="2057400" cy="547688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Producer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6324600" y="1905000"/>
            <a:ext cx="2057400" cy="547688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Producer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600200" y="5029200"/>
            <a:ext cx="2133600" cy="517525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Consumer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3962400" y="5105400"/>
            <a:ext cx="2057400" cy="517525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Consumer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324600" y="5105400"/>
            <a:ext cx="2057400" cy="517525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Consumer</a:t>
            </a:r>
          </a:p>
        </p:txBody>
      </p:sp>
      <p:sp>
        <p:nvSpPr>
          <p:cNvPr id="35851" name="AutoShape 11"/>
          <p:cNvSpPr>
            <a:spLocks noChangeArrowheads="1"/>
          </p:cNvSpPr>
          <p:nvPr/>
        </p:nvSpPr>
        <p:spPr bwMode="auto">
          <a:xfrm>
            <a:off x="2286000" y="2438400"/>
            <a:ext cx="838200" cy="2590800"/>
          </a:xfrm>
          <a:prstGeom prst="downArrow">
            <a:avLst>
              <a:gd name="adj1" fmla="val 50000"/>
              <a:gd name="adj2" fmla="val 77273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5852" name="AutoShape 12"/>
          <p:cNvSpPr>
            <a:spLocks noChangeArrowheads="1"/>
          </p:cNvSpPr>
          <p:nvPr/>
        </p:nvSpPr>
        <p:spPr bwMode="auto">
          <a:xfrm>
            <a:off x="4648200" y="2438400"/>
            <a:ext cx="838200" cy="1066800"/>
          </a:xfrm>
          <a:prstGeom prst="downArrow">
            <a:avLst>
              <a:gd name="adj1" fmla="val 50000"/>
              <a:gd name="adj2" fmla="val 31818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4114800" y="3505200"/>
            <a:ext cx="2057400" cy="547688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Retailer</a:t>
            </a:r>
          </a:p>
        </p:txBody>
      </p:sp>
      <p:sp>
        <p:nvSpPr>
          <p:cNvPr id="35855" name="AutoShape 15"/>
          <p:cNvSpPr>
            <a:spLocks noChangeArrowheads="1"/>
          </p:cNvSpPr>
          <p:nvPr/>
        </p:nvSpPr>
        <p:spPr bwMode="auto">
          <a:xfrm>
            <a:off x="4648200" y="4073525"/>
            <a:ext cx="838200" cy="1031875"/>
          </a:xfrm>
          <a:prstGeom prst="downArrow">
            <a:avLst>
              <a:gd name="adj1" fmla="val 50000"/>
              <a:gd name="adj2" fmla="val 30777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6324600" y="3048000"/>
            <a:ext cx="2209800" cy="485775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Wholesaler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6324600" y="4038600"/>
            <a:ext cx="2057400" cy="547688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Retailer</a:t>
            </a:r>
          </a:p>
        </p:txBody>
      </p:sp>
    </p:spTree>
    <p:extLst>
      <p:ext uri="{BB962C8B-B14F-4D97-AF65-F5344CB8AC3E}">
        <p14:creationId xmlns:p14="http://schemas.microsoft.com/office/powerpoint/2010/main" xmlns="" val="3457350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6" grpId="0" animBg="1"/>
      <p:bldP spid="35859" grpId="0" animBg="1"/>
      <p:bldP spid="35860" grpId="0" animBg="1"/>
      <p:bldP spid="35845" grpId="0" animBg="1"/>
      <p:bldP spid="35846" grpId="0" animBg="1"/>
      <p:bldP spid="35847" grpId="0" animBg="1"/>
      <p:bldP spid="35848" grpId="0" animBg="1"/>
      <p:bldP spid="35849" grpId="0" animBg="1"/>
      <p:bldP spid="35850" grpId="0" animBg="1"/>
      <p:bldP spid="35851" grpId="0" animBg="1"/>
      <p:bldP spid="35852" grpId="0" animBg="1"/>
      <p:bldP spid="35854" grpId="0" animBg="1"/>
      <p:bldP spid="35855" grpId="0" animBg="1"/>
      <p:bldP spid="35857" grpId="0" animBg="1"/>
      <p:bldP spid="3585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Promotion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/>
              <a:t>Communicate Information</a:t>
            </a:r>
          </a:p>
          <a:p>
            <a:r>
              <a:rPr lang="en-US" dirty="0"/>
              <a:t>Tools:</a:t>
            </a:r>
          </a:p>
          <a:p>
            <a:pPr lvl="1"/>
            <a:r>
              <a:rPr lang="en-US" dirty="0" smtClean="0"/>
              <a:t>Advertising</a:t>
            </a:r>
          </a:p>
          <a:p>
            <a:pPr lvl="2"/>
            <a:r>
              <a:rPr lang="en-US" dirty="0" smtClean="0"/>
              <a:t>Paid non personal communication used by a identified sponsor to persuade or inform potential buyers about a product</a:t>
            </a:r>
            <a:endParaRPr lang="en-US" dirty="0"/>
          </a:p>
          <a:p>
            <a:pPr lvl="1"/>
            <a:r>
              <a:rPr lang="en-US" dirty="0"/>
              <a:t>Personal </a:t>
            </a:r>
            <a:r>
              <a:rPr lang="en-US" dirty="0" smtClean="0"/>
              <a:t>Selling</a:t>
            </a:r>
          </a:p>
          <a:p>
            <a:pPr lvl="2"/>
            <a:r>
              <a:rPr lang="en-US" dirty="0" smtClean="0"/>
              <a:t>Person to person to sales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4268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620000" cy="1676400"/>
          </a:xfrm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/>
              <a:t>Part Three: Understanding Principles of Marketing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543800" cy="4267200"/>
          </a:xfrm>
          <a:ln/>
        </p:spPr>
        <p:txBody>
          <a:bodyPr/>
          <a:lstStyle/>
          <a:p>
            <a:pPr marL="685800" indent="-685800">
              <a:lnSpc>
                <a:spcPct val="90000"/>
              </a:lnSpc>
              <a:buFontTx/>
              <a:buAutoNum type="arabicPeriod" startAt="10"/>
            </a:pPr>
            <a:r>
              <a:rPr lang="en-US"/>
              <a:t>Understanding Market Processes And Consumer Behavior</a:t>
            </a:r>
          </a:p>
          <a:p>
            <a:pPr marL="685800" indent="-685800">
              <a:lnSpc>
                <a:spcPct val="90000"/>
              </a:lnSpc>
              <a:buFontTx/>
              <a:buAutoNum type="arabicPeriod" startAt="10"/>
            </a:pPr>
            <a:r>
              <a:rPr lang="en-US"/>
              <a:t>Developing And Pricing Products</a:t>
            </a:r>
          </a:p>
          <a:p>
            <a:pPr marL="685800" indent="-685800">
              <a:lnSpc>
                <a:spcPct val="90000"/>
              </a:lnSpc>
              <a:buFontTx/>
              <a:buAutoNum type="arabicPeriod" startAt="10"/>
            </a:pPr>
            <a:r>
              <a:rPr lang="en-US"/>
              <a:t>Distributing Products</a:t>
            </a:r>
          </a:p>
          <a:p>
            <a:pPr marL="685800" indent="-685800">
              <a:lnSpc>
                <a:spcPct val="90000"/>
              </a:lnSpc>
              <a:buFontTx/>
              <a:buAutoNum type="arabicPeriod" startAt="10"/>
            </a:pPr>
            <a:r>
              <a:rPr lang="en-US"/>
              <a:t>Promoting Products</a:t>
            </a:r>
          </a:p>
        </p:txBody>
      </p:sp>
    </p:spTree>
    <p:extLst>
      <p:ext uri="{BB962C8B-B14F-4D97-AF65-F5344CB8AC3E}">
        <p14:creationId xmlns:p14="http://schemas.microsoft.com/office/powerpoint/2010/main" xmlns="" val="2768923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Promotion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/>
              <a:t>Communicate Information</a:t>
            </a:r>
          </a:p>
          <a:p>
            <a:r>
              <a:rPr lang="en-US" dirty="0"/>
              <a:t>Tools:</a:t>
            </a:r>
          </a:p>
          <a:p>
            <a:pPr lvl="1"/>
            <a:r>
              <a:rPr lang="en-US" dirty="0" smtClean="0"/>
              <a:t>Sales Promotion</a:t>
            </a:r>
          </a:p>
          <a:p>
            <a:pPr lvl="2"/>
            <a:r>
              <a:rPr lang="en-US" dirty="0" smtClean="0"/>
              <a:t>One time direct inducement to buyers</a:t>
            </a:r>
            <a:endParaRPr lang="en-US" dirty="0"/>
          </a:p>
          <a:p>
            <a:pPr lvl="1"/>
            <a:r>
              <a:rPr lang="en-US" dirty="0"/>
              <a:t>Public </a:t>
            </a:r>
            <a:r>
              <a:rPr lang="en-US" dirty="0" smtClean="0"/>
              <a:t>Relations</a:t>
            </a:r>
          </a:p>
          <a:p>
            <a:pPr lvl="2"/>
            <a:r>
              <a:rPr lang="en-US" dirty="0" smtClean="0"/>
              <a:t>All efforts directed and </a:t>
            </a:r>
            <a:r>
              <a:rPr lang="en-US" smtClean="0"/>
              <a:t>building goodwill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32893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Promotion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b="1" dirty="0" err="1">
                <a:hlinkClick r:id="rId2"/>
              </a:rPr>
              <a:t>Heathy</a:t>
            </a:r>
            <a:r>
              <a:rPr lang="en-US" b="1" dirty="0">
                <a:hlinkClick r:id="rId2"/>
              </a:rPr>
              <a:t> Pakistan Mission - Lifebuoy School Programme</a:t>
            </a:r>
            <a:r>
              <a:rPr lang="en-US" dirty="0"/>
              <a:t>18-10-2011:The Lifebuoy team’s mission is to change the </a:t>
            </a:r>
            <a:r>
              <a:rPr lang="en-US" dirty="0" smtClean="0"/>
              <a:t>behavior </a:t>
            </a:r>
            <a:r>
              <a:rPr lang="en-US" dirty="0"/>
              <a:t>of 68 Million people by 2015, by promoting the “</a:t>
            </a:r>
            <a:r>
              <a:rPr lang="en-US" b="1" dirty="0"/>
              <a:t>Lifebuoy way</a:t>
            </a:r>
            <a:r>
              <a:rPr lang="en-US" dirty="0"/>
              <a:t>” of using soap during the </a:t>
            </a:r>
            <a:r>
              <a:rPr lang="en-US" b="1" dirty="0"/>
              <a:t>key moments for prevention of 10 common </a:t>
            </a:r>
            <a:r>
              <a:rPr lang="en-US" b="1" dirty="0" smtClean="0"/>
              <a:t>infections</a:t>
            </a:r>
            <a:endParaRPr lang="en-US" dirty="0"/>
          </a:p>
          <a:p>
            <a:pPr fontAlgn="base"/>
            <a:r>
              <a:rPr lang="en-US" b="1" dirty="0">
                <a:hlinkClick r:id="rId3"/>
              </a:rPr>
              <a:t>UNILEVER COMMITS </a:t>
            </a:r>
            <a:r>
              <a:rPr lang="en-US" b="1" dirty="0" err="1">
                <a:hlinkClick r:id="rId3"/>
              </a:rPr>
              <a:t>Rs</a:t>
            </a:r>
            <a:r>
              <a:rPr lang="en-US" b="1" dirty="0">
                <a:hlinkClick r:id="rId3"/>
              </a:rPr>
              <a:t>. 25 M TO FLOOD RELIEF IN SOUTHERN PAKISTAN</a:t>
            </a:r>
            <a:r>
              <a:rPr lang="en-US" dirty="0"/>
              <a:t>26-09-2011:Unilever PLC, the parent of Unilever Pakistan today committed Rs.25 million to provide immediate relief to millions of people affected by devastating floods in Southern Pakistan. 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707713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3429000"/>
          </a:xfrm>
        </p:spPr>
        <p:txBody>
          <a:bodyPr>
            <a:normAutofit fontScale="90000"/>
          </a:bodyPr>
          <a:lstStyle/>
          <a:p>
            <a:pPr>
              <a:lnSpc>
                <a:spcPct val="60000"/>
              </a:lnSpc>
            </a:pPr>
            <a:r>
              <a:rPr lang="en-US" sz="13500">
                <a:solidFill>
                  <a:srgbClr val="3366FF"/>
                </a:solidFill>
              </a:rPr>
              <a:t>Chapter</a:t>
            </a:r>
            <a:r>
              <a:rPr lang="en-US" sz="34700"/>
              <a:t> </a:t>
            </a:r>
            <a:br>
              <a:rPr lang="en-US" sz="34700"/>
            </a:br>
            <a:r>
              <a:rPr lang="en-US" sz="19700">
                <a:latin typeface="Times New Roman" charset="0"/>
              </a:rPr>
              <a:t>10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495800"/>
            <a:ext cx="7543800" cy="1600200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Understanding Marketing Processes and Consumer Behavior</a:t>
            </a:r>
          </a:p>
        </p:txBody>
      </p:sp>
    </p:spTree>
    <p:extLst>
      <p:ext uri="{BB962C8B-B14F-4D97-AF65-F5344CB8AC3E}">
        <p14:creationId xmlns:p14="http://schemas.microsoft.com/office/powerpoint/2010/main" xmlns="" val="3500828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u="sng"/>
              <a:t>Chapter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7543800" cy="4572000"/>
          </a:xfrm>
          <a:ln/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Char char="ü"/>
            </a:pPr>
            <a:r>
              <a:rPr lang="en-US"/>
              <a:t>What Is Marketing?</a:t>
            </a:r>
          </a:p>
          <a:p>
            <a:pPr>
              <a:lnSpc>
                <a:spcPct val="70000"/>
              </a:lnSpc>
              <a:buFont typeface="Wingdings" pitchFamily="2" charset="2"/>
              <a:buChar char="ü"/>
            </a:pPr>
            <a:r>
              <a:rPr lang="en-US"/>
              <a:t>Target Marketing/Segmentation</a:t>
            </a:r>
          </a:p>
          <a:p>
            <a:pPr>
              <a:lnSpc>
                <a:spcPct val="70000"/>
              </a:lnSpc>
              <a:buFont typeface="Wingdings" pitchFamily="2" charset="2"/>
              <a:buChar char="ü"/>
            </a:pPr>
            <a:r>
              <a:rPr lang="en-US"/>
              <a:t>Marketing Research</a:t>
            </a:r>
          </a:p>
          <a:p>
            <a:pPr>
              <a:lnSpc>
                <a:spcPct val="70000"/>
              </a:lnSpc>
              <a:buFont typeface="Wingdings" pitchFamily="2" charset="2"/>
              <a:buChar char="ü"/>
            </a:pPr>
            <a:r>
              <a:rPr lang="en-US"/>
              <a:t>Understanding Consumer Behavior</a:t>
            </a:r>
          </a:p>
          <a:p>
            <a:pPr>
              <a:lnSpc>
                <a:spcPct val="70000"/>
              </a:lnSpc>
              <a:buFont typeface="Wingdings" pitchFamily="2" charset="2"/>
              <a:buChar char="ü"/>
            </a:pPr>
            <a:r>
              <a:rPr lang="en-US"/>
              <a:t>Organizational Marketing &amp; Buying Behavior</a:t>
            </a:r>
          </a:p>
          <a:p>
            <a:pPr>
              <a:lnSpc>
                <a:spcPct val="70000"/>
              </a:lnSpc>
              <a:buFont typeface="Wingdings" pitchFamily="2" charset="2"/>
              <a:buChar char="ü"/>
            </a:pPr>
            <a:r>
              <a:rPr lang="en-US"/>
              <a:t>International Marketing Mix</a:t>
            </a:r>
          </a:p>
          <a:p>
            <a:pPr>
              <a:lnSpc>
                <a:spcPct val="70000"/>
              </a:lnSpc>
              <a:buFont typeface="Wingdings" pitchFamily="2" charset="2"/>
              <a:buChar char="ü"/>
            </a:pPr>
            <a:r>
              <a:rPr lang="en-US"/>
              <a:t>Small Business &amp; The Marketing Mix</a:t>
            </a:r>
          </a:p>
        </p:txBody>
      </p:sp>
    </p:spTree>
    <p:extLst>
      <p:ext uri="{BB962C8B-B14F-4D97-AF65-F5344CB8AC3E}">
        <p14:creationId xmlns:p14="http://schemas.microsoft.com/office/powerpoint/2010/main" xmlns="" val="2489470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4800"/>
              <a:t>Marketing Mix </a:t>
            </a:r>
            <a:br>
              <a:rPr lang="en-US" sz="4800"/>
            </a:br>
            <a:r>
              <a:rPr lang="en-US" sz="4800"/>
              <a:t>Of Goods &amp; Services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fontScale="77500" lnSpcReduction="20000"/>
          </a:bodyPr>
          <a:lstStyle/>
          <a:p>
            <a:pPr>
              <a:lnSpc>
                <a:spcPct val="140000"/>
              </a:lnSpc>
            </a:pPr>
            <a:r>
              <a:rPr lang="en-US" sz="3800" dirty="0" smtClean="0"/>
              <a:t>Marketing: the process of planning and executing the</a:t>
            </a:r>
          </a:p>
          <a:p>
            <a:pPr lvl="1">
              <a:lnSpc>
                <a:spcPct val="140000"/>
              </a:lnSpc>
            </a:pPr>
            <a:r>
              <a:rPr lang="en-US" sz="3400" dirty="0" smtClean="0"/>
              <a:t>Developing</a:t>
            </a:r>
            <a:endParaRPr lang="en-US" sz="3400" dirty="0"/>
          </a:p>
          <a:p>
            <a:pPr lvl="1">
              <a:lnSpc>
                <a:spcPct val="140000"/>
              </a:lnSpc>
            </a:pPr>
            <a:r>
              <a:rPr lang="en-US" sz="3400" dirty="0"/>
              <a:t>Pricing</a:t>
            </a:r>
          </a:p>
          <a:p>
            <a:pPr lvl="1">
              <a:lnSpc>
                <a:spcPct val="140000"/>
              </a:lnSpc>
            </a:pPr>
            <a:r>
              <a:rPr lang="en-US" sz="3400" dirty="0"/>
              <a:t>Placing</a:t>
            </a:r>
          </a:p>
          <a:p>
            <a:pPr lvl="1">
              <a:lnSpc>
                <a:spcPct val="140000"/>
              </a:lnSpc>
            </a:pPr>
            <a:r>
              <a:rPr lang="en-US" sz="3400" dirty="0" smtClean="0"/>
              <a:t>Promoting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3800" dirty="0" smtClean="0"/>
              <a:t>of products to create exchange and satisfy objectives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xmlns="" val="134696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Value &amp; Satisfaction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 consumers buy one product and not the other</a:t>
            </a:r>
          </a:p>
          <a:p>
            <a:r>
              <a:rPr lang="en-US" dirty="0" smtClean="0"/>
              <a:t>Buy products that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offer best value </a:t>
            </a:r>
          </a:p>
          <a:p>
            <a:r>
              <a:rPr lang="en-US" dirty="0" smtClean="0"/>
              <a:t>Benefits- </a:t>
            </a:r>
            <a:r>
              <a:rPr lang="en-US" dirty="0"/>
              <a:t>Functions Of Product &amp; Emotional </a:t>
            </a:r>
            <a:r>
              <a:rPr lang="en-US" dirty="0" smtClean="0"/>
              <a:t>Satisfaction associated with owning, experiencing and possessing it.</a:t>
            </a:r>
            <a:endParaRPr lang="en-US" dirty="0"/>
          </a:p>
          <a:p>
            <a:pPr>
              <a:lnSpc>
                <a:spcPct val="45000"/>
              </a:lnSpc>
              <a:buFontTx/>
              <a:buNone/>
            </a:pPr>
            <a:endParaRPr lang="en-US" dirty="0"/>
          </a:p>
          <a:p>
            <a:r>
              <a:rPr lang="en-US" dirty="0"/>
              <a:t>Benefits Must Exceed Costs </a:t>
            </a:r>
            <a:r>
              <a:rPr lang="en-US" dirty="0" smtClean="0"/>
              <a:t> (money, time, and emotional cost)To </a:t>
            </a:r>
            <a:r>
              <a:rPr lang="en-US" dirty="0"/>
              <a:t>Be Of Value To The Consumer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343400" y="2284413"/>
            <a:ext cx="4191000" cy="1144587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Value = </a:t>
            </a:r>
            <a:r>
              <a:rPr lang="en-US" sz="32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Benefits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Costs</a:t>
            </a:r>
          </a:p>
        </p:txBody>
      </p:sp>
    </p:spTree>
    <p:extLst>
      <p:ext uri="{BB962C8B-B14F-4D97-AF65-F5344CB8AC3E}">
        <p14:creationId xmlns:p14="http://schemas.microsoft.com/office/powerpoint/2010/main" xmlns="" val="2059091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nimBg="1"/>
      <p:bldP spid="194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/>
              <a:t>Utility = Satisfy Need/Want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145000"/>
              </a:lnSpc>
            </a:pPr>
            <a:r>
              <a:rPr lang="en-US" dirty="0" smtClean="0"/>
              <a:t>To understand how marketing creates value for customers, we must understand the benefits the customers get or the UTILITY the product has</a:t>
            </a:r>
          </a:p>
          <a:p>
            <a:pPr>
              <a:lnSpc>
                <a:spcPct val="145000"/>
              </a:lnSpc>
            </a:pPr>
            <a:r>
              <a:rPr lang="en-US" dirty="0" smtClean="0"/>
              <a:t>Time</a:t>
            </a:r>
            <a:endParaRPr lang="en-US" dirty="0"/>
          </a:p>
          <a:p>
            <a:pPr>
              <a:lnSpc>
                <a:spcPct val="145000"/>
              </a:lnSpc>
            </a:pPr>
            <a:r>
              <a:rPr lang="en-US" dirty="0"/>
              <a:t>Place</a:t>
            </a:r>
          </a:p>
          <a:p>
            <a:pPr>
              <a:lnSpc>
                <a:spcPct val="145000"/>
              </a:lnSpc>
            </a:pPr>
            <a:r>
              <a:rPr lang="en-US" dirty="0"/>
              <a:t>Ownership/Possession</a:t>
            </a:r>
          </a:p>
          <a:p>
            <a:pPr>
              <a:lnSpc>
                <a:spcPct val="145000"/>
              </a:lnSpc>
            </a:pPr>
            <a:r>
              <a:rPr lang="en-US" dirty="0"/>
              <a:t>Form</a:t>
            </a:r>
          </a:p>
        </p:txBody>
      </p:sp>
    </p:spTree>
    <p:extLst>
      <p:ext uri="{BB962C8B-B14F-4D97-AF65-F5344CB8AC3E}">
        <p14:creationId xmlns:p14="http://schemas.microsoft.com/office/powerpoint/2010/main" xmlns="" val="4085168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800"/>
              <a:t>Goods, Services, Ideas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Consumer </a:t>
            </a:r>
            <a:r>
              <a:rPr lang="en-US" dirty="0" smtClean="0"/>
              <a:t>Goods </a:t>
            </a:r>
            <a:endParaRPr lang="en-US" dirty="0"/>
          </a:p>
          <a:p>
            <a:r>
              <a:rPr lang="en-US" dirty="0"/>
              <a:t>Industrial </a:t>
            </a:r>
            <a:r>
              <a:rPr lang="en-US" dirty="0" smtClean="0"/>
              <a:t>Goods  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Services- Intangible</a:t>
            </a:r>
          </a:p>
        </p:txBody>
      </p:sp>
      <p:sp>
        <p:nvSpPr>
          <p:cNvPr id="21508" name="AutoShape 4"/>
          <p:cNvSpPr>
            <a:spLocks/>
          </p:cNvSpPr>
          <p:nvPr/>
        </p:nvSpPr>
        <p:spPr bwMode="auto">
          <a:xfrm>
            <a:off x="4419600" y="17526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334000" y="1905000"/>
            <a:ext cx="2362200" cy="608013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Tangible</a:t>
            </a:r>
          </a:p>
        </p:txBody>
      </p:sp>
    </p:spTree>
    <p:extLst>
      <p:ext uri="{BB962C8B-B14F-4D97-AF65-F5344CB8AC3E}">
        <p14:creationId xmlns:p14="http://schemas.microsoft.com/office/powerpoint/2010/main" xmlns="" val="3437000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nimBg="1"/>
      <p:bldP spid="21508" grpId="0" animBg="1"/>
      <p:bldP spid="215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800"/>
              <a:t>Relationship Marketing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Marketing Strategy Emphasizing Lasting Relationships </a:t>
            </a:r>
          </a:p>
          <a:p>
            <a:r>
              <a:rPr lang="en-US" dirty="0" smtClean="0"/>
              <a:t>Emphasizes </a:t>
            </a:r>
            <a:r>
              <a:rPr lang="en-US" dirty="0"/>
              <a:t>Economic/Social Ties Between Buyer &amp; Seller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Networking</a:t>
            </a:r>
          </a:p>
        </p:txBody>
      </p:sp>
    </p:spTree>
    <p:extLst>
      <p:ext uri="{BB962C8B-B14F-4D97-AF65-F5344CB8AC3E}">
        <p14:creationId xmlns:p14="http://schemas.microsoft.com/office/powerpoint/2010/main" xmlns="" val="3158989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471</Words>
  <Application>Microsoft Office PowerPoint</Application>
  <PresentationFormat>On-screen Show (4:3)</PresentationFormat>
  <Paragraphs>119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Image</vt:lpstr>
      <vt:lpstr>Lecture 19</vt:lpstr>
      <vt:lpstr>Part Three: Understanding Principles of Marketing</vt:lpstr>
      <vt:lpstr>Chapter  10</vt:lpstr>
      <vt:lpstr>Chapter Outline</vt:lpstr>
      <vt:lpstr>Marketing Mix  Of Goods &amp; Services</vt:lpstr>
      <vt:lpstr>Value &amp; Satisfaction</vt:lpstr>
      <vt:lpstr>Utility = Satisfy Need/Want</vt:lpstr>
      <vt:lpstr>Goods, Services, Ideas</vt:lpstr>
      <vt:lpstr>Relationship Marketing</vt:lpstr>
      <vt:lpstr>Marketing Environment</vt:lpstr>
      <vt:lpstr>Marketing Environment</vt:lpstr>
      <vt:lpstr>Competitive Environment</vt:lpstr>
      <vt:lpstr>Marketing Strategy</vt:lpstr>
      <vt:lpstr>Marketing Mix (4 P’s)</vt:lpstr>
      <vt:lpstr>Product</vt:lpstr>
      <vt:lpstr>Price</vt:lpstr>
      <vt:lpstr>Place</vt:lpstr>
      <vt:lpstr>Channels Of Distribution</vt:lpstr>
      <vt:lpstr>Promotion</vt:lpstr>
      <vt:lpstr>Promotion</vt:lpstr>
      <vt:lpstr>Promotion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19</dc:title>
  <dc:creator>sarah tariq</dc:creator>
  <cp:lastModifiedBy>NTS</cp:lastModifiedBy>
  <cp:revision>8</cp:revision>
  <dcterms:created xsi:type="dcterms:W3CDTF">2012-06-14T05:04:10Z</dcterms:created>
  <dcterms:modified xsi:type="dcterms:W3CDTF">2012-06-14T08:10:42Z</dcterms:modified>
</cp:coreProperties>
</file>