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95" r:id="rId14"/>
    <p:sldId id="270" r:id="rId15"/>
    <p:sldId id="271" r:id="rId16"/>
    <p:sldId id="273" r:id="rId17"/>
    <p:sldId id="274" r:id="rId18"/>
    <p:sldId id="275" r:id="rId19"/>
    <p:sldId id="276" r:id="rId20"/>
    <p:sldId id="296" r:id="rId21"/>
    <p:sldId id="29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62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57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24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238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950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75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05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345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245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56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22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3E03-1CED-4D0E-A5D2-FB9D2E25CA6D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F9F84-EC65-41EC-816D-E909CD92D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157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lever.pk/aboutus/newsandmedia/pressreleases/Unilever_commits_Rs25M_to_Flood_Relief_in_Southern_Pakistan.aspx" TargetMode="External"/><Relationship Id="rId2" Type="http://schemas.openxmlformats.org/officeDocument/2006/relationships/hyperlink" Target="http://www.unilever.pk/aboutus/newsandmedia/pressreleases/HEALTHY_PAKISTAN_MISSION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smtClean="0"/>
              <a:t>Lecture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7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Marketing Environment</a:t>
            </a:r>
          </a:p>
        </p:txBody>
      </p:sp>
      <p:graphicFrame>
        <p:nvGraphicFramePr>
          <p:cNvPr id="2355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590800" y="1546225"/>
          <a:ext cx="4953000" cy="4648200"/>
        </p:xfrm>
        <a:graphic>
          <a:graphicData uri="http://schemas.openxmlformats.org/presentationml/2006/ole">
            <p:oleObj spid="_x0000_s1032" name="Image" r:id="rId3" imgW="3913872" imgH="3672432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76039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Marketing Environment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543800" cy="4267200"/>
          </a:xfrm>
          <a:ln/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3300" dirty="0"/>
              <a:t>Political/Legal- </a:t>
            </a:r>
            <a:r>
              <a:rPr lang="en-US" sz="3300" dirty="0" smtClean="0"/>
              <a:t>Foreign &amp; </a:t>
            </a:r>
            <a:r>
              <a:rPr lang="en-US" sz="3300" dirty="0"/>
              <a:t>Domestic</a:t>
            </a:r>
          </a:p>
          <a:p>
            <a:pPr>
              <a:lnSpc>
                <a:spcPct val="95000"/>
              </a:lnSpc>
            </a:pPr>
            <a:r>
              <a:rPr lang="en-US" sz="3300" dirty="0"/>
              <a:t>Social/Culture- </a:t>
            </a:r>
            <a:r>
              <a:rPr lang="en-US" sz="3300" dirty="0" smtClean="0"/>
              <a:t>Changing Values </a:t>
            </a:r>
            <a:r>
              <a:rPr lang="en-US" sz="3300" dirty="0"/>
              <a:t>In Today’s </a:t>
            </a:r>
            <a:r>
              <a:rPr lang="en-US" sz="3300" dirty="0" smtClean="0"/>
              <a:t>Dynamic Market</a:t>
            </a:r>
            <a:endParaRPr lang="en-US" sz="3300" dirty="0"/>
          </a:p>
          <a:p>
            <a:pPr>
              <a:lnSpc>
                <a:spcPct val="95000"/>
              </a:lnSpc>
            </a:pPr>
            <a:r>
              <a:rPr lang="en-US" sz="3300" dirty="0"/>
              <a:t>Technological- Obsolescence</a:t>
            </a:r>
          </a:p>
          <a:p>
            <a:pPr>
              <a:lnSpc>
                <a:spcPct val="95000"/>
              </a:lnSpc>
            </a:pPr>
            <a:r>
              <a:rPr lang="en-US" sz="3300" dirty="0"/>
              <a:t>Economic- Patterns/Levels Of Spending </a:t>
            </a:r>
          </a:p>
        </p:txBody>
      </p:sp>
    </p:spTree>
    <p:extLst>
      <p:ext uri="{BB962C8B-B14F-4D97-AF65-F5344CB8AC3E}">
        <p14:creationId xmlns:p14="http://schemas.microsoft.com/office/powerpoint/2010/main" xmlns="" val="101447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Competitive Environment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4000" dirty="0"/>
              <a:t>Substitute </a:t>
            </a:r>
            <a:r>
              <a:rPr lang="en-US" sz="4000" dirty="0" smtClean="0"/>
              <a:t>Products – dissimilar from competition but satisfying same need</a:t>
            </a:r>
            <a:endParaRPr lang="en-US" sz="4000" dirty="0"/>
          </a:p>
          <a:p>
            <a:r>
              <a:rPr lang="en-US" sz="4000" dirty="0"/>
              <a:t>Brand Competition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sz="4000" dirty="0"/>
          </a:p>
          <a:p>
            <a:r>
              <a:rPr lang="en-US" sz="4000" dirty="0" smtClean="0"/>
              <a:t>International Competition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86157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Marketing Manager</a:t>
            </a:r>
          </a:p>
          <a:p>
            <a:pPr lvl="1"/>
            <a:r>
              <a:rPr lang="en-US" dirty="0" smtClean="0"/>
              <a:t>Planning and implementing all activities that results in transfer of goods and service to its customer</a:t>
            </a:r>
          </a:p>
          <a:p>
            <a:pPr lvl="1"/>
            <a:r>
              <a:rPr lang="en-US" dirty="0" smtClean="0"/>
              <a:t>These activities culminate in a marketing plan</a:t>
            </a:r>
          </a:p>
          <a:p>
            <a:pPr lvl="2"/>
            <a:r>
              <a:rPr lang="en-US" dirty="0" smtClean="0"/>
              <a:t>A detailed strategy for focusing marketing efforts on customer needs and wants – begins with a need and ends with a  product</a:t>
            </a:r>
          </a:p>
          <a:p>
            <a:pPr lvl="1"/>
            <a:r>
              <a:rPr lang="en-US" dirty="0" smtClean="0"/>
              <a:t>In planning and implementing strategy the marketers focus on 4 P’s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69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5400"/>
              <a:t>Marketing Mix (4 P’s)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828800" y="17526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828800" y="40386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Place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096000" y="18288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Price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791200" y="4419600"/>
            <a:ext cx="25908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Promotion</a:t>
            </a:r>
          </a:p>
        </p:txBody>
      </p:sp>
      <p:pic>
        <p:nvPicPr>
          <p:cNvPr id="30729" name="Picture 9" descr="j01748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0"/>
            <a:ext cx="1981200" cy="1320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0" name="Picture 10" descr="j03155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0800"/>
            <a:ext cx="2057400" cy="14906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1" name="Picture 11" descr="j014906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126038"/>
            <a:ext cx="1905000" cy="127476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2" name="Picture 12" descr="j02160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00600"/>
            <a:ext cx="1905000" cy="12573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4" name="Picture 14" descr="j028958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48000"/>
            <a:ext cx="1262063" cy="1600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3886200" y="3886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810000" y="23622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5562600" y="2438400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181600" y="4648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557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27" grpId="0" animBg="1"/>
      <p:bldP spid="30728" grpId="0" animBg="1"/>
      <p:bldP spid="30735" grpId="0" animBg="1"/>
      <p:bldP spid="30736" grpId="0" animBg="1"/>
      <p:bldP spid="30737" grpId="0" animBg="1"/>
      <p:bldP spid="307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Product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Good, Service, Idea To Fill Need Or Want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r>
              <a:rPr lang="en-US" dirty="0"/>
              <a:t>Product </a:t>
            </a:r>
            <a:r>
              <a:rPr lang="en-US" dirty="0" smtClean="0"/>
              <a:t>Differentiation</a:t>
            </a:r>
          </a:p>
          <a:p>
            <a:pPr lvl="1"/>
            <a:r>
              <a:rPr lang="en-US" dirty="0" smtClean="0"/>
              <a:t>Creation of a feature or image that makes a product differ from existing products to attract consumers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2521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Price Must Create Profit By:</a:t>
            </a:r>
          </a:p>
          <a:p>
            <a:pPr lvl="1"/>
            <a:r>
              <a:rPr lang="en-US"/>
              <a:t>Covering Costs</a:t>
            </a:r>
          </a:p>
          <a:p>
            <a:pPr lvl="1"/>
            <a:r>
              <a:rPr lang="en-US"/>
              <a:t>Attract Customers</a:t>
            </a:r>
          </a:p>
          <a:p>
            <a:r>
              <a:rPr lang="en-US"/>
              <a:t>High-Low Strategy</a:t>
            </a:r>
          </a:p>
          <a:p>
            <a:pPr lvl="1"/>
            <a:r>
              <a:rPr lang="en-US"/>
              <a:t>Low = Large Sales Volume</a:t>
            </a:r>
          </a:p>
          <a:p>
            <a:pPr lvl="1"/>
            <a:r>
              <a:rPr lang="en-US"/>
              <a:t>High = Greater Profit Per Unit Sold</a:t>
            </a:r>
          </a:p>
        </p:txBody>
      </p:sp>
    </p:spTree>
    <p:extLst>
      <p:ext uri="{BB962C8B-B14F-4D97-AF65-F5344CB8AC3E}">
        <p14:creationId xmlns:p14="http://schemas.microsoft.com/office/powerpoint/2010/main" xmlns="" val="237042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Place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Getting Product From Producer To Consumer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Decisions Include:</a:t>
            </a:r>
          </a:p>
          <a:p>
            <a:pPr lvl="1">
              <a:lnSpc>
                <a:spcPct val="110000"/>
              </a:lnSpc>
            </a:pPr>
            <a:r>
              <a:rPr lang="en-US"/>
              <a:t>Storage</a:t>
            </a:r>
          </a:p>
          <a:p>
            <a:pPr lvl="1">
              <a:lnSpc>
                <a:spcPct val="110000"/>
              </a:lnSpc>
            </a:pPr>
            <a:r>
              <a:rPr lang="en-US"/>
              <a:t>Mode Of Transportation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924694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6934200" y="23622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6934200" y="33528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6934200" y="44196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Channels Of Distribution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524000" y="1905000"/>
            <a:ext cx="22860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038600" y="19050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324600" y="19050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600200" y="5029200"/>
            <a:ext cx="21336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962400" y="5105400"/>
            <a:ext cx="20574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324600" y="5105400"/>
            <a:ext cx="20574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2286000" y="2438400"/>
            <a:ext cx="838200" cy="2590800"/>
          </a:xfrm>
          <a:prstGeom prst="downArrow">
            <a:avLst>
              <a:gd name="adj1" fmla="val 50000"/>
              <a:gd name="adj2" fmla="val 77273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4648200" y="2438400"/>
            <a:ext cx="838200" cy="1066800"/>
          </a:xfrm>
          <a:prstGeom prst="downArrow">
            <a:avLst>
              <a:gd name="adj1" fmla="val 50000"/>
              <a:gd name="adj2" fmla="val 31818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114800" y="35052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Retailer</a:t>
            </a:r>
          </a:p>
        </p:txBody>
      </p:sp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4648200" y="4073525"/>
            <a:ext cx="838200" cy="1031875"/>
          </a:xfrm>
          <a:prstGeom prst="downArrow">
            <a:avLst>
              <a:gd name="adj1" fmla="val 50000"/>
              <a:gd name="adj2" fmla="val 30777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324600" y="3048000"/>
            <a:ext cx="2209800" cy="48577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Wholesaler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6324600" y="40386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Retailer</a:t>
            </a:r>
          </a:p>
        </p:txBody>
      </p:sp>
    </p:spTree>
    <p:extLst>
      <p:ext uri="{BB962C8B-B14F-4D97-AF65-F5344CB8AC3E}">
        <p14:creationId xmlns:p14="http://schemas.microsoft.com/office/powerpoint/2010/main" xmlns="" val="345735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 animBg="1"/>
      <p:bldP spid="35859" grpId="0" animBg="1"/>
      <p:bldP spid="35860" grpId="0" animBg="1"/>
      <p:bldP spid="35845" grpId="0" animBg="1"/>
      <p:bldP spid="35846" grpId="0" animBg="1"/>
      <p:bldP spid="35847" grpId="0" animBg="1"/>
      <p:bldP spid="35848" grpId="0" animBg="1"/>
      <p:bldP spid="35849" grpId="0" animBg="1"/>
      <p:bldP spid="35850" grpId="0" animBg="1"/>
      <p:bldP spid="35851" grpId="0" animBg="1"/>
      <p:bldP spid="35852" grpId="0" animBg="1"/>
      <p:bldP spid="35854" grpId="0" animBg="1"/>
      <p:bldP spid="35855" grpId="0" animBg="1"/>
      <p:bldP spid="35857" grpId="0" animBg="1"/>
      <p:bldP spid="358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Communicate Information</a:t>
            </a:r>
          </a:p>
          <a:p>
            <a:r>
              <a:rPr lang="en-US" dirty="0"/>
              <a:t>Tools:</a:t>
            </a:r>
          </a:p>
          <a:p>
            <a:pPr lvl="1"/>
            <a:r>
              <a:rPr lang="en-US" dirty="0" smtClean="0"/>
              <a:t>Advertising</a:t>
            </a:r>
          </a:p>
          <a:p>
            <a:pPr lvl="2"/>
            <a:r>
              <a:rPr lang="en-US" dirty="0" smtClean="0"/>
              <a:t>Paid non personal communication used by a identified sponsor to persuade or inform potential buyers about a product</a:t>
            </a:r>
            <a:endParaRPr lang="en-US" dirty="0"/>
          </a:p>
          <a:p>
            <a:pPr lvl="1"/>
            <a:r>
              <a:rPr lang="en-US" dirty="0"/>
              <a:t>Personal </a:t>
            </a:r>
            <a:r>
              <a:rPr lang="en-US" dirty="0" smtClean="0"/>
              <a:t>Selling</a:t>
            </a:r>
          </a:p>
          <a:p>
            <a:pPr lvl="2"/>
            <a:r>
              <a:rPr lang="en-US" dirty="0" smtClean="0"/>
              <a:t>Person to person to sales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426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620000" cy="167640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Part Three: Understanding Principles of Marketing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543800" cy="4267200"/>
          </a:xfrm>
          <a:ln/>
        </p:spPr>
        <p:txBody>
          <a:bodyPr/>
          <a:lstStyle/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Understanding Market Processes And Consumer Behavior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Developing And Pricing Products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Distributing Products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Promoting Products</a:t>
            </a:r>
          </a:p>
        </p:txBody>
      </p:sp>
    </p:spTree>
    <p:extLst>
      <p:ext uri="{BB962C8B-B14F-4D97-AF65-F5344CB8AC3E}">
        <p14:creationId xmlns:p14="http://schemas.microsoft.com/office/powerpoint/2010/main" xmlns="" val="276892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Communicate Information</a:t>
            </a:r>
          </a:p>
          <a:p>
            <a:r>
              <a:rPr lang="en-US" dirty="0"/>
              <a:t>Tools:</a:t>
            </a:r>
          </a:p>
          <a:p>
            <a:pPr lvl="1"/>
            <a:r>
              <a:rPr lang="en-US" dirty="0" smtClean="0"/>
              <a:t>Sales Promotion</a:t>
            </a:r>
          </a:p>
          <a:p>
            <a:pPr lvl="2"/>
            <a:r>
              <a:rPr lang="en-US" dirty="0" smtClean="0"/>
              <a:t>One time direct inducement to buyers</a:t>
            </a:r>
            <a:endParaRPr lang="en-US" dirty="0"/>
          </a:p>
          <a:p>
            <a:pPr lvl="1"/>
            <a:r>
              <a:rPr lang="en-US" dirty="0"/>
              <a:t>Public </a:t>
            </a:r>
            <a:r>
              <a:rPr lang="en-US" dirty="0" smtClean="0"/>
              <a:t>Relations</a:t>
            </a:r>
          </a:p>
          <a:p>
            <a:pPr lvl="2"/>
            <a:r>
              <a:rPr lang="en-US" dirty="0" smtClean="0"/>
              <a:t>All efforts directed and </a:t>
            </a:r>
            <a:r>
              <a:rPr lang="en-US" smtClean="0"/>
              <a:t>building goodwill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32893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b="1" dirty="0" err="1">
                <a:hlinkClick r:id="rId2"/>
              </a:rPr>
              <a:t>Heathy</a:t>
            </a:r>
            <a:r>
              <a:rPr lang="en-US" b="1" dirty="0">
                <a:hlinkClick r:id="rId2"/>
              </a:rPr>
              <a:t> Pakistan Mission - Lifebuoy School Programme</a:t>
            </a:r>
            <a:r>
              <a:rPr lang="en-US" dirty="0"/>
              <a:t>18-10-2011:The Lifebuoy team’s mission is to change the </a:t>
            </a:r>
            <a:r>
              <a:rPr lang="en-US" dirty="0" smtClean="0"/>
              <a:t>behavior </a:t>
            </a:r>
            <a:r>
              <a:rPr lang="en-US" dirty="0"/>
              <a:t>of 68 Million people by 2015, by promoting the “</a:t>
            </a:r>
            <a:r>
              <a:rPr lang="en-US" b="1" dirty="0"/>
              <a:t>Lifebuoy way</a:t>
            </a:r>
            <a:r>
              <a:rPr lang="en-US" dirty="0"/>
              <a:t>” of using soap during the </a:t>
            </a:r>
            <a:r>
              <a:rPr lang="en-US" b="1" dirty="0"/>
              <a:t>key moments for prevention of 10 common </a:t>
            </a:r>
            <a:r>
              <a:rPr lang="en-US" b="1" dirty="0" smtClean="0"/>
              <a:t>infections</a:t>
            </a:r>
            <a:endParaRPr lang="en-US" dirty="0"/>
          </a:p>
          <a:p>
            <a:pPr fontAlgn="base"/>
            <a:r>
              <a:rPr lang="en-US" b="1" dirty="0">
                <a:hlinkClick r:id="rId3"/>
              </a:rPr>
              <a:t>UNILEVER COMMITS </a:t>
            </a:r>
            <a:r>
              <a:rPr lang="en-US" b="1" dirty="0" err="1">
                <a:hlinkClick r:id="rId3"/>
              </a:rPr>
              <a:t>Rs</a:t>
            </a:r>
            <a:r>
              <a:rPr lang="en-US" b="1" dirty="0">
                <a:hlinkClick r:id="rId3"/>
              </a:rPr>
              <a:t>. 25 M TO FLOOD RELIEF IN SOUTHERN PAKISTAN</a:t>
            </a:r>
            <a:r>
              <a:rPr lang="en-US" dirty="0"/>
              <a:t>26-09-2011:Unilever PLC, the parent of Unilever Pakistan today committed Rs.25 million to provide immediate relief to millions of people affected by devastating floods in Southern Pakistan. 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0771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3429000"/>
          </a:xfrm>
        </p:spPr>
        <p:txBody>
          <a:bodyPr>
            <a:normAutofit fontScale="90000"/>
          </a:bodyPr>
          <a:lstStyle/>
          <a:p>
            <a:pPr>
              <a:lnSpc>
                <a:spcPct val="60000"/>
              </a:lnSpc>
            </a:pPr>
            <a:r>
              <a:rPr lang="en-US" sz="13500">
                <a:solidFill>
                  <a:srgbClr val="3366FF"/>
                </a:solidFill>
              </a:rPr>
              <a:t>Chapter</a:t>
            </a:r>
            <a:r>
              <a:rPr lang="en-US" sz="34700"/>
              <a:t> </a:t>
            </a:r>
            <a:br>
              <a:rPr lang="en-US" sz="34700"/>
            </a:br>
            <a:r>
              <a:rPr lang="en-US" sz="19700">
                <a:latin typeface="Times New Roman" charset="0"/>
              </a:rPr>
              <a:t>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495800"/>
            <a:ext cx="7543800" cy="1600200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Understanding Marketing Processes and Consumer Behavior</a:t>
            </a:r>
          </a:p>
        </p:txBody>
      </p:sp>
    </p:spTree>
    <p:extLst>
      <p:ext uri="{BB962C8B-B14F-4D97-AF65-F5344CB8AC3E}">
        <p14:creationId xmlns:p14="http://schemas.microsoft.com/office/powerpoint/2010/main" xmlns="" val="3500828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u="sng"/>
              <a:t>Chapter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4572000"/>
          </a:xfrm>
          <a:ln/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What Is Marketing?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Target Marketing/Segmentation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Marketing Research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Understanding Consumer Behavior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Organizational Marketing &amp; Buying Behavior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International Marketing Mix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Small Business &amp; The Marketing Mix</a:t>
            </a:r>
          </a:p>
        </p:txBody>
      </p:sp>
    </p:spTree>
    <p:extLst>
      <p:ext uri="{BB962C8B-B14F-4D97-AF65-F5344CB8AC3E}">
        <p14:creationId xmlns:p14="http://schemas.microsoft.com/office/powerpoint/2010/main" xmlns="" val="2489470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Marketing Mix </a:t>
            </a:r>
            <a:br>
              <a:rPr lang="en-US" sz="4800"/>
            </a:br>
            <a:r>
              <a:rPr lang="en-US" sz="4800"/>
              <a:t>Of Goods &amp; Services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US" sz="3800" dirty="0" smtClean="0"/>
              <a:t>Marketing: the process of planning and executing the</a:t>
            </a:r>
          </a:p>
          <a:p>
            <a:pPr lvl="1">
              <a:lnSpc>
                <a:spcPct val="140000"/>
              </a:lnSpc>
            </a:pPr>
            <a:r>
              <a:rPr lang="en-US" sz="3400" dirty="0" smtClean="0"/>
              <a:t>Developing</a:t>
            </a:r>
            <a:endParaRPr lang="en-US" sz="3400" dirty="0"/>
          </a:p>
          <a:p>
            <a:pPr lvl="1">
              <a:lnSpc>
                <a:spcPct val="140000"/>
              </a:lnSpc>
            </a:pPr>
            <a:r>
              <a:rPr lang="en-US" sz="3400" dirty="0"/>
              <a:t>Pricing</a:t>
            </a:r>
          </a:p>
          <a:p>
            <a:pPr lvl="1">
              <a:lnSpc>
                <a:spcPct val="140000"/>
              </a:lnSpc>
            </a:pPr>
            <a:r>
              <a:rPr lang="en-US" sz="3400" dirty="0"/>
              <a:t>Placing</a:t>
            </a:r>
          </a:p>
          <a:p>
            <a:pPr lvl="1">
              <a:lnSpc>
                <a:spcPct val="140000"/>
              </a:lnSpc>
            </a:pPr>
            <a:r>
              <a:rPr lang="en-US" sz="3400" dirty="0" smtClean="0"/>
              <a:t>Promoting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3800" dirty="0" smtClean="0"/>
              <a:t>of products to create exchange and satisfy objectives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xmlns="" val="134696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Value &amp; Satisfaction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 consumers buy one product and not the other</a:t>
            </a:r>
          </a:p>
          <a:p>
            <a:r>
              <a:rPr lang="en-US" dirty="0" smtClean="0"/>
              <a:t>Buy products that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offer best value </a:t>
            </a:r>
          </a:p>
          <a:p>
            <a:r>
              <a:rPr lang="en-US" dirty="0" smtClean="0"/>
              <a:t>Benefits- </a:t>
            </a:r>
            <a:r>
              <a:rPr lang="en-US" dirty="0"/>
              <a:t>Functions Of Product &amp; Emotional </a:t>
            </a:r>
            <a:r>
              <a:rPr lang="en-US" dirty="0" smtClean="0"/>
              <a:t>Satisfaction associated with owning, experiencing and possessing it.</a:t>
            </a:r>
            <a:endParaRPr lang="en-US" dirty="0"/>
          </a:p>
          <a:p>
            <a:pPr>
              <a:lnSpc>
                <a:spcPct val="45000"/>
              </a:lnSpc>
              <a:buFontTx/>
              <a:buNone/>
            </a:pPr>
            <a:endParaRPr lang="en-US" dirty="0"/>
          </a:p>
          <a:p>
            <a:r>
              <a:rPr lang="en-US" dirty="0"/>
              <a:t>Benefits Must Exceed Costs </a:t>
            </a:r>
            <a:r>
              <a:rPr lang="en-US" dirty="0" smtClean="0"/>
              <a:t> (money, time, and emotional cost)To </a:t>
            </a:r>
            <a:r>
              <a:rPr lang="en-US" dirty="0"/>
              <a:t>Be Of Value To The Consumer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343400" y="2284413"/>
            <a:ext cx="4191000" cy="1144587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Value = </a:t>
            </a:r>
            <a:r>
              <a:rPr lang="en-US" sz="32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Benefits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Costs</a:t>
            </a:r>
          </a:p>
        </p:txBody>
      </p:sp>
    </p:spTree>
    <p:extLst>
      <p:ext uri="{BB962C8B-B14F-4D97-AF65-F5344CB8AC3E}">
        <p14:creationId xmlns:p14="http://schemas.microsoft.com/office/powerpoint/2010/main" xmlns="" val="2059091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/>
      <p:bldP spid="194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Utility = Satisfy Need/Want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45000"/>
              </a:lnSpc>
            </a:pPr>
            <a:r>
              <a:rPr lang="en-US" dirty="0" smtClean="0"/>
              <a:t>To understand how marketing creates value for customers, we must understand the benefits the customers get or the UTILITY the product has</a:t>
            </a:r>
          </a:p>
          <a:p>
            <a:pPr>
              <a:lnSpc>
                <a:spcPct val="145000"/>
              </a:lnSpc>
            </a:pPr>
            <a:r>
              <a:rPr lang="en-US" dirty="0" smtClean="0"/>
              <a:t>Time</a:t>
            </a:r>
            <a:endParaRPr lang="en-US" dirty="0"/>
          </a:p>
          <a:p>
            <a:pPr>
              <a:lnSpc>
                <a:spcPct val="145000"/>
              </a:lnSpc>
            </a:pPr>
            <a:r>
              <a:rPr lang="en-US" dirty="0"/>
              <a:t>Place</a:t>
            </a:r>
          </a:p>
          <a:p>
            <a:pPr>
              <a:lnSpc>
                <a:spcPct val="145000"/>
              </a:lnSpc>
            </a:pPr>
            <a:r>
              <a:rPr lang="en-US" dirty="0"/>
              <a:t>Ownership/Possession</a:t>
            </a:r>
          </a:p>
          <a:p>
            <a:pPr>
              <a:lnSpc>
                <a:spcPct val="145000"/>
              </a:lnSpc>
            </a:pPr>
            <a:r>
              <a:rPr lang="en-US" dirty="0"/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xmlns="" val="408516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Goods, Services, Ideas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Consumer </a:t>
            </a:r>
            <a:r>
              <a:rPr lang="en-US" dirty="0" smtClean="0"/>
              <a:t>Goods </a:t>
            </a:r>
            <a:endParaRPr lang="en-US" dirty="0"/>
          </a:p>
          <a:p>
            <a:r>
              <a:rPr lang="en-US" dirty="0"/>
              <a:t>Industrial </a:t>
            </a:r>
            <a:r>
              <a:rPr lang="en-US" dirty="0" smtClean="0"/>
              <a:t>Goods  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Services- Intangible</a:t>
            </a:r>
          </a:p>
        </p:txBody>
      </p:sp>
      <p:sp>
        <p:nvSpPr>
          <p:cNvPr id="21508" name="AutoShape 4"/>
          <p:cNvSpPr>
            <a:spLocks/>
          </p:cNvSpPr>
          <p:nvPr/>
        </p:nvSpPr>
        <p:spPr bwMode="auto">
          <a:xfrm>
            <a:off x="4419600" y="17526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0" y="1905000"/>
            <a:ext cx="23622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Tangible</a:t>
            </a:r>
          </a:p>
        </p:txBody>
      </p:sp>
    </p:spTree>
    <p:extLst>
      <p:ext uri="{BB962C8B-B14F-4D97-AF65-F5344CB8AC3E}">
        <p14:creationId xmlns:p14="http://schemas.microsoft.com/office/powerpoint/2010/main" xmlns="" val="343700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1508" grpId="0" animBg="1"/>
      <p:bldP spid="215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Relationship Marketing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Marketing Strategy Emphasizing Lasting Relationships </a:t>
            </a:r>
          </a:p>
          <a:p>
            <a:r>
              <a:rPr lang="en-US" dirty="0" smtClean="0"/>
              <a:t>Emphasizes </a:t>
            </a:r>
            <a:r>
              <a:rPr lang="en-US" dirty="0"/>
              <a:t>Economic/Social Ties Between Buyer &amp; Seller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xmlns="" val="3158989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471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Image</vt:lpstr>
      <vt:lpstr>Lecture 19</vt:lpstr>
      <vt:lpstr>Part Three: Understanding Principles of Marketing</vt:lpstr>
      <vt:lpstr>Chapter  10</vt:lpstr>
      <vt:lpstr>Chapter Outline</vt:lpstr>
      <vt:lpstr>Marketing Mix  Of Goods &amp; Services</vt:lpstr>
      <vt:lpstr>Value &amp; Satisfaction</vt:lpstr>
      <vt:lpstr>Utility = Satisfy Need/Want</vt:lpstr>
      <vt:lpstr>Goods, Services, Ideas</vt:lpstr>
      <vt:lpstr>Relationship Marketing</vt:lpstr>
      <vt:lpstr>Marketing Environment</vt:lpstr>
      <vt:lpstr>Marketing Environment</vt:lpstr>
      <vt:lpstr>Competitive Environment</vt:lpstr>
      <vt:lpstr>Marketing Strategy</vt:lpstr>
      <vt:lpstr>Marketing Mix (4 P’s)</vt:lpstr>
      <vt:lpstr>Product</vt:lpstr>
      <vt:lpstr>Price</vt:lpstr>
      <vt:lpstr>Place</vt:lpstr>
      <vt:lpstr>Channels Of Distribution</vt:lpstr>
      <vt:lpstr>Promotion</vt:lpstr>
      <vt:lpstr>Promotion</vt:lpstr>
      <vt:lpstr>Promotion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</dc:title>
  <dc:creator>sarah tariq</dc:creator>
  <cp:lastModifiedBy>NTS</cp:lastModifiedBy>
  <cp:revision>8</cp:revision>
  <dcterms:created xsi:type="dcterms:W3CDTF">2012-06-14T05:04:10Z</dcterms:created>
  <dcterms:modified xsi:type="dcterms:W3CDTF">2012-06-14T08:10:42Z</dcterms:modified>
</cp:coreProperties>
</file>