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278" r:id="rId14"/>
    <p:sldId id="303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304" r:id="rId24"/>
    <p:sldId id="287" r:id="rId25"/>
    <p:sldId id="305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7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87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243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1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783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344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989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991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59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06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694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267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69E5-E39C-469F-9BE9-81B1D92CFB6D}" type="datetimeFigureOut">
              <a:rPr lang="en-US" smtClean="0"/>
              <a:pPr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6D292-6B3F-43B2-BD89-7E0EF70A8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616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lever.pk/aboutus/newsandmedia/pressreleases/Unilever_commits_Rs25M_to_Flood_Relief_in_Southern_Pakistan.aspx" TargetMode="External"/><Relationship Id="rId2" Type="http://schemas.openxmlformats.org/officeDocument/2006/relationships/hyperlink" Target="http://www.unilever.pk/aboutus/newsandmedia/pressreleases/HEALTHY_PAKISTAN_MISSION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wmf"/><Relationship Id="rId4" Type="http://schemas.openxmlformats.org/officeDocument/2006/relationships/image" Target="../media/image14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smtClean="0"/>
              <a:t>Lecture 20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6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Communicate Information</a:t>
            </a:r>
          </a:p>
          <a:p>
            <a:r>
              <a:rPr lang="en-US" dirty="0"/>
              <a:t>Tools:</a:t>
            </a:r>
          </a:p>
          <a:p>
            <a:pPr lvl="1"/>
            <a:r>
              <a:rPr lang="en-US" dirty="0" smtClean="0"/>
              <a:t>Advertising</a:t>
            </a:r>
          </a:p>
          <a:p>
            <a:pPr lvl="2"/>
            <a:r>
              <a:rPr lang="en-US" dirty="0" smtClean="0"/>
              <a:t>Paid non personal communication used by a identified sponsor to persuade or inform potential buyers about a product</a:t>
            </a:r>
            <a:endParaRPr lang="en-US" dirty="0"/>
          </a:p>
          <a:p>
            <a:pPr lvl="1"/>
            <a:r>
              <a:rPr lang="en-US" dirty="0"/>
              <a:t>Personal </a:t>
            </a:r>
            <a:r>
              <a:rPr lang="en-US" dirty="0" smtClean="0"/>
              <a:t>Selling</a:t>
            </a:r>
          </a:p>
          <a:p>
            <a:pPr lvl="2"/>
            <a:r>
              <a:rPr lang="en-US" dirty="0" smtClean="0"/>
              <a:t>Person to person to sales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3742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Communicate Information</a:t>
            </a:r>
          </a:p>
          <a:p>
            <a:r>
              <a:rPr lang="en-US" dirty="0"/>
              <a:t>Tools:</a:t>
            </a:r>
          </a:p>
          <a:p>
            <a:pPr lvl="1"/>
            <a:r>
              <a:rPr lang="en-US" dirty="0" smtClean="0"/>
              <a:t>Sales Promotion</a:t>
            </a:r>
          </a:p>
          <a:p>
            <a:pPr lvl="2"/>
            <a:r>
              <a:rPr lang="en-US" dirty="0" smtClean="0"/>
              <a:t>One time direct inducement to buyers</a:t>
            </a:r>
            <a:endParaRPr lang="en-US" dirty="0"/>
          </a:p>
          <a:p>
            <a:pPr lvl="1"/>
            <a:r>
              <a:rPr lang="en-US" dirty="0"/>
              <a:t>Public </a:t>
            </a:r>
            <a:r>
              <a:rPr lang="en-US" dirty="0" smtClean="0"/>
              <a:t>Relations</a:t>
            </a:r>
          </a:p>
          <a:p>
            <a:pPr lvl="2"/>
            <a:r>
              <a:rPr lang="en-US" dirty="0" smtClean="0"/>
              <a:t>All efforts directed and </a:t>
            </a:r>
            <a:r>
              <a:rPr lang="en-US" smtClean="0"/>
              <a:t>building goodwill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483087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b="1" dirty="0" err="1">
                <a:hlinkClick r:id="rId2"/>
              </a:rPr>
              <a:t>Heathy</a:t>
            </a:r>
            <a:r>
              <a:rPr lang="en-US" b="1" dirty="0">
                <a:hlinkClick r:id="rId2"/>
              </a:rPr>
              <a:t> Pakistan Mission - Lifebuoy School Programme</a:t>
            </a:r>
            <a:r>
              <a:rPr lang="en-US" dirty="0"/>
              <a:t>18-10-2011:The Lifebuoy team’s mission is to change the </a:t>
            </a:r>
            <a:r>
              <a:rPr lang="en-US" dirty="0" smtClean="0"/>
              <a:t>behavior </a:t>
            </a:r>
            <a:r>
              <a:rPr lang="en-US" dirty="0"/>
              <a:t>of 68 Million people by 2015, by promoting the “</a:t>
            </a:r>
            <a:r>
              <a:rPr lang="en-US" b="1" dirty="0"/>
              <a:t>Lifebuoy way</a:t>
            </a:r>
            <a:r>
              <a:rPr lang="en-US" dirty="0"/>
              <a:t>” of using soap during the </a:t>
            </a:r>
            <a:r>
              <a:rPr lang="en-US" b="1" dirty="0"/>
              <a:t>key moments for prevention of 10 common </a:t>
            </a:r>
            <a:r>
              <a:rPr lang="en-US" b="1" dirty="0" smtClean="0"/>
              <a:t>infections</a:t>
            </a:r>
            <a:endParaRPr lang="en-US" dirty="0"/>
          </a:p>
          <a:p>
            <a:pPr fontAlgn="base"/>
            <a:r>
              <a:rPr lang="en-US" b="1" dirty="0">
                <a:hlinkClick r:id="rId3"/>
              </a:rPr>
              <a:t>UNILEVER COMMITS </a:t>
            </a:r>
            <a:r>
              <a:rPr lang="en-US" b="1" dirty="0" err="1">
                <a:hlinkClick r:id="rId3"/>
              </a:rPr>
              <a:t>Rs</a:t>
            </a:r>
            <a:r>
              <a:rPr lang="en-US" b="1" dirty="0">
                <a:hlinkClick r:id="rId3"/>
              </a:rPr>
              <a:t>. 25 M TO FLOOD RELIEF IN SOUTHERN PAKISTAN</a:t>
            </a:r>
            <a:r>
              <a:rPr lang="en-US" dirty="0"/>
              <a:t>26-09-2011:Unilever PLC, the parent of Unilever Pakistan today committed Rs.25 million to provide immediate relief to millions of people affected by devastating floods in Southern Pakistan. 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70990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 descr="j0309040"/>
          <p:cNvPicPr>
            <a:picLocks noChangeAspect="1" noChangeArrowheads="1"/>
          </p:cNvPicPr>
          <p:nvPr/>
        </p:nvPicPr>
        <p:blipFill>
          <a:blip r:embed="rId2">
            <a:lum bright="66000" contrast="-7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7391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600"/>
              <a:t>Target Market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391400" cy="426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Target Market- Group With S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imilar Needs/Wants That Show Interest in same product </a:t>
            </a: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65000"/>
              </a:lnSpc>
              <a:buFontTx/>
              <a:buNone/>
            </a:pP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Product Positioning- According To Consumers’ Perception</a:t>
            </a:r>
          </a:p>
        </p:txBody>
      </p:sp>
    </p:spTree>
    <p:extLst>
      <p:ext uri="{BB962C8B-B14F-4D97-AF65-F5344CB8AC3E}">
        <p14:creationId xmlns="" xmlns:p14="http://schemas.microsoft.com/office/powerpoint/2010/main" val="16849070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6200"/>
            <a:ext cx="7772400" cy="1470025"/>
          </a:xfrm>
        </p:spPr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001000" cy="4343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Dividing Markets In To Categories Of Consumer Type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After Identification Of Segments, Various Strategies Are Adopted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Segment Should Share Some Common Traits That Affect Purchasing Decisions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1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Market </a:t>
            </a:r>
            <a:br>
              <a:rPr lang="en-US" sz="4800"/>
            </a:br>
            <a:r>
              <a:rPr lang="en-US" sz="4800"/>
              <a:t>Segmentation Variables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Geographic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 algn="ctr">
              <a:lnSpc>
                <a:spcPct val="90000"/>
              </a:lnSpc>
            </a:pPr>
            <a:r>
              <a:rPr lang="en-US"/>
              <a:t>Demographic</a:t>
            </a:r>
          </a:p>
          <a:p>
            <a:pPr algn="ctr">
              <a:lnSpc>
                <a:spcPct val="70000"/>
              </a:lnSpc>
              <a:buFontTx/>
              <a:buNone/>
            </a:pPr>
            <a:endParaRPr lang="en-US"/>
          </a:p>
          <a:p>
            <a:pPr algn="ctr">
              <a:lnSpc>
                <a:spcPct val="90000"/>
              </a:lnSpc>
            </a:pPr>
            <a:r>
              <a:rPr lang="en-US"/>
              <a:t>Psychographic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/>
          </a:p>
          <a:p>
            <a:pPr algn="r">
              <a:lnSpc>
                <a:spcPct val="90000"/>
              </a:lnSpc>
            </a:pPr>
            <a:r>
              <a:rPr lang="en-US"/>
              <a:t>Behavioral</a:t>
            </a:r>
          </a:p>
        </p:txBody>
      </p:sp>
      <p:pic>
        <p:nvPicPr>
          <p:cNvPr id="39940" name="Picture 4" descr="j03094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00200"/>
            <a:ext cx="1600200" cy="1066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 descr="j028497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1165225" cy="1752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2" name="Picture 6" descr="j02554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124200"/>
            <a:ext cx="1039813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6" name="Picture 10" descr="j030925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72000"/>
            <a:ext cx="1752600" cy="117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48933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5400"/>
              <a:t>Geographic Variables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Places Consumers Reside</a:t>
            </a:r>
          </a:p>
          <a:p>
            <a:r>
              <a:rPr lang="en-US" dirty="0"/>
              <a:t>Countries &gt; Neighborhoods</a:t>
            </a:r>
          </a:p>
          <a:p>
            <a:r>
              <a:rPr lang="en-US" dirty="0"/>
              <a:t>Water = Boats</a:t>
            </a:r>
          </a:p>
          <a:p>
            <a:r>
              <a:rPr lang="en-US" dirty="0"/>
              <a:t>Mountains/Rural = Four-Wheel Drive Vehicles</a:t>
            </a:r>
          </a:p>
          <a:p>
            <a:r>
              <a:rPr lang="en-US" dirty="0"/>
              <a:t>Urban Area = Designer </a:t>
            </a:r>
            <a:r>
              <a:rPr lang="en-US" dirty="0" smtClean="0"/>
              <a:t>Clothing</a:t>
            </a:r>
          </a:p>
          <a:p>
            <a:r>
              <a:rPr lang="en-US" dirty="0" smtClean="0"/>
              <a:t>Some Products Have Universal Acceptance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3287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Demographic Variables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ln/>
        </p:spPr>
        <p:txBody>
          <a:bodyPr/>
          <a:lstStyle/>
          <a:p>
            <a:r>
              <a:rPr lang="en-US" sz="3600"/>
              <a:t>Age</a:t>
            </a:r>
          </a:p>
          <a:p>
            <a:r>
              <a:rPr lang="en-US" sz="3600"/>
              <a:t>Income</a:t>
            </a:r>
          </a:p>
          <a:p>
            <a:r>
              <a:rPr lang="en-US" sz="3600"/>
              <a:t>Gender</a:t>
            </a:r>
          </a:p>
          <a:p>
            <a:r>
              <a:rPr lang="en-US" sz="3600"/>
              <a:t>Ethnic Background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ln/>
        </p:spPr>
        <p:txBody>
          <a:bodyPr/>
          <a:lstStyle/>
          <a:p>
            <a:r>
              <a:rPr lang="en-US" sz="3600" dirty="0"/>
              <a:t>Marital Status</a:t>
            </a:r>
          </a:p>
          <a:p>
            <a:r>
              <a:rPr lang="en-US" sz="3600" dirty="0"/>
              <a:t>Race</a:t>
            </a:r>
          </a:p>
          <a:p>
            <a:r>
              <a:rPr lang="en-US" sz="3600" dirty="0"/>
              <a:t>Religion</a:t>
            </a:r>
          </a:p>
          <a:p>
            <a:r>
              <a:rPr lang="en-US" sz="3600" dirty="0"/>
              <a:t>Social Class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9139956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nimBg="1"/>
      <p:bldP spid="41988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Psychographic Variables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Lifestyle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Interests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Attitudes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Can Be Changed </a:t>
            </a:r>
            <a:r>
              <a:rPr lang="en-US" dirty="0" smtClean="0"/>
              <a:t>By Marketing </a:t>
            </a:r>
            <a:r>
              <a:rPr lang="en-US" dirty="0"/>
              <a:t>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64593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5400"/>
              <a:t>Behavioral Variables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Ways In Which Product/Service Is Used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Benefits Expected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Reasons For Purchase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 dirty="0"/>
          </a:p>
          <a:p>
            <a:r>
              <a:rPr lang="en-US" dirty="0"/>
              <a:t>Brand Loyalty vs. Switcher</a:t>
            </a:r>
          </a:p>
        </p:txBody>
      </p:sp>
    </p:spTree>
    <p:extLst>
      <p:ext uri="{BB962C8B-B14F-4D97-AF65-F5344CB8AC3E}">
        <p14:creationId xmlns="" xmlns:p14="http://schemas.microsoft.com/office/powerpoint/2010/main" val="3137967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620000" cy="167640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Part Three: Understanding Principles of Marketing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543800" cy="4267200"/>
          </a:xfrm>
          <a:ln/>
        </p:spPr>
        <p:txBody>
          <a:bodyPr/>
          <a:lstStyle/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Understanding Market Processes And Consumer Behavior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Developing And Pricing Products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Distributing Products</a:t>
            </a:r>
          </a:p>
          <a:p>
            <a:pPr marL="685800" indent="-685800">
              <a:lnSpc>
                <a:spcPct val="90000"/>
              </a:lnSpc>
              <a:buFontTx/>
              <a:buAutoNum type="arabicPeriod" startAt="10"/>
            </a:pPr>
            <a:r>
              <a:rPr lang="en-US"/>
              <a:t>Promoting Products</a:t>
            </a:r>
          </a:p>
        </p:txBody>
      </p:sp>
    </p:spTree>
    <p:extLst>
      <p:ext uri="{BB962C8B-B14F-4D97-AF65-F5344CB8AC3E}">
        <p14:creationId xmlns="" xmlns:p14="http://schemas.microsoft.com/office/powerpoint/2010/main" val="40191529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Marketing Research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Study </a:t>
            </a:r>
            <a:r>
              <a:rPr lang="en-US" dirty="0" smtClean="0"/>
              <a:t>Consumer Needs/Wants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Determine </a:t>
            </a:r>
            <a:r>
              <a:rPr lang="en-US" dirty="0" smtClean="0"/>
              <a:t>Ways Sellers </a:t>
            </a:r>
            <a:r>
              <a:rPr lang="en-US" dirty="0"/>
              <a:t>Can </a:t>
            </a:r>
            <a:r>
              <a:rPr lang="en-US" dirty="0" smtClean="0"/>
              <a:t>Satisfy Needs/Wants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1973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Marketing Research</a:t>
            </a:r>
            <a:br>
              <a:rPr lang="en-US" sz="4800"/>
            </a:br>
            <a:r>
              <a:rPr lang="en-US" sz="4800"/>
              <a:t>&amp; Process</a:t>
            </a:r>
          </a:p>
        </p:txBody>
      </p:sp>
      <p:graphicFrame>
        <p:nvGraphicFramePr>
          <p:cNvPr id="47112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981200" y="1593850"/>
          <a:ext cx="5715000" cy="4618038"/>
        </p:xfrm>
        <a:graphic>
          <a:graphicData uri="http://schemas.openxmlformats.org/presentationml/2006/ole">
            <p:oleObj spid="_x0000_s1032" name="Image" r:id="rId3" imgW="4307801" imgH="3481821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18837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Research Process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524000" y="1828800"/>
            <a:ext cx="3048000" cy="476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Study Situation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362200" y="2819400"/>
            <a:ext cx="2667000" cy="476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Select Method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276600" y="3657600"/>
            <a:ext cx="2667000" cy="476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Collect Data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343400" y="4572000"/>
            <a:ext cx="2667000" cy="476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Analyze Data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943600" y="5486400"/>
            <a:ext cx="2895600" cy="47625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Prepare Report</a:t>
            </a: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10800000" flipH="1">
            <a:off x="1676400" y="2362200"/>
            <a:ext cx="685800" cy="838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 rot="10800000" flipH="1">
            <a:off x="2590800" y="3352800"/>
            <a:ext cx="685800" cy="838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AutoShape 13"/>
          <p:cNvSpPr>
            <a:spLocks noChangeArrowheads="1"/>
          </p:cNvSpPr>
          <p:nvPr/>
        </p:nvSpPr>
        <p:spPr bwMode="auto">
          <a:xfrm rot="10800000" flipH="1">
            <a:off x="3657600" y="4191000"/>
            <a:ext cx="685800" cy="838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AutoShape 14"/>
          <p:cNvSpPr>
            <a:spLocks noChangeArrowheads="1"/>
          </p:cNvSpPr>
          <p:nvPr/>
        </p:nvSpPr>
        <p:spPr bwMode="auto">
          <a:xfrm rot="10800000" flipH="1">
            <a:off x="5257800" y="5105400"/>
            <a:ext cx="685800" cy="838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99094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182" grpId="0" animBg="1"/>
      <p:bldP spid="50183" grpId="0" animBg="1"/>
      <p:bldP spid="50184" grpId="0" animBg="1"/>
      <p:bldP spid="50185" grpId="0" animBg="1"/>
      <p:bldP spid="50186" grpId="0" animBg="1"/>
      <p:bldP spid="50188" grpId="0" animBg="1"/>
      <p:bldP spid="50189" grpId="0" animBg="1"/>
      <p:bldP spid="501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Research Process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600200"/>
            <a:ext cx="7772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Study The Current Situation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What is the need and what is being done to meet 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Select A Research Method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Effectiveness And Cost Of Options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Collect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Secondary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Primary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Analyze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 Transform data in to information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Prepare A Report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Sum up methodology and findings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021257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1" name="Picture 17" descr="j0292116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33800"/>
            <a:ext cx="1811338" cy="15478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7" name="Picture 13" descr="j0297565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95800"/>
            <a:ext cx="1809750" cy="1158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5" name="Picture 11" descr="j035564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1447800" cy="1482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33" name="Picture 9" descr="j024013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600"/>
            <a:ext cx="1366838" cy="1820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Research Methods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209800" y="2438400"/>
            <a:ext cx="26670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Observation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905000" y="5562600"/>
            <a:ext cx="2819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Focus Group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334000" y="5167313"/>
            <a:ext cx="3581400" cy="547687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Experimentation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562600" y="2819400"/>
            <a:ext cx="2438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Surveys</a:t>
            </a:r>
          </a:p>
        </p:txBody>
      </p:sp>
    </p:spTree>
    <p:extLst>
      <p:ext uri="{BB962C8B-B14F-4D97-AF65-F5344CB8AC3E}">
        <p14:creationId xmlns="" xmlns:p14="http://schemas.microsoft.com/office/powerpoint/2010/main" val="24485401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30" grpId="0" animBg="1"/>
      <p:bldP spid="52231" grpId="0" animBg="1"/>
      <p:bldP spid="522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Influences On</a:t>
            </a:r>
            <a:br>
              <a:rPr lang="en-US" sz="4800"/>
            </a:br>
            <a:r>
              <a:rPr lang="en-US" sz="4800"/>
              <a:t>Consumer Behavior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180000"/>
              </a:lnSpc>
              <a:spcBef>
                <a:spcPct val="0"/>
              </a:spcBef>
            </a:pPr>
            <a:r>
              <a:rPr lang="en-US" dirty="0" smtClean="0"/>
              <a:t>Study Of The Decision Process By Which People Buy And Consume products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2422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Influences On</a:t>
            </a:r>
            <a:br>
              <a:rPr lang="en-US" sz="4800"/>
            </a:br>
            <a:r>
              <a:rPr lang="en-US" sz="4800"/>
              <a:t>Consumer Behavior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80000"/>
              </a:lnSpc>
              <a:spcBef>
                <a:spcPct val="0"/>
              </a:spcBef>
            </a:pPr>
            <a:r>
              <a:rPr lang="en-US" dirty="0" smtClean="0"/>
              <a:t>Psychological –</a:t>
            </a:r>
            <a:r>
              <a:rPr lang="en-US" dirty="0" err="1" smtClean="0"/>
              <a:t>motivation,perception,attitude</a:t>
            </a:r>
            <a:endParaRPr lang="en-US" dirty="0"/>
          </a:p>
          <a:p>
            <a:r>
              <a:rPr lang="en-US" dirty="0" smtClean="0"/>
              <a:t>Personal-lifestyle, personality, economic status</a:t>
            </a:r>
            <a:endParaRPr lang="en-US" dirty="0"/>
          </a:p>
          <a:p>
            <a:r>
              <a:rPr lang="en-US" dirty="0" smtClean="0"/>
              <a:t>Social-family, opinion leaders, friends</a:t>
            </a:r>
            <a:endParaRPr lang="en-US" dirty="0"/>
          </a:p>
          <a:p>
            <a:r>
              <a:rPr lang="en-US" dirty="0" smtClean="0"/>
              <a:t>Cultural</a:t>
            </a:r>
          </a:p>
          <a:p>
            <a:pPr lvl="1"/>
            <a:r>
              <a:rPr lang="en-US" dirty="0" smtClean="0"/>
              <a:t>Cultural – way of living that distinguishes one group from the other</a:t>
            </a:r>
          </a:p>
          <a:p>
            <a:pPr lvl="1"/>
            <a:r>
              <a:rPr lang="en-US" dirty="0" smtClean="0"/>
              <a:t>Subculture – smaller groups with shared values</a:t>
            </a:r>
          </a:p>
          <a:p>
            <a:pPr lvl="1"/>
            <a:r>
              <a:rPr lang="en-US" dirty="0" smtClean="0"/>
              <a:t>Social class – ranking of group based on occupation and income</a:t>
            </a:r>
          </a:p>
          <a:p>
            <a:r>
              <a:rPr lang="en-US" dirty="0" smtClean="0"/>
              <a:t>Weak affect  of factors because of brand loyalty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56065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Buying Process</a:t>
            </a:r>
          </a:p>
        </p:txBody>
      </p:sp>
      <p:pic>
        <p:nvPicPr>
          <p:cNvPr id="55306" name="Picture 10" descr="Figure 10"/>
          <p:cNvPicPr>
            <a:picLocks noChangeAspect="1" noChangeArrowheads="1"/>
          </p:cNvPicPr>
          <p:nvPr/>
        </p:nvPicPr>
        <p:blipFill>
          <a:blip r:embed="rId2">
            <a:lum bright="-4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76413"/>
            <a:ext cx="7162800" cy="38846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845938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600"/>
              <a:t>Data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Warehousing- Collecting, Storing, &amp; Retrieving            Data</a:t>
            </a:r>
          </a:p>
          <a:p>
            <a:endParaRPr lang="en-US" dirty="0"/>
          </a:p>
          <a:p>
            <a:r>
              <a:rPr lang="en-US" dirty="0"/>
              <a:t>Mining- Searching, </a:t>
            </a:r>
            <a:r>
              <a:rPr lang="en-US" dirty="0" smtClean="0"/>
              <a:t>Sifting</a:t>
            </a:r>
            <a:r>
              <a:rPr lang="en-US" dirty="0"/>
              <a:t>, &amp; Reorganizing        Data</a:t>
            </a:r>
          </a:p>
        </p:txBody>
      </p:sp>
    </p:spTree>
    <p:extLst>
      <p:ext uri="{BB962C8B-B14F-4D97-AF65-F5344CB8AC3E}">
        <p14:creationId xmlns="" xmlns:p14="http://schemas.microsoft.com/office/powerpoint/2010/main" val="17382786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4800"/>
              <a:t>Organizational Markets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Industrial – businesses that buy goods to be converted in to other products or goods that are used up during production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 smtClean="0"/>
              <a:t>Reseller – consists of intermediaries, who buy and resell finished goods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Government/Institutional</a:t>
            </a:r>
          </a:p>
        </p:txBody>
      </p:sp>
    </p:spTree>
    <p:extLst>
      <p:ext uri="{BB962C8B-B14F-4D97-AF65-F5344CB8AC3E}">
        <p14:creationId xmlns="" xmlns:p14="http://schemas.microsoft.com/office/powerpoint/2010/main" val="2825649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3429000"/>
          </a:xfrm>
        </p:spPr>
        <p:txBody>
          <a:bodyPr>
            <a:normAutofit fontScale="90000"/>
          </a:bodyPr>
          <a:lstStyle/>
          <a:p>
            <a:pPr>
              <a:lnSpc>
                <a:spcPct val="60000"/>
              </a:lnSpc>
            </a:pPr>
            <a:r>
              <a:rPr lang="en-US" sz="13500">
                <a:solidFill>
                  <a:srgbClr val="3366FF"/>
                </a:solidFill>
              </a:rPr>
              <a:t>Chapter</a:t>
            </a:r>
            <a:r>
              <a:rPr lang="en-US" sz="34700"/>
              <a:t> </a:t>
            </a:r>
            <a:br>
              <a:rPr lang="en-US" sz="34700"/>
            </a:br>
            <a:r>
              <a:rPr lang="en-US" sz="19700">
                <a:latin typeface="Times New Roman" charset="0"/>
              </a:rPr>
              <a:t>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495800"/>
            <a:ext cx="7543800" cy="1600200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Understanding Marketing Processes and Consumer Behavior</a:t>
            </a:r>
          </a:p>
        </p:txBody>
      </p:sp>
    </p:spTree>
    <p:extLst>
      <p:ext uri="{BB962C8B-B14F-4D97-AF65-F5344CB8AC3E}">
        <p14:creationId xmlns="" xmlns:p14="http://schemas.microsoft.com/office/powerpoint/2010/main" val="868640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Buying Behavior- Organizational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Buyer Differences</a:t>
            </a:r>
          </a:p>
          <a:p>
            <a:pPr lvl="1"/>
            <a:r>
              <a:rPr lang="en-US" dirty="0" smtClean="0"/>
              <a:t>Professional – trained for negotiating</a:t>
            </a:r>
            <a:endParaRPr lang="en-US" dirty="0"/>
          </a:p>
          <a:p>
            <a:pPr lvl="1"/>
            <a:r>
              <a:rPr lang="en-US" dirty="0" smtClean="0"/>
              <a:t>Specialist </a:t>
            </a:r>
            <a:endParaRPr lang="en-US" dirty="0"/>
          </a:p>
          <a:p>
            <a:pPr lvl="1"/>
            <a:r>
              <a:rPr lang="en-US" dirty="0" smtClean="0"/>
              <a:t>Experts </a:t>
            </a:r>
            <a:endParaRPr lang="en-US" dirty="0"/>
          </a:p>
          <a:p>
            <a:pPr lvl="1">
              <a:buFont typeface="Arial" charset="0"/>
              <a:buNone/>
            </a:pPr>
            <a:endParaRPr lang="en-US" dirty="0"/>
          </a:p>
          <a:p>
            <a:r>
              <a:rPr lang="en-US" dirty="0"/>
              <a:t>Buyer-Seller </a:t>
            </a:r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Frequent</a:t>
            </a:r>
          </a:p>
          <a:p>
            <a:pPr lvl="1"/>
            <a:r>
              <a:rPr lang="en-US" dirty="0" smtClean="0"/>
              <a:t>enduring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65462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Marketing Mix- International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3400"/>
              <a:t>Products- Redesign For Foreign Buyer</a:t>
            </a:r>
          </a:p>
          <a:p>
            <a:r>
              <a:rPr lang="en-US" sz="3400"/>
              <a:t>Pricing- Cover Increased Cost Of Transport/Selling</a:t>
            </a:r>
          </a:p>
          <a:p>
            <a:r>
              <a:rPr lang="en-US" sz="3400"/>
              <a:t>Distribution- Delays In Establishing Network For Startup</a:t>
            </a:r>
          </a:p>
          <a:p>
            <a:r>
              <a:rPr lang="en-US" sz="3400"/>
              <a:t>Promotion- Cultural Differences</a:t>
            </a:r>
          </a:p>
        </p:txBody>
      </p:sp>
    </p:spTree>
    <p:extLst>
      <p:ext uri="{BB962C8B-B14F-4D97-AF65-F5344CB8AC3E}">
        <p14:creationId xmlns="" xmlns:p14="http://schemas.microsoft.com/office/powerpoint/2010/main" val="2636034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800"/>
              <a:t>Marketing Mix-</a:t>
            </a:r>
            <a:br>
              <a:rPr lang="en-US" sz="4800"/>
            </a:br>
            <a:r>
              <a:rPr lang="en-US" sz="4800"/>
              <a:t>Small Business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/>
              <a:t>Products- Limited Buying Market</a:t>
            </a:r>
          </a:p>
          <a:p>
            <a:pPr>
              <a:lnSpc>
                <a:spcPct val="95000"/>
              </a:lnSpc>
            </a:pPr>
            <a:r>
              <a:rPr lang="en-US"/>
              <a:t>Pricing- Incorrect Cost Estimation</a:t>
            </a:r>
          </a:p>
          <a:p>
            <a:pPr>
              <a:lnSpc>
                <a:spcPct val="95000"/>
              </a:lnSpc>
            </a:pPr>
            <a:r>
              <a:rPr lang="en-US"/>
              <a:t>Distribution- Location Is Critical</a:t>
            </a:r>
          </a:p>
          <a:p>
            <a:pPr>
              <a:lnSpc>
                <a:spcPct val="95000"/>
              </a:lnSpc>
            </a:pPr>
            <a:r>
              <a:rPr lang="en-US"/>
              <a:t>Promotion- Local Which Is Cheaper</a:t>
            </a:r>
          </a:p>
        </p:txBody>
      </p:sp>
    </p:spTree>
    <p:extLst>
      <p:ext uri="{BB962C8B-B14F-4D97-AF65-F5344CB8AC3E}">
        <p14:creationId xmlns="" xmlns:p14="http://schemas.microsoft.com/office/powerpoint/2010/main" val="916467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u="sng"/>
              <a:t>Chapter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4572000"/>
          </a:xfrm>
          <a:ln/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What Is Marketing?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Target Marketing/Segmentation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Marketing Research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Understanding Consumer Behavior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Organizational Marketing &amp; Buying Behavior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International Marketing Mix</a:t>
            </a: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en-US"/>
              <a:t>Small Business &amp; The Marketing Mix</a:t>
            </a:r>
          </a:p>
        </p:txBody>
      </p:sp>
    </p:spTree>
    <p:extLst>
      <p:ext uri="{BB962C8B-B14F-4D97-AF65-F5344CB8AC3E}">
        <p14:creationId xmlns="" xmlns:p14="http://schemas.microsoft.com/office/powerpoint/2010/main" val="26634743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5400"/>
              <a:t>Marketing Mix (4 P’s)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828800" y="17526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828800" y="40386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Place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096000" y="1828800"/>
            <a:ext cx="20574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Price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791200" y="4419600"/>
            <a:ext cx="2590800" cy="608013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Promotion</a:t>
            </a:r>
          </a:p>
        </p:txBody>
      </p:sp>
      <p:pic>
        <p:nvPicPr>
          <p:cNvPr id="30729" name="Picture 9" descr="j01748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0"/>
            <a:ext cx="1981200" cy="1320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0" name="Picture 10" descr="j03155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0800"/>
            <a:ext cx="2057400" cy="14906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1" name="Picture 11" descr="j014906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126038"/>
            <a:ext cx="1905000" cy="127476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2" name="Picture 12" descr="j02160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00600"/>
            <a:ext cx="1905000" cy="12573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4" name="Picture 14" descr="j028958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48000"/>
            <a:ext cx="1262063" cy="1600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3886200" y="3886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810000" y="2362200"/>
            <a:ext cx="533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5562600" y="2438400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181600" y="4648200"/>
            <a:ext cx="609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9608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27" grpId="0" animBg="1"/>
      <p:bldP spid="30728" grpId="0" animBg="1"/>
      <p:bldP spid="30735" grpId="0" animBg="1"/>
      <p:bldP spid="30736" grpId="0" animBg="1"/>
      <p:bldP spid="30737" grpId="0" animBg="1"/>
      <p:bldP spid="307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Product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Good, Service, Idea To Fill Need Or Want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pPr>
              <a:lnSpc>
                <a:spcPct val="50000"/>
              </a:lnSpc>
              <a:buFontTx/>
              <a:buNone/>
            </a:pPr>
            <a:endParaRPr lang="en-US" dirty="0"/>
          </a:p>
          <a:p>
            <a:r>
              <a:rPr lang="en-US" dirty="0"/>
              <a:t>Product </a:t>
            </a:r>
            <a:r>
              <a:rPr lang="en-US" dirty="0" smtClean="0"/>
              <a:t>Differentiation</a:t>
            </a:r>
          </a:p>
          <a:p>
            <a:pPr lvl="1"/>
            <a:r>
              <a:rPr lang="en-US" dirty="0" smtClean="0"/>
              <a:t>Creation of a feature or image that makes a product differ from existing products to attract consumers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2345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Price Must Create Profit By:</a:t>
            </a:r>
          </a:p>
          <a:p>
            <a:pPr lvl="1"/>
            <a:r>
              <a:rPr lang="en-US"/>
              <a:t>Covering Costs</a:t>
            </a:r>
          </a:p>
          <a:p>
            <a:pPr lvl="1"/>
            <a:r>
              <a:rPr lang="en-US"/>
              <a:t>Attract Customers</a:t>
            </a:r>
          </a:p>
          <a:p>
            <a:r>
              <a:rPr lang="en-US"/>
              <a:t>High-Low Strategy</a:t>
            </a:r>
          </a:p>
          <a:p>
            <a:pPr lvl="1"/>
            <a:r>
              <a:rPr lang="en-US"/>
              <a:t>Low = Large Sales Volume</a:t>
            </a:r>
          </a:p>
          <a:p>
            <a:pPr lvl="1"/>
            <a:r>
              <a:rPr lang="en-US"/>
              <a:t>High = Greater Profit Per Unit Sold</a:t>
            </a:r>
          </a:p>
        </p:txBody>
      </p:sp>
    </p:spTree>
    <p:extLst>
      <p:ext uri="{BB962C8B-B14F-4D97-AF65-F5344CB8AC3E}">
        <p14:creationId xmlns="" xmlns:p14="http://schemas.microsoft.com/office/powerpoint/2010/main" val="15086062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Place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Getting Product From Producer To Consumer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Decisions Include:</a:t>
            </a:r>
          </a:p>
          <a:p>
            <a:pPr lvl="1">
              <a:lnSpc>
                <a:spcPct val="110000"/>
              </a:lnSpc>
            </a:pPr>
            <a:r>
              <a:rPr lang="en-US"/>
              <a:t>Storage</a:t>
            </a:r>
          </a:p>
          <a:p>
            <a:pPr lvl="1">
              <a:lnSpc>
                <a:spcPct val="110000"/>
              </a:lnSpc>
            </a:pPr>
            <a:r>
              <a:rPr lang="en-US"/>
              <a:t>Mode Of Transportation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4226876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6934200" y="23622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6934200" y="33528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6934200" y="4419600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800"/>
              <a:t>Channels Of Distribution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524000" y="1905000"/>
            <a:ext cx="22860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038600" y="19050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324600" y="19050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Producer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600200" y="5029200"/>
            <a:ext cx="21336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962400" y="5105400"/>
            <a:ext cx="20574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324600" y="5105400"/>
            <a:ext cx="2057400" cy="51752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Consumer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2286000" y="2438400"/>
            <a:ext cx="838200" cy="2590800"/>
          </a:xfrm>
          <a:prstGeom prst="downArrow">
            <a:avLst>
              <a:gd name="adj1" fmla="val 50000"/>
              <a:gd name="adj2" fmla="val 77273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4648200" y="2438400"/>
            <a:ext cx="838200" cy="1066800"/>
          </a:xfrm>
          <a:prstGeom prst="downArrow">
            <a:avLst>
              <a:gd name="adj1" fmla="val 50000"/>
              <a:gd name="adj2" fmla="val 31818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114800" y="35052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Retailer</a:t>
            </a:r>
          </a:p>
        </p:txBody>
      </p:sp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4648200" y="4073525"/>
            <a:ext cx="838200" cy="1031875"/>
          </a:xfrm>
          <a:prstGeom prst="downArrow">
            <a:avLst>
              <a:gd name="adj1" fmla="val 50000"/>
              <a:gd name="adj2" fmla="val 30777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324600" y="3048000"/>
            <a:ext cx="2209800" cy="48577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Wholesaler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6324600" y="4038600"/>
            <a:ext cx="2057400" cy="547688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Retailer</a:t>
            </a:r>
          </a:p>
        </p:txBody>
      </p:sp>
    </p:spTree>
    <p:extLst>
      <p:ext uri="{BB962C8B-B14F-4D97-AF65-F5344CB8AC3E}">
        <p14:creationId xmlns="" xmlns:p14="http://schemas.microsoft.com/office/powerpoint/2010/main" val="35903883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 animBg="1"/>
      <p:bldP spid="35859" grpId="0" animBg="1"/>
      <p:bldP spid="35860" grpId="0" animBg="1"/>
      <p:bldP spid="35845" grpId="0" animBg="1"/>
      <p:bldP spid="35846" grpId="0" animBg="1"/>
      <p:bldP spid="35847" grpId="0" animBg="1"/>
      <p:bldP spid="35848" grpId="0" animBg="1"/>
      <p:bldP spid="35849" grpId="0" animBg="1"/>
      <p:bldP spid="35850" grpId="0" animBg="1"/>
      <p:bldP spid="35851" grpId="0" animBg="1"/>
      <p:bldP spid="35852" grpId="0" animBg="1"/>
      <p:bldP spid="35854" grpId="0" animBg="1"/>
      <p:bldP spid="35855" grpId="0" animBg="1"/>
      <p:bldP spid="35857" grpId="0" animBg="1"/>
      <p:bldP spid="358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622</Words>
  <Application>Microsoft Office PowerPoint</Application>
  <PresentationFormat>On-screen Show (4:3)</PresentationFormat>
  <Paragraphs>186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Image</vt:lpstr>
      <vt:lpstr>Lecture 20</vt:lpstr>
      <vt:lpstr>Part Three: Understanding Principles of Marketing</vt:lpstr>
      <vt:lpstr>Chapter  10</vt:lpstr>
      <vt:lpstr>Chapter Outline</vt:lpstr>
      <vt:lpstr>Marketing Mix (4 P’s)</vt:lpstr>
      <vt:lpstr>Product</vt:lpstr>
      <vt:lpstr>Price</vt:lpstr>
      <vt:lpstr>Place</vt:lpstr>
      <vt:lpstr>Channels Of Distribution</vt:lpstr>
      <vt:lpstr>Promotion</vt:lpstr>
      <vt:lpstr>Promotion</vt:lpstr>
      <vt:lpstr>Promotion</vt:lpstr>
      <vt:lpstr>Target Market</vt:lpstr>
      <vt:lpstr>Segmentation</vt:lpstr>
      <vt:lpstr>Market  Segmentation Variables</vt:lpstr>
      <vt:lpstr>Geographic Variables</vt:lpstr>
      <vt:lpstr>Demographic Variables</vt:lpstr>
      <vt:lpstr>Psychographic Variables</vt:lpstr>
      <vt:lpstr>Behavioral Variables</vt:lpstr>
      <vt:lpstr>Marketing Research</vt:lpstr>
      <vt:lpstr>Marketing Research &amp; Process</vt:lpstr>
      <vt:lpstr>Research Process</vt:lpstr>
      <vt:lpstr>Research Process</vt:lpstr>
      <vt:lpstr>Research Methods</vt:lpstr>
      <vt:lpstr>Influences On Consumer Behavior</vt:lpstr>
      <vt:lpstr>Influences On Consumer Behavior</vt:lpstr>
      <vt:lpstr>Buying Process</vt:lpstr>
      <vt:lpstr>Data</vt:lpstr>
      <vt:lpstr>Organizational Markets</vt:lpstr>
      <vt:lpstr>Buying Behavior- Organizational</vt:lpstr>
      <vt:lpstr>Marketing Mix- International</vt:lpstr>
      <vt:lpstr>Marketing Mix- Small Business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20</dc:title>
  <dc:creator>sarah tariq</dc:creator>
  <cp:lastModifiedBy>NTS</cp:lastModifiedBy>
  <cp:revision>11</cp:revision>
  <dcterms:created xsi:type="dcterms:W3CDTF">2012-06-15T02:32:18Z</dcterms:created>
  <dcterms:modified xsi:type="dcterms:W3CDTF">2012-06-15T06:43:47Z</dcterms:modified>
</cp:coreProperties>
</file>